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9"/>
  </p:notesMasterIdLst>
  <p:sldIdLst>
    <p:sldId id="256" r:id="rId2"/>
    <p:sldId id="258" r:id="rId3"/>
    <p:sldId id="260" r:id="rId4"/>
    <p:sldId id="261" r:id="rId5"/>
    <p:sldId id="262" r:id="rId6"/>
    <p:sldId id="303" r:id="rId7"/>
    <p:sldId id="306" r:id="rId8"/>
    <p:sldId id="304" r:id="rId9"/>
    <p:sldId id="305" r:id="rId10"/>
    <p:sldId id="307" r:id="rId11"/>
    <p:sldId id="309" r:id="rId12"/>
    <p:sldId id="308" r:id="rId13"/>
    <p:sldId id="298" r:id="rId14"/>
    <p:sldId id="299" r:id="rId15"/>
    <p:sldId id="300" r:id="rId16"/>
    <p:sldId id="301" r:id="rId17"/>
    <p:sldId id="302" r:id="rId18"/>
    <p:sldId id="264" r:id="rId19"/>
    <p:sldId id="287" r:id="rId20"/>
    <p:sldId id="288" r:id="rId21"/>
    <p:sldId id="289" r:id="rId22"/>
    <p:sldId id="290" r:id="rId23"/>
    <p:sldId id="266" r:id="rId24"/>
    <p:sldId id="282" r:id="rId25"/>
    <p:sldId id="267" r:id="rId26"/>
    <p:sldId id="276" r:id="rId27"/>
    <p:sldId id="277" r:id="rId28"/>
    <p:sldId id="268" r:id="rId29"/>
    <p:sldId id="291" r:id="rId30"/>
    <p:sldId id="269" r:id="rId31"/>
    <p:sldId id="275" r:id="rId32"/>
    <p:sldId id="270" r:id="rId33"/>
    <p:sldId id="278" r:id="rId34"/>
    <p:sldId id="279" r:id="rId35"/>
    <p:sldId id="280" r:id="rId36"/>
    <p:sldId id="271" r:id="rId37"/>
    <p:sldId id="281" r:id="rId38"/>
    <p:sldId id="272" r:id="rId39"/>
    <p:sldId id="292" r:id="rId40"/>
    <p:sldId id="293" r:id="rId41"/>
    <p:sldId id="294" r:id="rId42"/>
    <p:sldId id="295" r:id="rId43"/>
    <p:sldId id="296" r:id="rId44"/>
    <p:sldId id="297" r:id="rId45"/>
    <p:sldId id="273" r:id="rId46"/>
    <p:sldId id="283" r:id="rId47"/>
    <p:sldId id="28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06" autoAdjust="0"/>
    <p:restoredTop sz="90391" autoAdjust="0"/>
  </p:normalViewPr>
  <p:slideViewPr>
    <p:cSldViewPr>
      <p:cViewPr varScale="1">
        <p:scale>
          <a:sx n="70" d="100"/>
          <a:sy n="70" d="100"/>
        </p:scale>
        <p:origin x="-118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3FCEB-87BB-434F-A2B7-8AF726FC64FA}" type="datetimeFigureOut">
              <a:rPr lang="en-US" smtClean="0"/>
              <a:pPr/>
              <a:t>11/14/2017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40C9B-91F7-4218-BE67-572B01D5BF42}" type="slidenum">
              <a:rPr lang="en-US" smtClean="0"/>
              <a:pPr/>
              <a:t>‹#›</a:t>
            </a:fld>
            <a:endParaRPr lang="en-US"/>
          </a:p>
        </p:txBody>
      </p:sp>
    </p:spTree>
    <p:extLst>
      <p:ext uri="{BB962C8B-B14F-4D97-AF65-F5344CB8AC3E}">
        <p14:creationId xmlns:p14="http://schemas.microsoft.com/office/powerpoint/2010/main" xmlns="" val="334833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540C9B-91F7-4218-BE67-572B01D5BF42}" type="slidenum">
              <a:rPr lang="en-US" smtClean="0"/>
              <a:pPr/>
              <a:t>1</a:t>
            </a:fld>
            <a:endParaRPr lang="en-US"/>
          </a:p>
        </p:txBody>
      </p:sp>
    </p:spTree>
    <p:extLst>
      <p:ext uri="{BB962C8B-B14F-4D97-AF65-F5344CB8AC3E}">
        <p14:creationId xmlns:p14="http://schemas.microsoft.com/office/powerpoint/2010/main" xmlns="" val="1502629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18</a:t>
            </a:fld>
            <a:endParaRPr lang="en-US"/>
          </a:p>
        </p:txBody>
      </p:sp>
    </p:spTree>
    <p:extLst>
      <p:ext uri="{BB962C8B-B14F-4D97-AF65-F5344CB8AC3E}">
        <p14:creationId xmlns:p14="http://schemas.microsoft.com/office/powerpoint/2010/main" xmlns="" val="2969556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19</a:t>
            </a:fld>
            <a:endParaRPr lang="en-US"/>
          </a:p>
        </p:txBody>
      </p:sp>
    </p:spTree>
    <p:extLst>
      <p:ext uri="{BB962C8B-B14F-4D97-AF65-F5344CB8AC3E}">
        <p14:creationId xmlns:p14="http://schemas.microsoft.com/office/powerpoint/2010/main" xmlns="" val="2202560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a:t>
            </a:fld>
            <a:endParaRPr lang="en-US"/>
          </a:p>
        </p:txBody>
      </p:sp>
    </p:spTree>
    <p:extLst>
      <p:ext uri="{BB962C8B-B14F-4D97-AF65-F5344CB8AC3E}">
        <p14:creationId xmlns:p14="http://schemas.microsoft.com/office/powerpoint/2010/main" xmlns="" val="2261220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20</a:t>
            </a:fld>
            <a:endParaRPr lang="en-US"/>
          </a:p>
        </p:txBody>
      </p:sp>
    </p:spTree>
    <p:extLst>
      <p:ext uri="{BB962C8B-B14F-4D97-AF65-F5344CB8AC3E}">
        <p14:creationId xmlns:p14="http://schemas.microsoft.com/office/powerpoint/2010/main" xmlns="" val="8723412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21</a:t>
            </a:fld>
            <a:endParaRPr lang="en-US"/>
          </a:p>
        </p:txBody>
      </p:sp>
    </p:spTree>
    <p:extLst>
      <p:ext uri="{BB962C8B-B14F-4D97-AF65-F5344CB8AC3E}">
        <p14:creationId xmlns:p14="http://schemas.microsoft.com/office/powerpoint/2010/main" xmlns="" val="575601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22</a:t>
            </a:fld>
            <a:endParaRPr lang="en-US"/>
          </a:p>
        </p:txBody>
      </p:sp>
    </p:spTree>
    <p:extLst>
      <p:ext uri="{BB962C8B-B14F-4D97-AF65-F5344CB8AC3E}">
        <p14:creationId xmlns:p14="http://schemas.microsoft.com/office/powerpoint/2010/main" xmlns="" val="28326994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23</a:t>
            </a:fld>
            <a:endParaRPr lang="en-US"/>
          </a:p>
        </p:txBody>
      </p:sp>
    </p:spTree>
    <p:extLst>
      <p:ext uri="{BB962C8B-B14F-4D97-AF65-F5344CB8AC3E}">
        <p14:creationId xmlns:p14="http://schemas.microsoft.com/office/powerpoint/2010/main" xmlns="" val="839913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24</a:t>
            </a:fld>
            <a:endParaRPr lang="en-US"/>
          </a:p>
        </p:txBody>
      </p:sp>
    </p:spTree>
    <p:extLst>
      <p:ext uri="{BB962C8B-B14F-4D97-AF65-F5344CB8AC3E}">
        <p14:creationId xmlns:p14="http://schemas.microsoft.com/office/powerpoint/2010/main" xmlns="" val="2421780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25</a:t>
            </a:fld>
            <a:endParaRPr lang="en-US"/>
          </a:p>
        </p:txBody>
      </p:sp>
    </p:spTree>
    <p:extLst>
      <p:ext uri="{BB962C8B-B14F-4D97-AF65-F5344CB8AC3E}">
        <p14:creationId xmlns:p14="http://schemas.microsoft.com/office/powerpoint/2010/main" xmlns="" val="1618144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26</a:t>
            </a:fld>
            <a:endParaRPr lang="en-US"/>
          </a:p>
        </p:txBody>
      </p:sp>
    </p:spTree>
    <p:extLst>
      <p:ext uri="{BB962C8B-B14F-4D97-AF65-F5344CB8AC3E}">
        <p14:creationId xmlns:p14="http://schemas.microsoft.com/office/powerpoint/2010/main" xmlns="" val="3528763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27</a:t>
            </a:fld>
            <a:endParaRPr lang="en-US"/>
          </a:p>
        </p:txBody>
      </p:sp>
    </p:spTree>
    <p:extLst>
      <p:ext uri="{BB962C8B-B14F-4D97-AF65-F5344CB8AC3E}">
        <p14:creationId xmlns:p14="http://schemas.microsoft.com/office/powerpoint/2010/main" xmlns="" val="1167596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28</a:t>
            </a:fld>
            <a:endParaRPr lang="en-US"/>
          </a:p>
        </p:txBody>
      </p:sp>
    </p:spTree>
    <p:extLst>
      <p:ext uri="{BB962C8B-B14F-4D97-AF65-F5344CB8AC3E}">
        <p14:creationId xmlns:p14="http://schemas.microsoft.com/office/powerpoint/2010/main" xmlns="" val="27348022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29</a:t>
            </a:fld>
            <a:endParaRPr lang="en-US"/>
          </a:p>
        </p:txBody>
      </p:sp>
    </p:spTree>
    <p:extLst>
      <p:ext uri="{BB962C8B-B14F-4D97-AF65-F5344CB8AC3E}">
        <p14:creationId xmlns:p14="http://schemas.microsoft.com/office/powerpoint/2010/main" xmlns="" val="464836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a:t>
            </a:fld>
            <a:endParaRPr lang="en-US"/>
          </a:p>
        </p:txBody>
      </p:sp>
    </p:spTree>
    <p:extLst>
      <p:ext uri="{BB962C8B-B14F-4D97-AF65-F5344CB8AC3E}">
        <p14:creationId xmlns:p14="http://schemas.microsoft.com/office/powerpoint/2010/main" xmlns="" val="26219884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30</a:t>
            </a:fld>
            <a:endParaRPr lang="en-US"/>
          </a:p>
        </p:txBody>
      </p:sp>
    </p:spTree>
    <p:extLst>
      <p:ext uri="{BB962C8B-B14F-4D97-AF65-F5344CB8AC3E}">
        <p14:creationId xmlns:p14="http://schemas.microsoft.com/office/powerpoint/2010/main" xmlns="" val="33825520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31</a:t>
            </a:fld>
            <a:endParaRPr lang="en-US"/>
          </a:p>
        </p:txBody>
      </p:sp>
    </p:spTree>
    <p:extLst>
      <p:ext uri="{BB962C8B-B14F-4D97-AF65-F5344CB8AC3E}">
        <p14:creationId xmlns:p14="http://schemas.microsoft.com/office/powerpoint/2010/main" xmlns="" val="34445497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32</a:t>
            </a:fld>
            <a:endParaRPr lang="en-US"/>
          </a:p>
        </p:txBody>
      </p:sp>
    </p:spTree>
    <p:extLst>
      <p:ext uri="{BB962C8B-B14F-4D97-AF65-F5344CB8AC3E}">
        <p14:creationId xmlns:p14="http://schemas.microsoft.com/office/powerpoint/2010/main" xmlns="" val="1719997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33</a:t>
            </a:fld>
            <a:endParaRPr lang="en-US"/>
          </a:p>
        </p:txBody>
      </p:sp>
    </p:spTree>
    <p:extLst>
      <p:ext uri="{BB962C8B-B14F-4D97-AF65-F5344CB8AC3E}">
        <p14:creationId xmlns:p14="http://schemas.microsoft.com/office/powerpoint/2010/main" xmlns="" val="21237587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34</a:t>
            </a:fld>
            <a:endParaRPr lang="en-US"/>
          </a:p>
        </p:txBody>
      </p:sp>
    </p:spTree>
    <p:extLst>
      <p:ext uri="{BB962C8B-B14F-4D97-AF65-F5344CB8AC3E}">
        <p14:creationId xmlns:p14="http://schemas.microsoft.com/office/powerpoint/2010/main" xmlns="" val="36167860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35</a:t>
            </a:fld>
            <a:endParaRPr lang="en-US"/>
          </a:p>
        </p:txBody>
      </p:sp>
    </p:spTree>
    <p:extLst>
      <p:ext uri="{BB962C8B-B14F-4D97-AF65-F5344CB8AC3E}">
        <p14:creationId xmlns:p14="http://schemas.microsoft.com/office/powerpoint/2010/main" xmlns="" val="42290045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36</a:t>
            </a:fld>
            <a:endParaRPr lang="en-US"/>
          </a:p>
        </p:txBody>
      </p:sp>
    </p:spTree>
    <p:extLst>
      <p:ext uri="{BB962C8B-B14F-4D97-AF65-F5344CB8AC3E}">
        <p14:creationId xmlns:p14="http://schemas.microsoft.com/office/powerpoint/2010/main" xmlns="" val="5064955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37</a:t>
            </a:fld>
            <a:endParaRPr lang="en-US"/>
          </a:p>
        </p:txBody>
      </p:sp>
    </p:spTree>
    <p:extLst>
      <p:ext uri="{BB962C8B-B14F-4D97-AF65-F5344CB8AC3E}">
        <p14:creationId xmlns:p14="http://schemas.microsoft.com/office/powerpoint/2010/main" xmlns="" val="4183203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38</a:t>
            </a:fld>
            <a:endParaRPr lang="en-US"/>
          </a:p>
        </p:txBody>
      </p:sp>
    </p:spTree>
    <p:extLst>
      <p:ext uri="{BB962C8B-B14F-4D97-AF65-F5344CB8AC3E}">
        <p14:creationId xmlns:p14="http://schemas.microsoft.com/office/powerpoint/2010/main" xmlns="" val="29748910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a:t>
            </a:fld>
            <a:endParaRPr lang="en-US"/>
          </a:p>
        </p:txBody>
      </p:sp>
    </p:spTree>
    <p:extLst>
      <p:ext uri="{BB962C8B-B14F-4D97-AF65-F5344CB8AC3E}">
        <p14:creationId xmlns:p14="http://schemas.microsoft.com/office/powerpoint/2010/main" xmlns="" val="28357558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45</a:t>
            </a:fld>
            <a:endParaRPr lang="en-US"/>
          </a:p>
        </p:txBody>
      </p:sp>
    </p:spTree>
    <p:extLst>
      <p:ext uri="{BB962C8B-B14F-4D97-AF65-F5344CB8AC3E}">
        <p14:creationId xmlns:p14="http://schemas.microsoft.com/office/powerpoint/2010/main" xmlns="" val="33891584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46</a:t>
            </a:fld>
            <a:endParaRPr lang="en-US"/>
          </a:p>
        </p:txBody>
      </p:sp>
    </p:spTree>
    <p:extLst>
      <p:ext uri="{BB962C8B-B14F-4D97-AF65-F5344CB8AC3E}">
        <p14:creationId xmlns:p14="http://schemas.microsoft.com/office/powerpoint/2010/main" xmlns="" val="275346800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47</a:t>
            </a:fld>
            <a:endParaRPr lang="en-US"/>
          </a:p>
        </p:txBody>
      </p:sp>
    </p:spTree>
    <p:extLst>
      <p:ext uri="{BB962C8B-B14F-4D97-AF65-F5344CB8AC3E}">
        <p14:creationId xmlns:p14="http://schemas.microsoft.com/office/powerpoint/2010/main" xmlns="" val="3572634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5</a:t>
            </a:fld>
            <a:endParaRPr lang="en-US"/>
          </a:p>
        </p:txBody>
      </p:sp>
    </p:spTree>
    <p:extLst>
      <p:ext uri="{BB962C8B-B14F-4D97-AF65-F5344CB8AC3E}">
        <p14:creationId xmlns:p14="http://schemas.microsoft.com/office/powerpoint/2010/main" xmlns="" val="582167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540C9B-91F7-4218-BE67-572B01D5BF4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36329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2740424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76123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879881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42671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631158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090149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263820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08664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235369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365360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93587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165448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59030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214640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61722-B5E0-49B7-97BC-4BA448CF062D}"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2499116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561722-B5E0-49B7-97BC-4BA448CF062D}" type="datetimeFigureOut">
              <a:rPr lang="en-US" smtClean="0"/>
              <a:pPr/>
              <a:t>11/14/2017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8C409A7-F5FD-421A-8D82-A4BC8E87E557}" type="slidenum">
              <a:rPr lang="en-US" smtClean="0"/>
              <a:pPr/>
              <a:t>‹#›</a:t>
            </a:fld>
            <a:endParaRPr lang="en-US"/>
          </a:p>
        </p:txBody>
      </p:sp>
    </p:spTree>
    <p:extLst>
      <p:ext uri="{BB962C8B-B14F-4D97-AF65-F5344CB8AC3E}">
        <p14:creationId xmlns:p14="http://schemas.microsoft.com/office/powerpoint/2010/main" xmlns="" val="171522645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shehu.edu@buk.edu.n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6477000"/>
          </a:xfrm>
        </p:spPr>
        <p:txBody>
          <a:bodyPr>
            <a:normAutofit fontScale="90000"/>
          </a:bodyPr>
          <a:lstStyle/>
          <a:p>
            <a:pPr algn="ctr"/>
            <a:r>
              <a:rPr lang="en-US" sz="3600" b="1" dirty="0" smtClean="0">
                <a:latin typeface="Adobe Gothic Std B" panose="020B0800000000000000" pitchFamily="34" charset="-128"/>
                <a:ea typeface="Adobe Gothic Std B" panose="020B0800000000000000" pitchFamily="34" charset="-128"/>
              </a:rPr>
              <a:t>BETTER </a:t>
            </a:r>
            <a:r>
              <a:rPr lang="en-US" sz="3600" b="1" dirty="0" smtClean="0">
                <a:latin typeface="Adobe Gothic Std B" panose="020B0800000000000000" pitchFamily="34" charset="-128"/>
                <a:ea typeface="Adobe Gothic Std B" panose="020B0800000000000000" pitchFamily="34" charset="-128"/>
              </a:rPr>
              <a:t>LATE THAN NEVER</a:t>
            </a:r>
            <a:br>
              <a:rPr lang="en-US" sz="3600" b="1" dirty="0" smtClean="0">
                <a:latin typeface="Adobe Gothic Std B" panose="020B0800000000000000" pitchFamily="34" charset="-128"/>
                <a:ea typeface="Adobe Gothic Std B" panose="020B0800000000000000" pitchFamily="34" charset="-128"/>
              </a:rPr>
            </a:br>
            <a:r>
              <a:rPr lang="en-US" sz="2700" b="1" dirty="0" smtClean="0"/>
              <a:t>The Prospects and Opportunities Provided by ODL for the Education of Married </a:t>
            </a:r>
            <a:r>
              <a:rPr lang="en-US" sz="2700" b="1" dirty="0"/>
              <a:t> </a:t>
            </a:r>
            <a:r>
              <a:rPr lang="en-US" sz="2700" b="1" dirty="0" smtClean="0"/>
              <a:t>Muslim Women in Northern Nigeria</a:t>
            </a:r>
            <a:br>
              <a:rPr lang="en-US" sz="2700" b="1" dirty="0" smtClean="0"/>
            </a:br>
            <a:r>
              <a:rPr lang="en-US" sz="2200" b="1" dirty="0" smtClean="0"/>
              <a:t>By </a:t>
            </a:r>
            <a:br>
              <a:rPr lang="en-US" sz="2200" b="1" dirty="0" smtClean="0"/>
            </a:br>
            <a:r>
              <a:rPr lang="en-US" sz="2200" b="1" dirty="0" smtClean="0"/>
              <a:t/>
            </a:r>
            <a:br>
              <a:rPr lang="en-US" sz="2200" b="1" dirty="0" smtClean="0"/>
            </a:br>
            <a:r>
              <a:rPr lang="en-US" sz="3100" b="1" dirty="0" err="1" smtClean="0"/>
              <a:t>Salisu</a:t>
            </a:r>
            <a:r>
              <a:rPr lang="en-US" sz="3100" b="1" dirty="0" smtClean="0"/>
              <a:t> Shehu, </a:t>
            </a:r>
            <a:r>
              <a:rPr lang="en-US" sz="3100" b="1" dirty="0" err="1" smtClean="0"/>
              <a:t>Ph.D</a:t>
            </a:r>
            <a:r>
              <a:rPr lang="en-US" sz="3100" b="1" dirty="0" smtClean="0"/>
              <a:t/>
            </a:r>
            <a:br>
              <a:rPr lang="en-US" sz="3100" b="1" dirty="0" smtClean="0"/>
            </a:br>
            <a:r>
              <a:rPr lang="en-US" sz="3100" b="1" dirty="0" smtClean="0"/>
              <a:t>Dean</a:t>
            </a:r>
            <a:br>
              <a:rPr lang="en-US" sz="3100" b="1" dirty="0" smtClean="0"/>
            </a:br>
            <a:r>
              <a:rPr lang="en-US" sz="3100" b="1" dirty="0" smtClean="0"/>
              <a:t>School of Continuing Education</a:t>
            </a:r>
            <a:br>
              <a:rPr lang="en-US" sz="3100" b="1" dirty="0" smtClean="0"/>
            </a:br>
            <a:r>
              <a:rPr lang="en-US" sz="3100" b="1" dirty="0" smtClean="0"/>
              <a:t>Bayero University, Kano, Nigeria</a:t>
            </a:r>
            <a:br>
              <a:rPr lang="en-US" sz="3100" b="1" dirty="0" smtClean="0"/>
            </a:br>
            <a:r>
              <a:rPr lang="en-US" sz="3100" b="1" dirty="0" smtClean="0"/>
              <a:t>and </a:t>
            </a:r>
            <a:br>
              <a:rPr lang="en-US" sz="3100" b="1" dirty="0" smtClean="0"/>
            </a:br>
            <a:r>
              <a:rPr lang="en-US" sz="3100" b="1" dirty="0" smtClean="0"/>
              <a:t>National Coordinator,</a:t>
            </a:r>
            <a:br>
              <a:rPr lang="en-US" sz="3100" b="1" dirty="0" smtClean="0"/>
            </a:br>
            <a:r>
              <a:rPr lang="en-US" sz="3100" b="1" dirty="0" smtClean="0"/>
              <a:t>IIIT, Kano, Nigeria </a:t>
            </a:r>
            <a:br>
              <a:rPr lang="en-US" sz="3100" b="1" dirty="0" smtClean="0"/>
            </a:br>
            <a:r>
              <a:rPr lang="en-US" sz="3100" b="1" dirty="0" smtClean="0"/>
              <a:t>walintb05gmail.com</a:t>
            </a:r>
            <a:br>
              <a:rPr lang="en-US" sz="3100" b="1" dirty="0" smtClean="0"/>
            </a:br>
            <a:r>
              <a:rPr lang="en-US" sz="3100" b="1" dirty="0" smtClean="0">
                <a:hlinkClick r:id="rId3"/>
              </a:rPr>
              <a:t>sshehu.edu@buk.edu.ng</a:t>
            </a:r>
            <a:r>
              <a:rPr lang="en-US" sz="3100" b="1" dirty="0" smtClean="0"/>
              <a:t/>
            </a:r>
            <a:br>
              <a:rPr lang="en-US" sz="3100" b="1" dirty="0" smtClean="0"/>
            </a:br>
            <a:r>
              <a:rPr lang="en-US" sz="3600" b="1" dirty="0" smtClean="0"/>
              <a:t/>
            </a:r>
            <a:br>
              <a:rPr lang="en-US" sz="3600" b="1" dirty="0" smtClean="0"/>
            </a:br>
            <a:endParaRPr lang="en-US" sz="3600" b="1" dirty="0"/>
          </a:p>
        </p:txBody>
      </p:sp>
    </p:spTree>
    <p:extLst>
      <p:ext uri="{BB962C8B-B14F-4D97-AF65-F5344CB8AC3E}">
        <p14:creationId xmlns:p14="http://schemas.microsoft.com/office/powerpoint/2010/main" xmlns="" val="608409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3400"/>
            <a:ext cx="6347713" cy="1981200"/>
          </a:xfrm>
        </p:spPr>
        <p:txBody>
          <a:bodyPr>
            <a:normAutofit fontScale="90000"/>
          </a:bodyPr>
          <a:lstStyle/>
          <a:p>
            <a:r>
              <a:rPr lang="en-US" dirty="0" smtClean="0"/>
              <a:t>Demographic Indices and the Challenge of education for all within the Regular/</a:t>
            </a:r>
            <a:r>
              <a:rPr lang="en-US" dirty="0" err="1" smtClean="0"/>
              <a:t>Convetional</a:t>
            </a:r>
            <a:r>
              <a:rPr lang="en-US" dirty="0" smtClean="0"/>
              <a:t> Setting</a:t>
            </a:r>
            <a:endParaRPr lang="en-US" dirty="0"/>
          </a:p>
        </p:txBody>
      </p:sp>
      <p:sp>
        <p:nvSpPr>
          <p:cNvPr id="3" name="Content Placeholder 2"/>
          <p:cNvSpPr>
            <a:spLocks noGrp="1"/>
          </p:cNvSpPr>
          <p:nvPr>
            <p:ph idx="1"/>
          </p:nvPr>
        </p:nvSpPr>
        <p:spPr>
          <a:xfrm>
            <a:off x="609599" y="2667000"/>
            <a:ext cx="6347714" cy="3374363"/>
          </a:xfrm>
        </p:spPr>
        <p:txBody>
          <a:bodyPr>
            <a:normAutofit fontScale="92500"/>
          </a:bodyPr>
          <a:lstStyle/>
          <a:p>
            <a:endParaRPr lang="en-US" dirty="0"/>
          </a:p>
          <a:p>
            <a:r>
              <a:rPr lang="en-US" sz="2400" b="1" dirty="0"/>
              <a:t>Population </a:t>
            </a:r>
            <a:r>
              <a:rPr lang="en-US" sz="2400" b="1" dirty="0" smtClean="0"/>
              <a:t>190,886,311</a:t>
            </a:r>
            <a:endParaRPr lang="en-US" sz="2400" dirty="0"/>
          </a:p>
          <a:p>
            <a:r>
              <a:rPr lang="en-US" sz="2400" b="1" dirty="0"/>
              <a:t>Nigeria’s grows by 2.7 % annually, population will double by the year 2066.</a:t>
            </a:r>
            <a:endParaRPr lang="en-US" sz="2400" dirty="0"/>
          </a:p>
          <a:p>
            <a:r>
              <a:rPr lang="en-US" sz="2400" dirty="0"/>
              <a:t></a:t>
            </a:r>
            <a:r>
              <a:rPr lang="en-US" sz="2400" b="1" dirty="0"/>
              <a:t>110 million youth under the age of 25 years rising to over 200 million in 50 years’ time. </a:t>
            </a:r>
            <a:endParaRPr lang="en-US" sz="2400" dirty="0"/>
          </a:p>
          <a:p>
            <a:r>
              <a:rPr lang="en-US" dirty="0" smtClean="0"/>
              <a:t></a:t>
            </a:r>
            <a:endParaRPr lang="en-US" dirty="0"/>
          </a:p>
        </p:txBody>
      </p:sp>
    </p:spTree>
    <p:extLst>
      <p:ext uri="{BB962C8B-B14F-4D97-AF65-F5344CB8AC3E}">
        <p14:creationId xmlns:p14="http://schemas.microsoft.com/office/powerpoint/2010/main" xmlns="" val="232504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Provision of </a:t>
            </a:r>
            <a:r>
              <a:rPr lang="en-US" b="1" dirty="0"/>
              <a:t>O</a:t>
            </a:r>
            <a:r>
              <a:rPr lang="en-US" b="1" dirty="0" smtClean="0"/>
              <a:t>DL in the National Policy on Education</a:t>
            </a:r>
            <a:endParaRPr lang="en-US" b="1" dirty="0"/>
          </a:p>
        </p:txBody>
      </p:sp>
      <p:sp>
        <p:nvSpPr>
          <p:cNvPr id="3" name="Content Placeholder 2"/>
          <p:cNvSpPr>
            <a:spLocks noGrp="1"/>
          </p:cNvSpPr>
          <p:nvPr>
            <p:ph idx="1"/>
          </p:nvPr>
        </p:nvSpPr>
        <p:spPr/>
        <p:txBody>
          <a:bodyPr>
            <a:normAutofit/>
          </a:bodyPr>
          <a:lstStyle/>
          <a:p>
            <a:r>
              <a:rPr lang="en-US" sz="2000" b="1" dirty="0"/>
              <a:t>“policies which were to be directed towards ensuring that there are equal and adequate educational opportunities at all levels”.</a:t>
            </a:r>
            <a:endParaRPr lang="en-US" sz="2000" dirty="0"/>
          </a:p>
          <a:p>
            <a:r>
              <a:rPr lang="en-US" sz="2000" b="1" dirty="0"/>
              <a:t>“make life-long education the basis for the nation’s education policy” </a:t>
            </a:r>
            <a:endParaRPr lang="en-US" sz="2000" dirty="0"/>
          </a:p>
          <a:p>
            <a:r>
              <a:rPr lang="en-US" sz="2000" b="1" dirty="0"/>
              <a:t>“after primary education an individual will be able to choose between full-time studies, combining work with studies…alternative mode of learning”</a:t>
            </a:r>
            <a:endParaRPr lang="en-US" sz="2000" dirty="0"/>
          </a:p>
          <a:p>
            <a:r>
              <a:rPr lang="en-US" sz="2000" b="1" dirty="0"/>
              <a:t>“the education system structured to develop the practice of self-</a:t>
            </a:r>
            <a:r>
              <a:rPr lang="en-US" sz="2000" b="1" dirty="0" err="1"/>
              <a:t>learning</a:t>
            </a:r>
            <a:r>
              <a:rPr lang="en-US" sz="2000" b="1" dirty="0" err="1" smtClean="0"/>
              <a:t>”.Provision</a:t>
            </a:r>
            <a:r>
              <a:rPr lang="en-US" sz="2000" b="1" dirty="0" smtClean="0"/>
              <a:t> </a:t>
            </a:r>
            <a:endParaRPr lang="en-US" sz="2000" dirty="0"/>
          </a:p>
        </p:txBody>
      </p:sp>
    </p:spTree>
    <p:extLst>
      <p:ext uri="{BB962C8B-B14F-4D97-AF65-F5344CB8AC3E}">
        <p14:creationId xmlns:p14="http://schemas.microsoft.com/office/powerpoint/2010/main" xmlns="" val="3673404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Demography Continued</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066800" y="2438400"/>
            <a:ext cx="5890512" cy="3108543"/>
          </a:xfrm>
          <a:prstGeom prst="rect">
            <a:avLst/>
          </a:prstGeom>
        </p:spPr>
        <p:txBody>
          <a:bodyPr wrap="square">
            <a:spAutoFit/>
          </a:bodyPr>
          <a:lstStyle/>
          <a:p>
            <a:r>
              <a:rPr lang="en-US" b="1" dirty="0"/>
              <a:t>2</a:t>
            </a:r>
            <a:r>
              <a:rPr lang="en-US" sz="2800" b="1" dirty="0"/>
              <a:t>2.1million out of 42.1 million in primary schools;</a:t>
            </a:r>
            <a:endParaRPr lang="en-US" sz="2800" dirty="0"/>
          </a:p>
          <a:p>
            <a:r>
              <a:rPr lang="en-US" sz="2800" dirty="0"/>
              <a:t></a:t>
            </a:r>
            <a:r>
              <a:rPr lang="en-US" sz="2800" b="1" dirty="0"/>
              <a:t>10.4 million out  33.9 million Nigerians eligible for secondary education, are in school</a:t>
            </a:r>
            <a:endParaRPr lang="en-US" sz="2800" dirty="0"/>
          </a:p>
          <a:p>
            <a:r>
              <a:rPr lang="en-US" sz="2800" dirty="0"/>
              <a:t></a:t>
            </a:r>
            <a:r>
              <a:rPr lang="en-US" sz="2800" b="1" dirty="0"/>
              <a:t>Has the highest rate of out-of-school children in the world.</a:t>
            </a:r>
            <a:endParaRPr lang="en-US" sz="2800" dirty="0"/>
          </a:p>
        </p:txBody>
      </p:sp>
    </p:spTree>
    <p:extLst>
      <p:ext uri="{BB962C8B-B14F-4D97-AF65-F5344CB8AC3E}">
        <p14:creationId xmlns:p14="http://schemas.microsoft.com/office/powerpoint/2010/main" xmlns="" val="2989631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 of education in Northern Nigeria</a:t>
            </a:r>
            <a:endParaRPr lang="en-US" b="1" dirty="0"/>
          </a:p>
        </p:txBody>
      </p:sp>
      <p:sp>
        <p:nvSpPr>
          <p:cNvPr id="3" name="Content Placeholder 2"/>
          <p:cNvSpPr>
            <a:spLocks noGrp="1"/>
          </p:cNvSpPr>
          <p:nvPr>
            <p:ph idx="1"/>
          </p:nvPr>
        </p:nvSpPr>
        <p:spPr/>
        <p:txBody>
          <a:bodyPr>
            <a:normAutofit fontScale="47500" lnSpcReduction="20000"/>
          </a:bodyPr>
          <a:lstStyle/>
          <a:p>
            <a:r>
              <a:rPr lang="en-US" sz="4600" b="1" dirty="0" smtClean="0"/>
              <a:t>T</a:t>
            </a:r>
            <a:r>
              <a:rPr lang="en-US" sz="4000" b="1" dirty="0" smtClean="0"/>
              <a:t>he Picture with Particular Reference to JAMB</a:t>
            </a:r>
          </a:p>
          <a:p>
            <a:pPr marL="0" indent="0" hangingPunct="0">
              <a:buNone/>
            </a:pPr>
            <a:r>
              <a:rPr lang="en-US" sz="4000" b="1" dirty="0" smtClean="0"/>
              <a:t>	</a:t>
            </a:r>
            <a:r>
              <a:rPr lang="en-GB" sz="4000" b="1" dirty="0" smtClean="0"/>
              <a:t>2008</a:t>
            </a:r>
            <a:endParaRPr lang="en-US" sz="4000" b="1" dirty="0" smtClean="0"/>
          </a:p>
          <a:p>
            <a:pPr hangingPunct="0"/>
            <a:r>
              <a:rPr lang="en-GB" sz="5100" dirty="0" smtClean="0"/>
              <a:t>Total </a:t>
            </a:r>
            <a:r>
              <a:rPr lang="en-GB" sz="5100" dirty="0"/>
              <a:t>No. of Applicants all over the Country: </a:t>
            </a:r>
            <a:r>
              <a:rPr lang="en-GB" sz="5100" b="1" dirty="0"/>
              <a:t>Over 1,000,000</a:t>
            </a:r>
            <a:endParaRPr lang="en-US" sz="5100" dirty="0"/>
          </a:p>
          <a:p>
            <a:pPr hangingPunct="0"/>
            <a:r>
              <a:rPr lang="en-GB" sz="5100" dirty="0"/>
              <a:t>Total No. of Applicants from all the Northern States (without Benue and </a:t>
            </a:r>
            <a:r>
              <a:rPr lang="en-GB" sz="5100" dirty="0" err="1"/>
              <a:t>Kogi</a:t>
            </a:r>
            <a:r>
              <a:rPr lang="en-GB" sz="5100" dirty="0"/>
              <a:t>)</a:t>
            </a:r>
            <a:r>
              <a:rPr lang="en-GB" sz="5100" b="1" dirty="0"/>
              <a:t> 73,000</a:t>
            </a:r>
            <a:endParaRPr lang="en-US" sz="5100" dirty="0"/>
          </a:p>
          <a:p>
            <a:pPr hangingPunct="0"/>
            <a:r>
              <a:rPr lang="en-GB" sz="5100" b="1" dirty="0"/>
              <a:t>K</a:t>
            </a:r>
            <a:r>
              <a:rPr lang="en-GB" sz="5100" dirty="0"/>
              <a:t>ano State </a:t>
            </a:r>
            <a:r>
              <a:rPr lang="en-GB" sz="5100" dirty="0" err="1"/>
              <a:t>vs</a:t>
            </a:r>
            <a:r>
              <a:rPr lang="en-GB" sz="5100" dirty="0"/>
              <a:t> Imo State: Kano</a:t>
            </a:r>
            <a:r>
              <a:rPr lang="en-GB" sz="5100" b="1" dirty="0"/>
              <a:t>(10,000);</a:t>
            </a:r>
            <a:r>
              <a:rPr lang="en-GB" sz="5100" dirty="0"/>
              <a:t> Imo </a:t>
            </a:r>
            <a:r>
              <a:rPr lang="en-GB" sz="5100" b="1" dirty="0"/>
              <a:t>(100,000)</a:t>
            </a:r>
            <a:endParaRPr lang="en-US" sz="5100" dirty="0"/>
          </a:p>
          <a:p>
            <a:pPr hangingPunct="0"/>
            <a:r>
              <a:rPr lang="en-GB" sz="3200" b="1" dirty="0"/>
              <a:t>S</a:t>
            </a:r>
            <a:r>
              <a:rPr lang="en-GB" sz="3200" b="1" dirty="0" smtClean="0"/>
              <a:t>ource</a:t>
            </a:r>
            <a:r>
              <a:rPr lang="en-GB" sz="3200" b="1" dirty="0"/>
              <a:t> </a:t>
            </a:r>
            <a:r>
              <a:rPr lang="en-GB" sz="3200" b="1" dirty="0" smtClean="0"/>
              <a:t>: JAMB</a:t>
            </a:r>
            <a:endParaRPr lang="en-US" sz="3200" b="1" dirty="0"/>
          </a:p>
          <a:p>
            <a:endParaRPr lang="en-US" sz="3200" b="1" dirty="0"/>
          </a:p>
        </p:txBody>
      </p:sp>
    </p:spTree>
    <p:extLst>
      <p:ext uri="{BB962C8B-B14F-4D97-AF65-F5344CB8AC3E}">
        <p14:creationId xmlns:p14="http://schemas.microsoft.com/office/powerpoint/2010/main" xmlns="" val="1337618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hangingPunct="0"/>
            <a:r>
              <a:rPr lang="en-GB" sz="3200" dirty="0"/>
              <a:t>2010</a:t>
            </a:r>
            <a:endParaRPr lang="en-US" sz="3200" dirty="0"/>
          </a:p>
          <a:p>
            <a:pPr hangingPunct="0"/>
            <a:r>
              <a:rPr lang="en-GB" sz="2400" b="1" dirty="0"/>
              <a:t>Total </a:t>
            </a:r>
            <a:r>
              <a:rPr lang="en-GB" sz="2400" b="1" dirty="0" err="1"/>
              <a:t>No.of</a:t>
            </a:r>
            <a:r>
              <a:rPr lang="en-GB" sz="2400" b="1" dirty="0"/>
              <a:t> Applicant all over the Country: Over 1,375,652</a:t>
            </a:r>
            <a:endParaRPr lang="en-US" sz="2400" b="1" dirty="0"/>
          </a:p>
          <a:p>
            <a:pPr hangingPunct="0"/>
            <a:r>
              <a:rPr lang="en-GB" sz="2400" b="1" dirty="0"/>
              <a:t>States with the Highest </a:t>
            </a:r>
            <a:r>
              <a:rPr lang="en-GB" sz="2400" b="1" dirty="0" err="1"/>
              <a:t>No.of</a:t>
            </a:r>
            <a:r>
              <a:rPr lang="en-GB" sz="2400" b="1" dirty="0"/>
              <a:t> Applicants: Imo (111,613); Delta (86,955)</a:t>
            </a:r>
            <a:endParaRPr lang="en-US" sz="2400" b="1" dirty="0"/>
          </a:p>
          <a:p>
            <a:pPr hangingPunct="0"/>
            <a:r>
              <a:rPr lang="en-GB" sz="2400" b="1" dirty="0"/>
              <a:t>States with the Lowest </a:t>
            </a:r>
            <a:r>
              <a:rPr lang="en-GB" sz="2400" b="1" dirty="0" err="1"/>
              <a:t>No.of</a:t>
            </a:r>
            <a:r>
              <a:rPr lang="en-GB" sz="2400" b="1" dirty="0"/>
              <a:t> Applicants: </a:t>
            </a:r>
            <a:r>
              <a:rPr lang="en-GB" sz="2400" b="1" dirty="0" err="1"/>
              <a:t>Zamfara</a:t>
            </a:r>
            <a:r>
              <a:rPr lang="en-GB" sz="2400" b="1" dirty="0"/>
              <a:t> (3,568); FCT (2,393)</a:t>
            </a:r>
            <a:endParaRPr lang="en-US" sz="2400" b="1" dirty="0"/>
          </a:p>
          <a:p>
            <a:pPr hangingPunct="0"/>
            <a:r>
              <a:rPr lang="en-GB" b="1" dirty="0" smtClean="0"/>
              <a:t>Source: JAMB</a:t>
            </a:r>
            <a:r>
              <a:rPr lang="en-GB" dirty="0"/>
              <a:t> </a:t>
            </a:r>
            <a:endParaRPr lang="en-US" dirty="0"/>
          </a:p>
        </p:txBody>
      </p:sp>
    </p:spTree>
    <p:extLst>
      <p:ext uri="{BB962C8B-B14F-4D97-AF65-F5344CB8AC3E}">
        <p14:creationId xmlns:p14="http://schemas.microsoft.com/office/powerpoint/2010/main" xmlns="" val="1952282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hangingPunct="0"/>
            <a:r>
              <a:rPr lang="en-GB" sz="3200" b="1" dirty="0"/>
              <a:t>2012</a:t>
            </a:r>
            <a:endParaRPr lang="en-US" sz="3200" b="1" dirty="0"/>
          </a:p>
          <a:p>
            <a:pPr hangingPunct="0"/>
            <a:r>
              <a:rPr lang="en-GB" sz="2600" b="1" dirty="0"/>
              <a:t>Total </a:t>
            </a:r>
            <a:r>
              <a:rPr lang="en-GB" sz="2600" b="1" dirty="0" err="1"/>
              <a:t>No.of</a:t>
            </a:r>
            <a:r>
              <a:rPr lang="en-GB" sz="2600" b="1" dirty="0"/>
              <a:t> Applicants all over the Country: Over 1,503,931</a:t>
            </a:r>
            <a:endParaRPr lang="en-US" sz="2600" b="1" dirty="0"/>
          </a:p>
          <a:p>
            <a:pPr hangingPunct="0"/>
            <a:r>
              <a:rPr lang="en-GB" sz="2600" b="1" dirty="0"/>
              <a:t>States with the Highest </a:t>
            </a:r>
            <a:r>
              <a:rPr lang="en-GB" sz="2600" b="1" dirty="0" err="1"/>
              <a:t>No.of</a:t>
            </a:r>
            <a:r>
              <a:rPr lang="en-GB" sz="2600" b="1" dirty="0"/>
              <a:t> Applicants : Imo (123,865); </a:t>
            </a:r>
            <a:r>
              <a:rPr lang="en-GB" sz="2600" b="1" dirty="0" err="1"/>
              <a:t>Anambra</a:t>
            </a:r>
            <a:r>
              <a:rPr lang="en-GB" sz="2600" b="1" dirty="0"/>
              <a:t> (82,204); </a:t>
            </a:r>
            <a:r>
              <a:rPr lang="en-GB" sz="2600" b="1" dirty="0" err="1"/>
              <a:t>Osun</a:t>
            </a:r>
            <a:r>
              <a:rPr lang="en-GB" sz="2600" b="1" dirty="0"/>
              <a:t> (73,935); Oyo (71,272) </a:t>
            </a:r>
            <a:r>
              <a:rPr lang="en-GB" sz="2600" b="1" dirty="0" err="1"/>
              <a:t>Ogun</a:t>
            </a:r>
            <a:r>
              <a:rPr lang="en-GB" sz="2600" b="1" dirty="0"/>
              <a:t> (71,173)</a:t>
            </a:r>
            <a:endParaRPr lang="en-US" sz="2600" b="1" dirty="0"/>
          </a:p>
          <a:p>
            <a:pPr hangingPunct="0"/>
            <a:r>
              <a:rPr lang="en-GB" sz="2600" b="1" dirty="0"/>
              <a:t>States with the Lowest </a:t>
            </a:r>
            <a:r>
              <a:rPr lang="en-GB" sz="2600" b="1" dirty="0" err="1"/>
              <a:t>No.of</a:t>
            </a:r>
            <a:r>
              <a:rPr lang="en-GB" sz="2600" b="1" dirty="0"/>
              <a:t> </a:t>
            </a:r>
            <a:r>
              <a:rPr lang="en-GB" sz="2600" b="1" dirty="0" err="1"/>
              <a:t>Applicants:Jigawa</a:t>
            </a:r>
            <a:r>
              <a:rPr lang="en-GB" sz="2600" b="1" dirty="0"/>
              <a:t> (11, 592), </a:t>
            </a:r>
            <a:r>
              <a:rPr lang="en-GB" sz="2600" b="1" dirty="0" err="1"/>
              <a:t>Kebbi</a:t>
            </a:r>
            <a:r>
              <a:rPr lang="en-GB" sz="2600" b="1" dirty="0"/>
              <a:t> (7,364) ; </a:t>
            </a:r>
            <a:r>
              <a:rPr lang="en-GB" sz="2600" b="1" dirty="0" err="1"/>
              <a:t>Yobe</a:t>
            </a:r>
            <a:r>
              <a:rPr lang="en-GB" sz="2600" b="1" dirty="0"/>
              <a:t> (6,389); </a:t>
            </a:r>
            <a:r>
              <a:rPr lang="en-GB" sz="2600" b="1" dirty="0" err="1"/>
              <a:t>Zamfara</a:t>
            </a:r>
            <a:r>
              <a:rPr lang="en-GB" sz="2600" b="1" dirty="0"/>
              <a:t> (5,713); FCT (3,380).</a:t>
            </a:r>
            <a:endParaRPr lang="en-US" sz="2600" b="1" dirty="0"/>
          </a:p>
          <a:p>
            <a:pPr hangingPunct="0"/>
            <a:r>
              <a:rPr lang="en-GB" dirty="0"/>
              <a:t> </a:t>
            </a:r>
            <a:endParaRPr lang="en-US" dirty="0"/>
          </a:p>
          <a:p>
            <a:pPr hangingPunct="0"/>
            <a:r>
              <a:rPr lang="en-GB" b="1" dirty="0"/>
              <a:t>Source: JAMB.</a:t>
            </a:r>
            <a:endParaRPr lang="en-US" dirty="0"/>
          </a:p>
        </p:txBody>
      </p:sp>
    </p:spTree>
    <p:extLst>
      <p:ext uri="{BB962C8B-B14F-4D97-AF65-F5344CB8AC3E}">
        <p14:creationId xmlns:p14="http://schemas.microsoft.com/office/powerpoint/2010/main" xmlns="" val="20653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JAMB (UTME) REGISTRATION IN 2017</a:t>
            </a:r>
            <a:endParaRPr lang="en-US" dirty="0"/>
          </a:p>
        </p:txBody>
      </p:sp>
      <p:sp>
        <p:nvSpPr>
          <p:cNvPr id="3" name="Content Placeholder 2"/>
          <p:cNvSpPr>
            <a:spLocks noGrp="1"/>
          </p:cNvSpPr>
          <p:nvPr>
            <p:ph idx="1"/>
          </p:nvPr>
        </p:nvSpPr>
        <p:spPr/>
        <p:txBody>
          <a:bodyPr>
            <a:normAutofit lnSpcReduction="10000"/>
          </a:bodyPr>
          <a:lstStyle/>
          <a:p>
            <a:r>
              <a:rPr lang="en-US" sz="2800" b="1" dirty="0" smtClean="0"/>
              <a:t>Top Ten (10) States with the Highest Number of Applicants</a:t>
            </a:r>
          </a:p>
          <a:p>
            <a:r>
              <a:rPr lang="en-US" sz="2400" b="1" dirty="0" smtClean="0"/>
              <a:t>Total Number of Applicants: 1,736571</a:t>
            </a:r>
          </a:p>
          <a:p>
            <a:r>
              <a:rPr lang="en-US" sz="2400" b="1" dirty="0" smtClean="0"/>
              <a:t>Imo State   -   101, 868</a:t>
            </a:r>
          </a:p>
          <a:p>
            <a:r>
              <a:rPr lang="en-US" sz="2400" b="1" dirty="0" err="1" smtClean="0"/>
              <a:t>Osun</a:t>
            </a:r>
            <a:r>
              <a:rPr lang="en-US" sz="2400" b="1" dirty="0" smtClean="0"/>
              <a:t> State   - 88,655</a:t>
            </a:r>
          </a:p>
          <a:p>
            <a:r>
              <a:rPr lang="en-US" sz="2400" b="1" dirty="0" smtClean="0"/>
              <a:t>Oyo State   -   87,811</a:t>
            </a:r>
          </a:p>
          <a:p>
            <a:r>
              <a:rPr lang="en-US" sz="2400" b="1" dirty="0" err="1" smtClean="0"/>
              <a:t>Ogun</a:t>
            </a:r>
            <a:r>
              <a:rPr lang="en-US" sz="2400" b="1" dirty="0" smtClean="0"/>
              <a:t> State   - 81,349</a:t>
            </a:r>
          </a:p>
          <a:p>
            <a:r>
              <a:rPr lang="en-US" sz="2400" b="1" dirty="0" smtClean="0"/>
              <a:t>Delta State  - 81,108</a:t>
            </a:r>
          </a:p>
          <a:p>
            <a:endParaRPr lang="en-US" dirty="0"/>
          </a:p>
        </p:txBody>
      </p:sp>
    </p:spTree>
    <p:extLst>
      <p:ext uri="{BB962C8B-B14F-4D97-AF65-F5344CB8AC3E}">
        <p14:creationId xmlns:p14="http://schemas.microsoft.com/office/powerpoint/2010/main" xmlns="" val="4126787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Top Ten  (10) Cont’d</a:t>
            </a:r>
            <a:endParaRPr lang="en-US" b="1" dirty="0"/>
          </a:p>
        </p:txBody>
      </p:sp>
      <p:sp>
        <p:nvSpPr>
          <p:cNvPr id="3" name="Content Placeholder 2"/>
          <p:cNvSpPr>
            <a:spLocks noGrp="1"/>
          </p:cNvSpPr>
          <p:nvPr>
            <p:ph idx="1"/>
          </p:nvPr>
        </p:nvSpPr>
        <p:spPr/>
        <p:txBody>
          <a:bodyPr>
            <a:normAutofit/>
          </a:bodyPr>
          <a:lstStyle/>
          <a:p>
            <a:r>
              <a:rPr lang="en-US" sz="3200" b="1" dirty="0" err="1" smtClean="0"/>
              <a:t>Anambra</a:t>
            </a:r>
            <a:r>
              <a:rPr lang="en-US" sz="3200" b="1" dirty="0" smtClean="0"/>
              <a:t> State  -  77,253</a:t>
            </a:r>
          </a:p>
          <a:p>
            <a:r>
              <a:rPr lang="en-US" sz="3200" b="1" dirty="0" smtClean="0"/>
              <a:t>KADUNA STATE  -  72,104</a:t>
            </a:r>
          </a:p>
          <a:p>
            <a:r>
              <a:rPr lang="en-US" sz="3200" b="1" dirty="0" smtClean="0"/>
              <a:t>KANO STATE    -   70,276</a:t>
            </a:r>
          </a:p>
          <a:p>
            <a:r>
              <a:rPr lang="en-US" sz="3200" b="1" dirty="0" err="1" smtClean="0"/>
              <a:t>Kogi</a:t>
            </a:r>
            <a:r>
              <a:rPr lang="en-US" sz="3200" b="1" dirty="0" smtClean="0"/>
              <a:t> State     -     70, 150</a:t>
            </a:r>
          </a:p>
          <a:p>
            <a:r>
              <a:rPr lang="en-US" sz="3200" b="1" dirty="0" smtClean="0"/>
              <a:t>Benue State  -    68, 916</a:t>
            </a:r>
            <a:endParaRPr lang="en-US" sz="3200" b="1" dirty="0"/>
          </a:p>
        </p:txBody>
      </p:sp>
    </p:spTree>
    <p:extLst>
      <p:ext uri="{BB962C8B-B14F-4D97-AF65-F5344CB8AC3E}">
        <p14:creationId xmlns:p14="http://schemas.microsoft.com/office/powerpoint/2010/main" xmlns="" val="4233107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effectLst/>
              </a:rPr>
              <a:t/>
            </a:r>
            <a:br>
              <a:rPr lang="en-US" sz="3200" dirty="0" smtClean="0">
                <a:effectLst/>
              </a:rPr>
            </a:br>
            <a:r>
              <a:rPr lang="en-US" sz="3200" dirty="0" smtClean="0">
                <a:effectLst/>
              </a:rPr>
              <a:t>EDUCATION </a:t>
            </a:r>
            <a:r>
              <a:rPr lang="en-US" sz="3200" dirty="0">
                <a:effectLst/>
              </a:rPr>
              <a:t>IN ISLAM: WOMEN EDUCATION IN FOCUS</a:t>
            </a:r>
            <a:br>
              <a:rPr lang="en-US" sz="3200" dirty="0">
                <a:effectLst/>
              </a:rPr>
            </a:br>
            <a:endParaRPr lang="en-US" sz="3200" dirty="0"/>
          </a:p>
        </p:txBody>
      </p:sp>
      <p:sp>
        <p:nvSpPr>
          <p:cNvPr id="3" name="Content Placeholder 2"/>
          <p:cNvSpPr>
            <a:spLocks noGrp="1"/>
          </p:cNvSpPr>
          <p:nvPr>
            <p:ph idx="1"/>
          </p:nvPr>
        </p:nvSpPr>
        <p:spPr/>
        <p:txBody>
          <a:bodyPr>
            <a:normAutofit/>
          </a:bodyPr>
          <a:lstStyle/>
          <a:p>
            <a:r>
              <a:rPr lang="en-US" b="1" dirty="0" smtClean="0"/>
              <a:t>The importance of education in Islam can not be over emphasized.</a:t>
            </a:r>
          </a:p>
          <a:p>
            <a:r>
              <a:rPr lang="en-US" b="1" dirty="0" smtClean="0"/>
              <a:t>The Prophet (</a:t>
            </a:r>
            <a:r>
              <a:rPr lang="en-US" b="1" dirty="0" err="1" smtClean="0"/>
              <a:t>s,a,w</a:t>
            </a:r>
            <a:r>
              <a:rPr lang="en-US" b="1" dirty="0" smtClean="0"/>
              <a:t>,) says in a hadith reported by </a:t>
            </a:r>
            <a:r>
              <a:rPr lang="en-US" b="1" dirty="0" err="1" smtClean="0"/>
              <a:t>Ibn</a:t>
            </a:r>
            <a:r>
              <a:rPr lang="en-US" b="1" dirty="0" smtClean="0"/>
              <a:t> </a:t>
            </a:r>
            <a:r>
              <a:rPr lang="en-US" b="1" dirty="0" err="1" smtClean="0"/>
              <a:t>Majah</a:t>
            </a:r>
            <a:r>
              <a:rPr lang="en-US" b="1" dirty="0" smtClean="0"/>
              <a:t> that, “the search for knowledge is obligatory upon every Muslim”.</a:t>
            </a:r>
          </a:p>
          <a:p>
            <a:r>
              <a:rPr lang="en-US" b="1" dirty="0" smtClean="0"/>
              <a:t>The Prophet (</a:t>
            </a:r>
            <a:r>
              <a:rPr lang="en-US" b="1" dirty="0" err="1" smtClean="0"/>
              <a:t>s.a.w</a:t>
            </a:r>
            <a:r>
              <a:rPr lang="en-US" b="1" dirty="0" smtClean="0"/>
              <a:t>) dedicated a day for the women, conducts special lessons for them.</a:t>
            </a:r>
          </a:p>
          <a:p>
            <a:r>
              <a:rPr lang="en-US" b="1" dirty="0" smtClean="0"/>
              <a:t>The </a:t>
            </a:r>
            <a:r>
              <a:rPr lang="en-US" b="1" dirty="0" err="1" smtClean="0"/>
              <a:t>Prphet’s</a:t>
            </a:r>
            <a:r>
              <a:rPr lang="en-US" b="1" dirty="0" smtClean="0"/>
              <a:t> wives,  scholars in their own rights.</a:t>
            </a:r>
          </a:p>
          <a:p>
            <a:r>
              <a:rPr lang="en-US" b="1" dirty="0" smtClean="0"/>
              <a:t>Sheikh Usman Dab </a:t>
            </a:r>
            <a:r>
              <a:rPr lang="en-US" b="1" dirty="0" err="1" smtClean="0"/>
              <a:t>Fodio</a:t>
            </a:r>
            <a:r>
              <a:rPr lang="en-US" b="1" dirty="0" smtClean="0"/>
              <a:t> also dedicated a certain time for the women.</a:t>
            </a:r>
          </a:p>
          <a:p>
            <a:r>
              <a:rPr lang="en-US" b="1" dirty="0" smtClean="0"/>
              <a:t>Nana </a:t>
            </a:r>
            <a:r>
              <a:rPr lang="en-US" b="1" dirty="0" err="1" smtClean="0"/>
              <a:t>Asmau</a:t>
            </a:r>
            <a:r>
              <a:rPr lang="en-US" b="1" dirty="0" smtClean="0"/>
              <a:t> and the ‘Yan </a:t>
            </a:r>
            <a:r>
              <a:rPr lang="en-US" b="1" dirty="0" err="1" smtClean="0"/>
              <a:t>Taru</a:t>
            </a:r>
            <a:r>
              <a:rPr lang="en-US" b="1" dirty="0" smtClean="0"/>
              <a:t> movement/</a:t>
            </a:r>
            <a:r>
              <a:rPr lang="en-US" b="1" dirty="0" err="1" smtClean="0"/>
              <a:t>goup</a:t>
            </a:r>
            <a:r>
              <a:rPr lang="en-US" b="1" dirty="0" smtClean="0"/>
              <a:t>.</a:t>
            </a:r>
            <a:endParaRPr lang="en-US" b="1" dirty="0"/>
          </a:p>
        </p:txBody>
      </p:sp>
    </p:spTree>
    <p:extLst>
      <p:ext uri="{BB962C8B-B14F-4D97-AF65-F5344CB8AC3E}">
        <p14:creationId xmlns:p14="http://schemas.microsoft.com/office/powerpoint/2010/main" xmlns="" val="116352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1219200" y="914400"/>
            <a:ext cx="6599472" cy="4957069"/>
          </a:xfrm>
        </p:spPr>
      </p:pic>
    </p:spTree>
    <p:extLst>
      <p:ext uri="{BB962C8B-B14F-4D97-AF65-F5344CB8AC3E}">
        <p14:creationId xmlns:p14="http://schemas.microsoft.com/office/powerpoint/2010/main" xmlns="" val="80777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IINTRODUCTION</a:t>
            </a:r>
            <a:endParaRPr lang="en-US" dirty="0"/>
          </a:p>
        </p:txBody>
      </p:sp>
      <p:sp>
        <p:nvSpPr>
          <p:cNvPr id="3" name="Content Placeholder 2"/>
          <p:cNvSpPr>
            <a:spLocks noGrp="1"/>
          </p:cNvSpPr>
          <p:nvPr>
            <p:ph idx="1"/>
          </p:nvPr>
        </p:nvSpPr>
        <p:spPr/>
        <p:txBody>
          <a:bodyPr>
            <a:normAutofit lnSpcReduction="10000"/>
          </a:bodyPr>
          <a:lstStyle/>
          <a:p>
            <a:pPr marL="137160" indent="0">
              <a:buNone/>
            </a:pPr>
            <a:r>
              <a:rPr lang="en-US" b="1" dirty="0" smtClean="0"/>
              <a:t>A combination of historical, religious  and cultural factors have been responsible  for educational  imbalance between the Northern and Southern parts of Nigeria. </a:t>
            </a:r>
          </a:p>
          <a:p>
            <a:pPr marL="137160" indent="0">
              <a:buNone/>
            </a:pPr>
            <a:r>
              <a:rPr lang="en-US" b="1" dirty="0" smtClean="0"/>
              <a:t>The latter has been  far ahead than the former since  pre-independence times. </a:t>
            </a:r>
          </a:p>
          <a:p>
            <a:pPr marL="137160" indent="0">
              <a:buNone/>
            </a:pPr>
            <a:r>
              <a:rPr lang="en-US" b="1" dirty="0" smtClean="0"/>
              <a:t>In the historical perspective, the Southern part had had earlier contact with the Christian Missionaries who introduced Western Education. </a:t>
            </a:r>
          </a:p>
          <a:p>
            <a:pPr marL="137160" indent="0">
              <a:buNone/>
            </a:pPr>
            <a:r>
              <a:rPr lang="en-US" b="1" dirty="0" smtClean="0"/>
              <a:t>This explains the fact that the South, that is predominantly Christian got introduced to it (Western  Education) earlier than the North that is predominantly Muslim,  and thus, invariably put the former ahead.</a:t>
            </a:r>
            <a:endParaRPr lang="en-US" b="1" dirty="0"/>
          </a:p>
        </p:txBody>
      </p:sp>
    </p:spTree>
    <p:extLst>
      <p:ext uri="{BB962C8B-B14F-4D97-AF65-F5344CB8AC3E}">
        <p14:creationId xmlns:p14="http://schemas.microsoft.com/office/powerpoint/2010/main" xmlns="" val="98142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2286000" y="1447800"/>
            <a:ext cx="5315491" cy="3992631"/>
          </a:xfrm>
        </p:spPr>
      </p:pic>
    </p:spTree>
    <p:extLst>
      <p:ext uri="{BB962C8B-B14F-4D97-AF65-F5344CB8AC3E}">
        <p14:creationId xmlns:p14="http://schemas.microsoft.com/office/powerpoint/2010/main" xmlns="" val="709059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1828800" y="1143000"/>
            <a:ext cx="5467891" cy="4107103"/>
          </a:xfrm>
        </p:spPr>
      </p:pic>
    </p:spTree>
    <p:extLst>
      <p:ext uri="{BB962C8B-B14F-4D97-AF65-F5344CB8AC3E}">
        <p14:creationId xmlns:p14="http://schemas.microsoft.com/office/powerpoint/2010/main" xmlns="" val="1721397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133600" y="1295400"/>
            <a:ext cx="5365616" cy="4030282"/>
          </a:xfrm>
          <a:prstGeom prst="rect">
            <a:avLst/>
          </a:prstGeom>
        </p:spPr>
      </p:pic>
    </p:spTree>
    <p:extLst>
      <p:ext uri="{BB962C8B-B14F-4D97-AF65-F5344CB8AC3E}">
        <p14:creationId xmlns:p14="http://schemas.microsoft.com/office/powerpoint/2010/main" xmlns="" val="3717564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effectLst/>
              </a:rPr>
              <a:t/>
            </a:r>
            <a:br>
              <a:rPr lang="en-US" sz="2400" dirty="0" smtClean="0">
                <a:effectLst/>
              </a:rPr>
            </a:br>
            <a:r>
              <a:rPr lang="en-US" sz="2400" dirty="0" smtClean="0">
                <a:effectLst/>
              </a:rPr>
              <a:t>BEYOND </a:t>
            </a:r>
            <a:r>
              <a:rPr lang="en-US" sz="2400" dirty="0">
                <a:effectLst/>
              </a:rPr>
              <a:t>EMPOWERMENT: TOWARD AN UMMATIC VIEW OF THE CONTEXT AND PURPOSE OF WOMEN EDUCATION THROUGH THE ODL</a:t>
            </a:r>
            <a:br>
              <a:rPr lang="en-US" sz="2400" dirty="0">
                <a:effectLst/>
              </a:rPr>
            </a:br>
            <a:endParaRPr lang="en-US" sz="2400" dirty="0"/>
          </a:p>
        </p:txBody>
      </p:sp>
      <p:sp>
        <p:nvSpPr>
          <p:cNvPr id="3" name="Content Placeholder 2"/>
          <p:cNvSpPr>
            <a:spLocks noGrp="1"/>
          </p:cNvSpPr>
          <p:nvPr>
            <p:ph idx="1"/>
          </p:nvPr>
        </p:nvSpPr>
        <p:spPr/>
        <p:txBody>
          <a:bodyPr>
            <a:normAutofit/>
          </a:bodyPr>
          <a:lstStyle/>
          <a:p>
            <a:r>
              <a:rPr lang="en-US" dirty="0" smtClean="0"/>
              <a:t> </a:t>
            </a:r>
            <a:r>
              <a:rPr lang="en-US" b="1" dirty="0" smtClean="0"/>
              <a:t>The dominant perspective about Women Education through ODL is the issue of empowerment (economic), but our own perspective should go beyond that.</a:t>
            </a:r>
          </a:p>
          <a:p>
            <a:r>
              <a:rPr lang="en-US" b="1" dirty="0" smtClean="0"/>
              <a:t>We advocate an </a:t>
            </a:r>
            <a:r>
              <a:rPr lang="en-US" b="1" dirty="0" err="1" smtClean="0"/>
              <a:t>Ummatic</a:t>
            </a:r>
            <a:r>
              <a:rPr lang="en-US" b="1" dirty="0" smtClean="0"/>
              <a:t> view about Women Education in general and through ODL in particular.</a:t>
            </a:r>
          </a:p>
          <a:p>
            <a:r>
              <a:rPr lang="en-US" b="1" dirty="0" smtClean="0"/>
              <a:t>Our own religious precepts and our own socio-cultural and socio-economic contexts should define our own framework for educating the Muslim women.</a:t>
            </a:r>
            <a:endParaRPr lang="en-US" b="1" dirty="0"/>
          </a:p>
        </p:txBody>
      </p:sp>
    </p:spTree>
    <p:extLst>
      <p:ext uri="{BB962C8B-B14F-4D97-AF65-F5344CB8AC3E}">
        <p14:creationId xmlns:p14="http://schemas.microsoft.com/office/powerpoint/2010/main" xmlns="" val="470404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 starting point: The obligation to seek for knowledge in Islam cited earlier.</a:t>
            </a:r>
          </a:p>
          <a:p>
            <a:r>
              <a:rPr lang="en-US" b="1" dirty="0" smtClean="0"/>
              <a:t>The backwardness of the Ummah in terms of girl-child/women education.</a:t>
            </a:r>
          </a:p>
          <a:p>
            <a:r>
              <a:rPr lang="en-US" b="1" dirty="0" smtClean="0"/>
              <a:t>The need to address certain specific  critical educational and  socio-economic challenges of our societies. </a:t>
            </a:r>
            <a:endParaRPr lang="en-US" b="1" dirty="0"/>
          </a:p>
        </p:txBody>
      </p:sp>
    </p:spTree>
    <p:extLst>
      <p:ext uri="{BB962C8B-B14F-4D97-AF65-F5344CB8AC3E}">
        <p14:creationId xmlns:p14="http://schemas.microsoft.com/office/powerpoint/2010/main" xmlns="" val="9806897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ODL AS AN ENDURING  EDUCATIONAL PHENOMENON</a:t>
            </a:r>
            <a:br>
              <a:rPr lang="en-US" dirty="0" smtClean="0">
                <a:effectLst/>
              </a:rPr>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ODL viewed and or received with a lot of misgivings and reservations usually because of doubts regarding quality and inadequacy/absence of teacher-student interactions.</a:t>
            </a:r>
          </a:p>
          <a:p>
            <a:r>
              <a:rPr lang="en-US" b="1" dirty="0" smtClean="0"/>
              <a:t>Several factors however, have really ordained ODL as not only a necessary alternative mode of education but complementary.</a:t>
            </a:r>
          </a:p>
          <a:p>
            <a:r>
              <a:rPr lang="en-US" b="1" dirty="0" smtClean="0"/>
              <a:t>Some of these factors include  explosion in population that created unprecedented demand for education in all societies all over the world, ICTs, globalization and the increasing ubiquity and preponderance of knowledge-based economy which in turn also ordains upsurge in skill and professional competitiveness, etc. </a:t>
            </a:r>
            <a:endParaRPr lang="en-US" b="1" dirty="0"/>
          </a:p>
          <a:p>
            <a:r>
              <a:rPr lang="en-US" b="1" dirty="0" smtClean="0"/>
              <a:t>All these have made ODL an enduring educational phenomenon, </a:t>
            </a:r>
            <a:endParaRPr lang="en-US" b="1" dirty="0"/>
          </a:p>
        </p:txBody>
      </p:sp>
    </p:spTree>
    <p:extLst>
      <p:ext uri="{BB962C8B-B14F-4D97-AF65-F5344CB8AC3E}">
        <p14:creationId xmlns:p14="http://schemas.microsoft.com/office/powerpoint/2010/main" xmlns="" val="3811622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Affirming this assertion, the Indian Minister of Human Resource Development says: “ Globalization, together with information technology is driving a revolution in the realm of work, production of services, relations among nations and even local communities. No field of human activity is immune from the effects of this revolution which is changing the very fundamentals of human relations and social life. Two of the main drivers are information and innovation, and they, in turn are highly knowledge intensive. The outcome is that globalization increase the demand for education, especially university education, and this increases pressure on the whole system for higher quality schooling”.</a:t>
            </a:r>
            <a:endParaRPr lang="en-US" b="1" dirty="0"/>
          </a:p>
        </p:txBody>
      </p:sp>
    </p:spTree>
    <p:extLst>
      <p:ext uri="{BB962C8B-B14F-4D97-AF65-F5344CB8AC3E}">
        <p14:creationId xmlns:p14="http://schemas.microsoft.com/office/powerpoint/2010/main" xmlns="" val="2522413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dirty="0" smtClean="0"/>
              <a:t>Distance </a:t>
            </a:r>
            <a:r>
              <a:rPr lang="en-US" b="1" dirty="0"/>
              <a:t>education is a growing trend in all regions of the world. There are more than </a:t>
            </a:r>
            <a:r>
              <a:rPr lang="en-US" b="1" dirty="0" smtClean="0"/>
              <a:t>850institutions </a:t>
            </a:r>
            <a:r>
              <a:rPr lang="en-US" b="1" dirty="0"/>
              <a:t>around the world delivering education at a distance (</a:t>
            </a:r>
            <a:r>
              <a:rPr lang="en-US" b="1" dirty="0" err="1"/>
              <a:t>Alsunbul</a:t>
            </a:r>
            <a:r>
              <a:rPr lang="en-US" b="1" dirty="0"/>
              <a:t>, 2002; </a:t>
            </a:r>
            <a:r>
              <a:rPr lang="en-US" b="1" dirty="0" err="1" smtClean="0"/>
              <a:t>D’Orise</a:t>
            </a:r>
            <a:r>
              <a:rPr lang="en-US" dirty="0"/>
              <a:t> </a:t>
            </a:r>
            <a:r>
              <a:rPr lang="en-US" b="1" dirty="0" smtClean="0"/>
              <a:t>&amp; </a:t>
            </a:r>
            <a:r>
              <a:rPr lang="en-US" b="1" dirty="0"/>
              <a:t>Day, 2006). Enrollments have increased tremendously since 1995 (Hunter, 2007). </a:t>
            </a:r>
            <a:r>
              <a:rPr lang="en-US" b="1" dirty="0" smtClean="0"/>
              <a:t>The</a:t>
            </a:r>
            <a:r>
              <a:rPr lang="en-US" dirty="0"/>
              <a:t> </a:t>
            </a:r>
            <a:r>
              <a:rPr lang="en-US" b="1" dirty="0" smtClean="0"/>
              <a:t>majority </a:t>
            </a:r>
            <a:r>
              <a:rPr lang="en-US" b="1" dirty="0"/>
              <a:t>of distance learners are adult women (Hunter, 2007). Currently, there are </a:t>
            </a:r>
            <a:r>
              <a:rPr lang="en-US" b="1" dirty="0" smtClean="0"/>
              <a:t>more</a:t>
            </a:r>
            <a:r>
              <a:rPr lang="en-US" dirty="0"/>
              <a:t> </a:t>
            </a:r>
            <a:r>
              <a:rPr lang="en-US" b="1" dirty="0" smtClean="0"/>
              <a:t>than </a:t>
            </a:r>
            <a:r>
              <a:rPr lang="en-US" b="1" dirty="0"/>
              <a:t>3.48 million online students in United States of America, and probably more than </a:t>
            </a:r>
            <a:r>
              <a:rPr lang="en-US" b="1" dirty="0" smtClean="0"/>
              <a:t>10</a:t>
            </a:r>
            <a:r>
              <a:rPr lang="en-US" dirty="0"/>
              <a:t> </a:t>
            </a:r>
            <a:r>
              <a:rPr lang="en-US" b="1" dirty="0" smtClean="0"/>
              <a:t>million </a:t>
            </a:r>
            <a:r>
              <a:rPr lang="en-US" b="1" dirty="0"/>
              <a:t>enrolled students who receive distance education services across the </a:t>
            </a:r>
            <a:r>
              <a:rPr lang="en-US" b="1" dirty="0" smtClean="0"/>
              <a:t>world</a:t>
            </a:r>
            <a:r>
              <a:rPr lang="en-US" dirty="0"/>
              <a:t> </a:t>
            </a:r>
            <a:r>
              <a:rPr lang="en-US" b="1" dirty="0" smtClean="0"/>
              <a:t>(</a:t>
            </a:r>
            <a:r>
              <a:rPr lang="en-US" b="1" dirty="0" err="1" smtClean="0"/>
              <a:t>Storey</a:t>
            </a:r>
            <a:r>
              <a:rPr lang="en-US" b="1" dirty="0" smtClean="0"/>
              <a:t> </a:t>
            </a:r>
            <a:r>
              <a:rPr lang="en-US" b="1" dirty="0"/>
              <a:t>&amp; </a:t>
            </a:r>
            <a:r>
              <a:rPr lang="en-US" b="1" dirty="0" err="1"/>
              <a:t>Tebes</a:t>
            </a:r>
            <a:r>
              <a:rPr lang="en-US" b="1" dirty="0"/>
              <a:t>, 2008). </a:t>
            </a:r>
            <a:endParaRPr lang="en-US" dirty="0"/>
          </a:p>
        </p:txBody>
      </p:sp>
    </p:spTree>
    <p:extLst>
      <p:ext uri="{BB962C8B-B14F-4D97-AF65-F5344CB8AC3E}">
        <p14:creationId xmlns:p14="http://schemas.microsoft.com/office/powerpoint/2010/main" xmlns="" val="863704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ODL AS </a:t>
            </a:r>
            <a:r>
              <a:rPr lang="en-US" dirty="0">
                <a:effectLst/>
              </a:rPr>
              <a:t>A WOMEN EMPOWERMENT INSTRUMENT</a:t>
            </a:r>
            <a:br>
              <a:rPr lang="en-US" dirty="0">
                <a:effectLst/>
              </a:rPr>
            </a:b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1797843" y="1709739"/>
            <a:ext cx="5548313" cy="4167511"/>
          </a:xfrm>
        </p:spPr>
      </p:pic>
    </p:spTree>
    <p:extLst>
      <p:ext uri="{BB962C8B-B14F-4D97-AF65-F5344CB8AC3E}">
        <p14:creationId xmlns:p14="http://schemas.microsoft.com/office/powerpoint/2010/main" xmlns="" val="23010720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2438400" y="1371600"/>
            <a:ext cx="4800600" cy="3605880"/>
          </a:xfrm>
        </p:spPr>
      </p:pic>
    </p:spTree>
    <p:extLst>
      <p:ext uri="{BB962C8B-B14F-4D97-AF65-F5344CB8AC3E}">
        <p14:creationId xmlns:p14="http://schemas.microsoft.com/office/powerpoint/2010/main" xmlns="" val="3462017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cont’d.</a:t>
            </a:r>
            <a:endParaRPr lang="en-US" dirty="0"/>
          </a:p>
        </p:txBody>
      </p:sp>
      <p:sp>
        <p:nvSpPr>
          <p:cNvPr id="3" name="Content Placeholder 2"/>
          <p:cNvSpPr>
            <a:spLocks noGrp="1"/>
          </p:cNvSpPr>
          <p:nvPr>
            <p:ph idx="1"/>
          </p:nvPr>
        </p:nvSpPr>
        <p:spPr/>
        <p:txBody>
          <a:bodyPr>
            <a:normAutofit/>
          </a:bodyPr>
          <a:lstStyle/>
          <a:p>
            <a:endParaRPr lang="en-US" b="1" dirty="0" smtClean="0"/>
          </a:p>
          <a:p>
            <a:r>
              <a:rPr lang="en-US" b="1" dirty="0" smtClean="0"/>
              <a:t>The imbalance persisted generally, but has been much more glaring in the aspect of girl child /women education. Certain cultural factors and misconceived  religious precepts are responsible for this specific aspect of the educational imbalance. </a:t>
            </a:r>
          </a:p>
          <a:p>
            <a:endParaRPr lang="en-US" b="1" dirty="0" smtClean="0"/>
          </a:p>
          <a:p>
            <a:r>
              <a:rPr lang="en-US" b="1" dirty="0" smtClean="0"/>
              <a:t>The North being predominantly Muslim, as earlier stated, is inclined to marrying off girl children in their tender ages, a practice that abruptly  brings an end to their education.</a:t>
            </a:r>
            <a:endParaRPr lang="en-US" b="1" dirty="0"/>
          </a:p>
        </p:txBody>
      </p:sp>
    </p:spTree>
    <p:extLst>
      <p:ext uri="{BB962C8B-B14F-4D97-AF65-F5344CB8AC3E}">
        <p14:creationId xmlns:p14="http://schemas.microsoft.com/office/powerpoint/2010/main" xmlns="" val="19212388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sz="2900" dirty="0" smtClean="0">
                <a:effectLst/>
              </a:rPr>
              <a:t>ODL </a:t>
            </a:r>
            <a:r>
              <a:rPr lang="en-US" sz="2900" dirty="0">
                <a:effectLst/>
              </a:rPr>
              <a:t>AND </a:t>
            </a:r>
            <a:r>
              <a:rPr lang="en-US" sz="2900" dirty="0" smtClean="0">
                <a:effectLst/>
              </a:rPr>
              <a:t>EXPANSION AND DIVERSIFICATION OF </a:t>
            </a:r>
            <a:r>
              <a:rPr lang="en-US" sz="2900" dirty="0">
                <a:effectLst/>
              </a:rPr>
              <a:t>ACCESS TO EDUCATION</a:t>
            </a:r>
            <a:br>
              <a:rPr lang="en-US" sz="2900" dirty="0">
                <a:effectLst/>
              </a:rPr>
            </a:br>
            <a:endParaRPr lang="en-US" sz="2900" dirty="0"/>
          </a:p>
        </p:txBody>
      </p:sp>
      <p:sp>
        <p:nvSpPr>
          <p:cNvPr id="3" name="Content Placeholder 2"/>
          <p:cNvSpPr>
            <a:spLocks noGrp="1"/>
          </p:cNvSpPr>
          <p:nvPr>
            <p:ph idx="1"/>
          </p:nvPr>
        </p:nvSpPr>
        <p:spPr/>
        <p:txBody>
          <a:bodyPr>
            <a:normAutofit lnSpcReduction="10000"/>
          </a:bodyPr>
          <a:lstStyle/>
          <a:p>
            <a:r>
              <a:rPr lang="en-US" b="1" dirty="0" smtClean="0"/>
              <a:t>Expansion of access to education and diversification of the means/modes of access are often stated as part of the most notable advantages of the ODL.</a:t>
            </a:r>
          </a:p>
          <a:p>
            <a:r>
              <a:rPr lang="en-US" b="1" dirty="0" smtClean="0"/>
              <a:t>Flexibility and affordability also as important elements that characterize the access provided by ODL</a:t>
            </a:r>
          </a:p>
          <a:p>
            <a:r>
              <a:rPr lang="en-US" b="1" dirty="0" smtClean="0"/>
              <a:t>Daniel (1992)for example says: “ ODL offers a number of advantages to learners one of which is to provide opportunities for learning through flexible mode of service deliveries …it also helps in solving time scheduling problem particularly for the learners who are unable to receive instructional facilitation with other frequently. It helps expand the limited number of places”.</a:t>
            </a:r>
          </a:p>
          <a:p>
            <a:endParaRPr lang="en-US" b="1" dirty="0"/>
          </a:p>
        </p:txBody>
      </p:sp>
    </p:spTree>
    <p:extLst>
      <p:ext uri="{BB962C8B-B14F-4D97-AF65-F5344CB8AC3E}">
        <p14:creationId xmlns:p14="http://schemas.microsoft.com/office/powerpoint/2010/main" xmlns="" val="1194030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In its explanation of this particular advantage of ODL the National Open University of Nigeria (NOUN) says: “ODL </a:t>
            </a:r>
            <a:r>
              <a:rPr lang="en-US" b="1" dirty="0" err="1" smtClean="0"/>
              <a:t>reponds</a:t>
            </a:r>
            <a:r>
              <a:rPr lang="en-US" b="1" dirty="0" smtClean="0"/>
              <a:t> effectively to the growing demand of working adults or any others who have difficulties in getting training in conventional education because of lack of flexibility in the timing and duration of academic programmes. ODL provides an opportunity for empowerment of those most disadvantaged (such as the unemployed, the physically challenged, women and ethnic minorities), as they can embark on courses of their choice within their vicinity.</a:t>
            </a:r>
            <a:endParaRPr lang="en-US" b="1" dirty="0"/>
          </a:p>
        </p:txBody>
      </p:sp>
    </p:spTree>
    <p:extLst>
      <p:ext uri="{BB962C8B-B14F-4D97-AF65-F5344CB8AC3E}">
        <p14:creationId xmlns:p14="http://schemas.microsoft.com/office/powerpoint/2010/main" xmlns="" val="22536862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effectLst/>
              </a:rPr>
              <a:t/>
            </a:r>
            <a:br>
              <a:rPr lang="en-US" sz="3600" dirty="0" smtClean="0">
                <a:effectLst/>
              </a:rPr>
            </a:br>
            <a:r>
              <a:rPr lang="en-US" sz="3600" dirty="0" smtClean="0">
                <a:effectLst/>
              </a:rPr>
              <a:t>THE </a:t>
            </a:r>
            <a:r>
              <a:rPr lang="en-US" sz="3600" dirty="0">
                <a:effectLst/>
              </a:rPr>
              <a:t>OPPORTUNITY </a:t>
            </a:r>
            <a:r>
              <a:rPr lang="en-US" sz="3600" dirty="0" smtClean="0">
                <a:effectLst/>
              </a:rPr>
              <a:t>PROVIDED BY ODL </a:t>
            </a:r>
            <a:r>
              <a:rPr lang="en-US" sz="3600" dirty="0">
                <a:effectLst/>
              </a:rPr>
              <a:t>TO MUSLIM MARRIED WOMEN</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b="1" dirty="0" smtClean="0"/>
              <a:t>Underscoring the opportunity provided by ODL to married women generally, </a:t>
            </a:r>
            <a:r>
              <a:rPr lang="en-US" b="1" dirty="0" err="1" smtClean="0"/>
              <a:t>Olakulehin</a:t>
            </a:r>
            <a:r>
              <a:rPr lang="en-US" b="1" dirty="0" smtClean="0"/>
              <a:t> and </a:t>
            </a:r>
            <a:r>
              <a:rPr lang="en-US" b="1" dirty="0" err="1" smtClean="0"/>
              <a:t>Ojo</a:t>
            </a:r>
            <a:r>
              <a:rPr lang="en-US" b="1" dirty="0" smtClean="0"/>
              <a:t> (2006) said: “First </a:t>
            </a:r>
            <a:r>
              <a:rPr lang="en-US" b="1" dirty="0"/>
              <a:t>to be considered is the class of women who are full time housewives, many of whom have never had access to formal higher education or had to give up even schooling at early stages of their lives. Women in this group are usually not enthusiastic about formal education because their husbands indicate that they have to sit at home and take care of the home and the children. Such women are usually unable to leave their </a:t>
            </a:r>
            <a:r>
              <a:rPr lang="en-US" b="1" dirty="0" smtClean="0"/>
              <a:t>spouses </a:t>
            </a:r>
            <a:r>
              <a:rPr lang="en-US" b="1" dirty="0"/>
              <a:t>and children to travel to a conventional </a:t>
            </a:r>
            <a:r>
              <a:rPr lang="en-US" b="1" dirty="0" smtClean="0"/>
              <a:t>university”.</a:t>
            </a:r>
            <a:endParaRPr lang="en-US" dirty="0"/>
          </a:p>
          <a:p>
            <a:endParaRPr lang="en-US" dirty="0"/>
          </a:p>
        </p:txBody>
      </p:sp>
    </p:spTree>
    <p:extLst>
      <p:ext uri="{BB962C8B-B14F-4D97-AF65-F5344CB8AC3E}">
        <p14:creationId xmlns:p14="http://schemas.microsoft.com/office/powerpoint/2010/main" xmlns="" val="1379996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t>Olakulehin</a:t>
            </a:r>
            <a:r>
              <a:rPr lang="en-US" b="1" dirty="0" smtClean="0"/>
              <a:t> and </a:t>
            </a:r>
            <a:r>
              <a:rPr lang="en-US" b="1" dirty="0" err="1" smtClean="0"/>
              <a:t>Ojo</a:t>
            </a:r>
            <a:r>
              <a:rPr lang="en-US" b="1" dirty="0" smtClean="0"/>
              <a:t> (2006) further asserted that:</a:t>
            </a:r>
            <a:r>
              <a:rPr lang="en-US" dirty="0" smtClean="0"/>
              <a:t> “</a:t>
            </a:r>
            <a:r>
              <a:rPr lang="en-US" b="1" dirty="0" smtClean="0"/>
              <a:t>Women </a:t>
            </a:r>
            <a:r>
              <a:rPr lang="en-US" b="1" dirty="0"/>
              <a:t>in this category will definitely be benefited by distance education, since it allows them to sit at home and study for a programme without </a:t>
            </a:r>
            <a:r>
              <a:rPr lang="en-US" b="1" dirty="0" err="1"/>
              <a:t>jeopardising</a:t>
            </a:r>
            <a:r>
              <a:rPr lang="en-US" b="1" dirty="0"/>
              <a:t> their marriages or leave their children to the care of others. It is certainly a means of fulfilling the life dreams of many a woman who have been saddled with the function of a full time </a:t>
            </a:r>
            <a:r>
              <a:rPr lang="en-US" b="1" dirty="0" smtClean="0"/>
              <a:t>housewife”.</a:t>
            </a:r>
            <a:endParaRPr lang="en-US" dirty="0"/>
          </a:p>
          <a:p>
            <a:endParaRPr lang="en-US" dirty="0"/>
          </a:p>
        </p:txBody>
      </p:sp>
    </p:spTree>
    <p:extLst>
      <p:ext uri="{BB962C8B-B14F-4D97-AF65-F5344CB8AC3E}">
        <p14:creationId xmlns:p14="http://schemas.microsoft.com/office/powerpoint/2010/main" xmlns="" val="6421758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Specifically referring to Muslim Women they said</a:t>
            </a:r>
            <a:r>
              <a:rPr lang="en-US" dirty="0" smtClean="0"/>
              <a:t>: “</a:t>
            </a:r>
            <a:r>
              <a:rPr lang="en-US" b="1" dirty="0" smtClean="0"/>
              <a:t>Another </a:t>
            </a:r>
            <a:r>
              <a:rPr lang="en-US" b="1" dirty="0"/>
              <a:t>group of women, are those who have been denied access to formal training provided by schools and colleges because of their obedience to the Islamic practice of Purdah. These women can still have access to qualitative education through open and distance learning that allows them to pursue their education at a 'safe distance' from the instructors. </a:t>
            </a:r>
            <a:endParaRPr lang="en-US" b="1" dirty="0" smtClean="0"/>
          </a:p>
          <a:p>
            <a:r>
              <a:rPr lang="en-US" b="1" dirty="0" smtClean="0"/>
              <a:t>They </a:t>
            </a:r>
            <a:r>
              <a:rPr lang="en-US" b="1" dirty="0"/>
              <a:t>can study, turn in assignments and write examinations after adequate arrangements have been made. A woman in purdah can be trained and given the opportunity to contribute her own quota to national development without disobeying any of the injunctions of her religion. Distance education is an alternative </a:t>
            </a:r>
            <a:r>
              <a:rPr lang="en-US" b="1" dirty="0" err="1"/>
              <a:t>th'at</a:t>
            </a:r>
            <a:r>
              <a:rPr lang="en-US" b="1" dirty="0"/>
              <a:t> affords this group of women access to quality study materials on any field of their choice without any of the barriers associated with the conventional system and her religious </a:t>
            </a:r>
            <a:r>
              <a:rPr lang="en-US" b="1" dirty="0" smtClean="0"/>
              <a:t>dedication”.</a:t>
            </a:r>
            <a:endParaRPr lang="en-US" dirty="0"/>
          </a:p>
          <a:p>
            <a:endParaRPr lang="en-US" dirty="0"/>
          </a:p>
        </p:txBody>
      </p:sp>
    </p:spTree>
    <p:extLst>
      <p:ext uri="{BB962C8B-B14F-4D97-AF65-F5344CB8AC3E}">
        <p14:creationId xmlns:p14="http://schemas.microsoft.com/office/powerpoint/2010/main" xmlns="" val="632844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NOUN also alluded to the same fact when it says: “ODL can help with the provision of national orientation and non-formal education and provide education to reach the “un-reached”,</a:t>
            </a:r>
            <a:r>
              <a:rPr lang="en-US" b="1" dirty="0" err="1" smtClean="0"/>
              <a:t>i.e</a:t>
            </a:r>
            <a:r>
              <a:rPr lang="en-US" b="1" dirty="0" smtClean="0"/>
              <a:t>. girls and women who cannot leave their homes regularly (as they in purdah, etc.).</a:t>
            </a:r>
            <a:endParaRPr lang="en-US" b="1" dirty="0"/>
          </a:p>
        </p:txBody>
      </p:sp>
    </p:spTree>
    <p:extLst>
      <p:ext uri="{BB962C8B-B14F-4D97-AF65-F5344CB8AC3E}">
        <p14:creationId xmlns:p14="http://schemas.microsoft.com/office/powerpoint/2010/main" xmlns="" val="2221299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sz="3600" dirty="0" smtClean="0">
                <a:effectLst/>
              </a:rPr>
              <a:t>PARTICIPATION </a:t>
            </a:r>
            <a:r>
              <a:rPr lang="en-US" sz="3600" dirty="0">
                <a:effectLst/>
              </a:rPr>
              <a:t>OF MUSLIM WOMEN IN ODL: A GLOBAL PERSPECTIVE</a:t>
            </a:r>
            <a:br>
              <a:rPr lang="en-US" sz="3600" dirty="0">
                <a:effectLst/>
              </a:rPr>
            </a:br>
            <a:endParaRPr lang="en-US" sz="3600" dirty="0"/>
          </a:p>
        </p:txBody>
      </p:sp>
      <p:sp>
        <p:nvSpPr>
          <p:cNvPr id="3" name="Content Placeholder 2"/>
          <p:cNvSpPr>
            <a:spLocks noGrp="1"/>
          </p:cNvSpPr>
          <p:nvPr>
            <p:ph idx="1"/>
          </p:nvPr>
        </p:nvSpPr>
        <p:spPr/>
        <p:txBody>
          <a:bodyPr/>
          <a:lstStyle/>
          <a:p>
            <a:endParaRPr lang="en-US" dirty="0" smtClean="0"/>
          </a:p>
          <a:p>
            <a:r>
              <a:rPr lang="en-US" dirty="0" smtClean="0"/>
              <a:t>I</a:t>
            </a:r>
            <a:r>
              <a:rPr lang="en-US" b="1" dirty="0" smtClean="0"/>
              <a:t>n many parts of the Muslim world, and especially in the Indo-Pakistan Sub-continent, and also in the Middle-east Married </a:t>
            </a:r>
            <a:r>
              <a:rPr lang="en-US" b="1" dirty="0"/>
              <a:t>Muslim </a:t>
            </a:r>
            <a:r>
              <a:rPr lang="en-US" b="1" dirty="0" smtClean="0"/>
              <a:t>Women </a:t>
            </a:r>
            <a:r>
              <a:rPr lang="en-US" b="1" dirty="0"/>
              <a:t>have </a:t>
            </a:r>
            <a:r>
              <a:rPr lang="en-US" b="1" dirty="0" smtClean="0"/>
              <a:t>been found to be </a:t>
            </a:r>
            <a:r>
              <a:rPr lang="en-US" b="1" dirty="0" err="1" smtClean="0"/>
              <a:t>patronising</a:t>
            </a:r>
            <a:r>
              <a:rPr lang="en-US" b="1" dirty="0" smtClean="0"/>
              <a:t> ODL in relatively great numbers. </a:t>
            </a:r>
          </a:p>
          <a:p>
            <a:r>
              <a:rPr lang="en-US" b="1" dirty="0" err="1" smtClean="0"/>
              <a:t>Azaiza</a:t>
            </a:r>
            <a:r>
              <a:rPr lang="en-US" b="1" dirty="0" smtClean="0"/>
              <a:t> (2012) for example cited Al-</a:t>
            </a:r>
            <a:r>
              <a:rPr lang="en-US" b="1" dirty="0" err="1" smtClean="0"/>
              <a:t>Harithi</a:t>
            </a:r>
            <a:r>
              <a:rPr lang="en-US" b="1" dirty="0" smtClean="0"/>
              <a:t> (2006) reporting an encouraging level of participation of Arab women in ODL, saying:</a:t>
            </a:r>
            <a:endParaRPr lang="en-US" b="1" dirty="0"/>
          </a:p>
        </p:txBody>
      </p:sp>
    </p:spTree>
    <p:extLst>
      <p:ext uri="{BB962C8B-B14F-4D97-AF65-F5344CB8AC3E}">
        <p14:creationId xmlns:p14="http://schemas.microsoft.com/office/powerpoint/2010/main" xmlns="" val="1069374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Muslim women felt more comfortable participating in distance education than </a:t>
            </a:r>
            <a:r>
              <a:rPr lang="en-US" b="1" dirty="0" smtClean="0"/>
              <a:t>face-to face</a:t>
            </a:r>
            <a:r>
              <a:rPr lang="en-US" dirty="0" smtClean="0"/>
              <a:t> </a:t>
            </a:r>
            <a:r>
              <a:rPr lang="en-US" b="1" dirty="0" smtClean="0"/>
              <a:t>courses</a:t>
            </a:r>
            <a:r>
              <a:rPr lang="en-US" b="1" dirty="0"/>
              <a:t>. Distance education would make it easier for Muslim women </a:t>
            </a:r>
            <a:r>
              <a:rPr lang="en-US" b="1" dirty="0" smtClean="0"/>
              <a:t>to</a:t>
            </a:r>
            <a:r>
              <a:rPr lang="en-US" dirty="0"/>
              <a:t> </a:t>
            </a:r>
            <a:r>
              <a:rPr lang="en-US" b="1" dirty="0" smtClean="0"/>
              <a:t>participate </a:t>
            </a:r>
            <a:r>
              <a:rPr lang="en-US" b="1" dirty="0"/>
              <a:t>in educational settings in the Arab Gulf States.</a:t>
            </a:r>
            <a:endParaRPr lang="en-US" dirty="0"/>
          </a:p>
          <a:p>
            <a:r>
              <a:rPr lang="en-US" b="1" dirty="0" err="1" smtClean="0"/>
              <a:t>Akhter</a:t>
            </a:r>
            <a:r>
              <a:rPr lang="en-US" b="1" dirty="0" smtClean="0"/>
              <a:t> (2013) reported the same trend in Bangladesh.</a:t>
            </a:r>
            <a:r>
              <a:rPr lang="en-US" dirty="0" smtClean="0"/>
              <a:t>_</a:t>
            </a:r>
            <a:endParaRPr lang="en-US" dirty="0"/>
          </a:p>
        </p:txBody>
      </p:sp>
    </p:spTree>
    <p:extLst>
      <p:ext uri="{BB962C8B-B14F-4D97-AF65-F5344CB8AC3E}">
        <p14:creationId xmlns:p14="http://schemas.microsoft.com/office/powerpoint/2010/main" xmlns="" val="2001229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57200"/>
            <a:ext cx="6347713" cy="1473200"/>
          </a:xfrm>
        </p:spPr>
        <p:txBody>
          <a:bodyPr>
            <a:normAutofit fontScale="90000"/>
          </a:bodyPr>
          <a:lstStyle/>
          <a:p>
            <a:r>
              <a:rPr lang="en-US" sz="3100" dirty="0" smtClean="0">
                <a:effectLst/>
              </a:rPr>
              <a:t>THE </a:t>
            </a:r>
            <a:r>
              <a:rPr lang="en-US" sz="3100" dirty="0">
                <a:effectLst/>
              </a:rPr>
              <a:t>PROSPECTS OFPARTICIPATION OF NORTHERN NIGERIAN MUSLIM WOMEN IN EDUCATION THROUGH </a:t>
            </a:r>
            <a:r>
              <a:rPr lang="en-US" sz="3100" dirty="0" smtClean="0">
                <a:effectLst/>
              </a:rPr>
              <a:t>ODL</a:t>
            </a:r>
            <a:br>
              <a:rPr lang="en-US" sz="3100" dirty="0" smtClean="0">
                <a:effectLst/>
              </a:rPr>
            </a:br>
            <a:r>
              <a:rPr lang="en-US" sz="3100" dirty="0"/>
              <a:t/>
            </a:r>
            <a:br>
              <a:rPr lang="en-US" sz="3100" dirty="0"/>
            </a:br>
            <a:r>
              <a:rPr lang="en-US" sz="3200" dirty="0">
                <a:effectLst/>
              </a:rPr>
              <a:t/>
            </a:r>
            <a:br>
              <a:rPr lang="en-US" sz="3200" dirty="0">
                <a:effectLst/>
              </a:rPr>
            </a:br>
            <a:endParaRPr lang="en-US" sz="3600" dirty="0"/>
          </a:p>
        </p:txBody>
      </p:sp>
      <p:sp>
        <p:nvSpPr>
          <p:cNvPr id="3" name="Content Placeholder 2"/>
          <p:cNvSpPr>
            <a:spLocks noGrp="1"/>
          </p:cNvSpPr>
          <p:nvPr>
            <p:ph idx="1"/>
          </p:nvPr>
        </p:nvSpPr>
        <p:spPr/>
        <p:txBody>
          <a:bodyPr>
            <a:normAutofit/>
          </a:bodyPr>
          <a:lstStyle/>
          <a:p>
            <a:r>
              <a:rPr lang="en-US" b="1" dirty="0" smtClean="0"/>
              <a:t>Increased awareness of the importance of education among Muslims in Northern Nigeria</a:t>
            </a:r>
          </a:p>
          <a:p>
            <a:r>
              <a:rPr lang="en-US" b="1" dirty="0" smtClean="0"/>
              <a:t>A massive presence of Married, widowed and divorced Muslim women that are interested in furthering their education but have either being inhibited by the commitments of matrimonial obligations and responsibilities or by cost.</a:t>
            </a:r>
          </a:p>
          <a:p>
            <a:r>
              <a:rPr lang="en-US" b="1" dirty="0" smtClean="0"/>
              <a:t>A teeming number of  working Muslim women(teachers, nurses etc.) that are also interested in acquiring additional qualifications but have been entangled by the dual responsibilities and commitments of work and marriage.</a:t>
            </a:r>
            <a:endParaRPr lang="en-US" b="1" dirty="0"/>
          </a:p>
        </p:txBody>
      </p:sp>
    </p:spTree>
    <p:extLst>
      <p:ext uri="{BB962C8B-B14F-4D97-AF65-F5344CB8AC3E}">
        <p14:creationId xmlns:p14="http://schemas.microsoft.com/office/powerpoint/2010/main" xmlns="" val="17008204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North Trails Behind in ODL</a:t>
            </a:r>
            <a:endParaRPr lang="en-US" dirty="0"/>
          </a:p>
        </p:txBody>
      </p:sp>
      <p:sp>
        <p:nvSpPr>
          <p:cNvPr id="3" name="Content Placeholder 2"/>
          <p:cNvSpPr>
            <a:spLocks noGrp="1"/>
          </p:cNvSpPr>
          <p:nvPr>
            <p:ph idx="1"/>
          </p:nvPr>
        </p:nvSpPr>
        <p:spPr/>
        <p:txBody>
          <a:bodyPr/>
          <a:lstStyle/>
          <a:p>
            <a:r>
              <a:rPr lang="en-US" sz="2800" b="1" dirty="0"/>
              <a:t>Students’ enrolment figures at the National Open University of Nigeria (NOUN) reveal that northern states trail behind their southern peers in Open and Distance Learning (ODL</a:t>
            </a:r>
            <a:r>
              <a:rPr lang="en-US" sz="2800" b="1" dirty="0" smtClean="0"/>
              <a:t>).</a:t>
            </a:r>
          </a:p>
          <a:p>
            <a:r>
              <a:rPr lang="en-US" sz="2800" b="1" dirty="0" smtClean="0"/>
              <a:t>Source: Daily Trust, May 10, 2017</a:t>
            </a:r>
            <a:endParaRPr lang="en-US" sz="2800" b="1" dirty="0"/>
          </a:p>
          <a:p>
            <a:endParaRPr lang="en-US" dirty="0"/>
          </a:p>
        </p:txBody>
      </p:sp>
    </p:spTree>
    <p:extLst>
      <p:ext uri="{BB962C8B-B14F-4D97-AF65-F5344CB8AC3E}">
        <p14:creationId xmlns:p14="http://schemas.microsoft.com/office/powerpoint/2010/main" xmlns="" val="3804164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Introducton</a:t>
            </a:r>
            <a:r>
              <a:rPr lang="en-US" dirty="0" smtClean="0"/>
              <a:t> </a:t>
            </a:r>
            <a:r>
              <a:rPr lang="en-US" dirty="0"/>
              <a:t>cont’d.</a:t>
            </a:r>
          </a:p>
        </p:txBody>
      </p:sp>
      <p:sp>
        <p:nvSpPr>
          <p:cNvPr id="3" name="Content Placeholder 2"/>
          <p:cNvSpPr>
            <a:spLocks noGrp="1"/>
          </p:cNvSpPr>
          <p:nvPr>
            <p:ph idx="1"/>
          </p:nvPr>
        </p:nvSpPr>
        <p:spPr/>
        <p:txBody>
          <a:bodyPr>
            <a:normAutofit fontScale="92500" lnSpcReduction="20000"/>
          </a:bodyPr>
          <a:lstStyle/>
          <a:p>
            <a:r>
              <a:rPr lang="en-US" sz="3200" b="1" dirty="0" smtClean="0"/>
              <a:t>Already introduced to matrimonial life, the possibility and chances of renewing their pursuit for education or initiating another, whether at the secondary school, or tertiary/higher level, are also inhibited. With Open and Distance Learning, (ODL) however, all hopes are not lost. </a:t>
            </a:r>
            <a:endParaRPr lang="en-US" sz="3200" b="1" dirty="0"/>
          </a:p>
        </p:txBody>
      </p:sp>
    </p:spTree>
    <p:extLst>
      <p:ext uri="{BB962C8B-B14F-4D97-AF65-F5344CB8AC3E}">
        <p14:creationId xmlns:p14="http://schemas.microsoft.com/office/powerpoint/2010/main" xmlns="" val="20220583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Does the Picture Look Like?</a:t>
            </a:r>
            <a:endParaRPr lang="en-US" b="1" dirty="0"/>
          </a:p>
        </p:txBody>
      </p:sp>
      <p:sp>
        <p:nvSpPr>
          <p:cNvPr id="3" name="Content Placeholder 2"/>
          <p:cNvSpPr>
            <a:spLocks noGrp="1"/>
          </p:cNvSpPr>
          <p:nvPr>
            <p:ph idx="1"/>
          </p:nvPr>
        </p:nvSpPr>
        <p:spPr/>
        <p:txBody>
          <a:bodyPr>
            <a:normAutofit/>
          </a:bodyPr>
          <a:lstStyle/>
          <a:p>
            <a:r>
              <a:rPr lang="en-US" sz="3200" b="1" dirty="0"/>
              <a:t>S</a:t>
            </a:r>
            <a:r>
              <a:rPr lang="en-US" sz="3200" b="1" dirty="0" smtClean="0"/>
              <a:t>even </a:t>
            </a:r>
            <a:r>
              <a:rPr lang="en-US" sz="3200" b="1" dirty="0"/>
              <a:t>southern states of Delta, Imo, </a:t>
            </a:r>
            <a:r>
              <a:rPr lang="en-US" sz="3200" b="1" dirty="0" err="1"/>
              <a:t>Ogun</a:t>
            </a:r>
            <a:r>
              <a:rPr lang="en-US" sz="3200" b="1" dirty="0"/>
              <a:t>, Edo, </a:t>
            </a:r>
            <a:r>
              <a:rPr lang="en-US" sz="3200" b="1" dirty="0" err="1"/>
              <a:t>Anambra</a:t>
            </a:r>
            <a:r>
              <a:rPr lang="en-US" sz="3200" b="1" dirty="0"/>
              <a:t>, </a:t>
            </a:r>
            <a:r>
              <a:rPr lang="en-US" sz="3200" b="1" dirty="0" err="1"/>
              <a:t>Osun</a:t>
            </a:r>
            <a:r>
              <a:rPr lang="en-US" sz="3200" b="1" dirty="0"/>
              <a:t> and Oyo account for 186,023 of the total 399,260, or 47 per cent of students admission in the university. </a:t>
            </a:r>
          </a:p>
        </p:txBody>
      </p:sp>
    </p:spTree>
    <p:extLst>
      <p:ext uri="{BB962C8B-B14F-4D97-AF65-F5344CB8AC3E}">
        <p14:creationId xmlns:p14="http://schemas.microsoft.com/office/powerpoint/2010/main" xmlns="" val="28785966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Picture cont’d</a:t>
            </a:r>
            <a:endParaRPr lang="en-US" b="1" dirty="0"/>
          </a:p>
        </p:txBody>
      </p:sp>
      <p:sp>
        <p:nvSpPr>
          <p:cNvPr id="3" name="Content Placeholder 2"/>
          <p:cNvSpPr>
            <a:spLocks noGrp="1"/>
          </p:cNvSpPr>
          <p:nvPr>
            <p:ph idx="1"/>
          </p:nvPr>
        </p:nvSpPr>
        <p:spPr/>
        <p:txBody>
          <a:bodyPr>
            <a:normAutofit/>
          </a:bodyPr>
          <a:lstStyle/>
          <a:p>
            <a:r>
              <a:rPr lang="en-US" sz="2800" b="1" dirty="0"/>
              <a:t>Delta State has the highest number with 33,416 students; </a:t>
            </a:r>
            <a:r>
              <a:rPr lang="en-US" sz="2800" b="1" dirty="0" err="1"/>
              <a:t>Ogun</a:t>
            </a:r>
            <a:r>
              <a:rPr lang="en-US" sz="2800" b="1" dirty="0"/>
              <a:t> - 30,635; Imo - 27,752; Edo - 26,060; </a:t>
            </a:r>
            <a:r>
              <a:rPr lang="en-US" sz="2800" b="1" dirty="0" err="1"/>
              <a:t>Anambra</a:t>
            </a:r>
            <a:r>
              <a:rPr lang="en-US" sz="2800" b="1" dirty="0"/>
              <a:t> - 25,850; </a:t>
            </a:r>
            <a:r>
              <a:rPr lang="en-US" sz="2800" b="1" dirty="0" err="1"/>
              <a:t>Osun</a:t>
            </a:r>
            <a:r>
              <a:rPr lang="en-US" sz="2800" b="1" dirty="0"/>
              <a:t> - 22,915 and Oyo - 19,395</a:t>
            </a:r>
          </a:p>
        </p:txBody>
      </p:sp>
    </p:spTree>
    <p:extLst>
      <p:ext uri="{BB962C8B-B14F-4D97-AF65-F5344CB8AC3E}">
        <p14:creationId xmlns:p14="http://schemas.microsoft.com/office/powerpoint/2010/main" xmlns="" val="5449865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Picture cont’d</a:t>
            </a:r>
            <a:endParaRPr lang="en-US" dirty="0"/>
          </a:p>
        </p:txBody>
      </p:sp>
      <p:sp>
        <p:nvSpPr>
          <p:cNvPr id="3" name="Content Placeholder 2"/>
          <p:cNvSpPr>
            <a:spLocks noGrp="1"/>
          </p:cNvSpPr>
          <p:nvPr>
            <p:ph idx="1"/>
          </p:nvPr>
        </p:nvSpPr>
        <p:spPr/>
        <p:txBody>
          <a:bodyPr/>
          <a:lstStyle/>
          <a:p>
            <a:r>
              <a:rPr lang="en-US" sz="3200" b="1" dirty="0"/>
              <a:t>I</a:t>
            </a:r>
            <a:r>
              <a:rPr lang="en-US" sz="3200" b="1" dirty="0" smtClean="0"/>
              <a:t>n </a:t>
            </a:r>
            <a:r>
              <a:rPr lang="en-US" sz="3200" b="1" dirty="0"/>
              <a:t>contrast, six northern states namely: </a:t>
            </a:r>
            <a:r>
              <a:rPr lang="en-US" sz="3200" b="1" dirty="0" err="1"/>
              <a:t>Sokoto</a:t>
            </a:r>
            <a:r>
              <a:rPr lang="en-US" sz="3200" b="1" dirty="0"/>
              <a:t>, </a:t>
            </a:r>
            <a:r>
              <a:rPr lang="en-US" sz="3200" b="1" dirty="0" err="1"/>
              <a:t>Yobe</a:t>
            </a:r>
            <a:r>
              <a:rPr lang="en-US" sz="3200" b="1" dirty="0"/>
              <a:t>, </a:t>
            </a:r>
            <a:r>
              <a:rPr lang="en-US" sz="3200" b="1" dirty="0" err="1"/>
              <a:t>Zamfara</a:t>
            </a:r>
            <a:r>
              <a:rPr lang="en-US" sz="3200" b="1" dirty="0"/>
              <a:t>, </a:t>
            </a:r>
            <a:r>
              <a:rPr lang="en-US" sz="3200" b="1" dirty="0" err="1"/>
              <a:t>Kebbi</a:t>
            </a:r>
            <a:r>
              <a:rPr lang="en-US" sz="3200" b="1" dirty="0"/>
              <a:t>, </a:t>
            </a:r>
            <a:r>
              <a:rPr lang="en-US" sz="3200" b="1" dirty="0" err="1"/>
              <a:t>Jigawa</a:t>
            </a:r>
            <a:r>
              <a:rPr lang="en-US" sz="3200" b="1" dirty="0"/>
              <a:t> and </a:t>
            </a:r>
            <a:r>
              <a:rPr lang="en-US" sz="3200" b="1" dirty="0" err="1"/>
              <a:t>Gombe</a:t>
            </a:r>
            <a:r>
              <a:rPr lang="en-US" sz="3200" b="1" dirty="0"/>
              <a:t> make the bottom of the enrolment figures with a total of 6,389 or 1.6 per cent of the total. </a:t>
            </a:r>
          </a:p>
          <a:p>
            <a:endParaRPr lang="en-US" dirty="0"/>
          </a:p>
        </p:txBody>
      </p:sp>
    </p:spTree>
    <p:extLst>
      <p:ext uri="{BB962C8B-B14F-4D97-AF65-F5344CB8AC3E}">
        <p14:creationId xmlns:p14="http://schemas.microsoft.com/office/powerpoint/2010/main" xmlns="" val="9181411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Picture cont’d</a:t>
            </a:r>
            <a:endParaRPr lang="en-US" dirty="0"/>
          </a:p>
        </p:txBody>
      </p:sp>
      <p:sp>
        <p:nvSpPr>
          <p:cNvPr id="3" name="Content Placeholder 2"/>
          <p:cNvSpPr>
            <a:spLocks noGrp="1"/>
          </p:cNvSpPr>
          <p:nvPr>
            <p:ph idx="1"/>
          </p:nvPr>
        </p:nvSpPr>
        <p:spPr/>
        <p:txBody>
          <a:bodyPr>
            <a:normAutofit/>
          </a:bodyPr>
          <a:lstStyle/>
          <a:p>
            <a:r>
              <a:rPr lang="en-US" sz="3200" b="1" dirty="0" err="1"/>
              <a:t>Sokoto</a:t>
            </a:r>
            <a:r>
              <a:rPr lang="en-US" sz="3200" b="1" dirty="0"/>
              <a:t> State has the least with 684 as at April 2017 followed by </a:t>
            </a:r>
            <a:r>
              <a:rPr lang="en-US" sz="3200" b="1" dirty="0" err="1"/>
              <a:t>Yobe</a:t>
            </a:r>
            <a:r>
              <a:rPr lang="en-US" sz="3200" b="1" dirty="0"/>
              <a:t>, 766; </a:t>
            </a:r>
            <a:r>
              <a:rPr lang="en-US" sz="3200" b="1" dirty="0" err="1"/>
              <a:t>Zamfara</a:t>
            </a:r>
            <a:r>
              <a:rPr lang="en-US" sz="3200" b="1" dirty="0"/>
              <a:t>, 793; </a:t>
            </a:r>
            <a:r>
              <a:rPr lang="en-US" sz="3200" b="1" dirty="0" err="1"/>
              <a:t>Kebbi</a:t>
            </a:r>
            <a:r>
              <a:rPr lang="en-US" sz="3200" b="1" dirty="0"/>
              <a:t>, 1,154; </a:t>
            </a:r>
            <a:r>
              <a:rPr lang="en-US" sz="3200" b="1" dirty="0" err="1"/>
              <a:t>Jigawa</a:t>
            </a:r>
            <a:r>
              <a:rPr lang="en-US" sz="3200" b="1" dirty="0"/>
              <a:t>, 1,218 and </a:t>
            </a:r>
            <a:r>
              <a:rPr lang="en-US" sz="3200" b="1" dirty="0" err="1"/>
              <a:t>Gombe</a:t>
            </a:r>
            <a:r>
              <a:rPr lang="en-US" sz="3200" b="1" dirty="0"/>
              <a:t> - 1,774. The Federal Capital Territory, Abuja has 1,344.  </a:t>
            </a:r>
          </a:p>
        </p:txBody>
      </p:sp>
    </p:spTree>
    <p:extLst>
      <p:ext uri="{BB962C8B-B14F-4D97-AF65-F5344CB8AC3E}">
        <p14:creationId xmlns:p14="http://schemas.microsoft.com/office/powerpoint/2010/main" xmlns="" val="30849658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949" y="685800"/>
            <a:ext cx="6347713" cy="1320800"/>
          </a:xfrm>
        </p:spPr>
        <p:txBody>
          <a:bodyPr/>
          <a:lstStyle/>
          <a:p>
            <a:r>
              <a:rPr lang="en-US" b="1" dirty="0" smtClean="0"/>
              <a:t>A Graphic Presentation of the Picture</a:t>
            </a:r>
            <a:endParaRPr lang="en-US" b="1"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431005" y="2006600"/>
            <a:ext cx="6705600" cy="4470400"/>
          </a:xfrm>
        </p:spPr>
      </p:pic>
    </p:spTree>
    <p:extLst>
      <p:ext uri="{BB962C8B-B14F-4D97-AF65-F5344CB8AC3E}">
        <p14:creationId xmlns:p14="http://schemas.microsoft.com/office/powerpoint/2010/main" xmlns="" val="37448358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smtClean="0">
                <a:effectLst/>
              </a:rPr>
              <a:t/>
            </a:r>
            <a:br>
              <a:rPr lang="en-US" sz="3800" dirty="0" smtClean="0">
                <a:effectLst/>
              </a:rPr>
            </a:br>
            <a:r>
              <a:rPr lang="en-US" sz="3800" dirty="0">
                <a:effectLst/>
              </a:rPr>
              <a:t>CONCLUSION </a:t>
            </a:r>
            <a:r>
              <a:rPr lang="en-US" sz="3800" dirty="0" smtClean="0">
                <a:effectLst/>
              </a:rPr>
              <a:t>AND RECOMMENDATIONS </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b="1" dirty="0" smtClean="0"/>
              <a:t>ODL as indicated, and as ordained by educational and socio-economic realities of our time has come to stay. It has already been instituted and entrenched in the global education system and so also in almost all countries of the world. Almost every country has its own National Open University, we Muslims must therefore come to terms with this reality, and must avail ourselves the opportunities provided by it lest we keep lagging behind in the educational and civilizational caravan. </a:t>
            </a:r>
          </a:p>
          <a:p>
            <a:r>
              <a:rPr lang="en-US" b="1" dirty="0" smtClean="0"/>
              <a:t>Against this conclusion the following recommendations are made:</a:t>
            </a:r>
          </a:p>
          <a:p>
            <a:endParaRPr lang="en-US" dirty="0"/>
          </a:p>
          <a:p>
            <a:endParaRPr lang="en-US" dirty="0"/>
          </a:p>
        </p:txBody>
      </p:sp>
    </p:spTree>
    <p:extLst>
      <p:ext uri="{BB962C8B-B14F-4D97-AF65-F5344CB8AC3E}">
        <p14:creationId xmlns:p14="http://schemas.microsoft.com/office/powerpoint/2010/main" xmlns="" val="4680948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lnSpcReduction="10000"/>
          </a:bodyPr>
          <a:lstStyle/>
          <a:p>
            <a:r>
              <a:rPr lang="en-US" b="1" dirty="0"/>
              <a:t>There is a general lack of awareness of the benefits of ODL even among educated Muslims, men and women in Northern Nigeria,  in this regard, it is recommended that massive advocacy, sensitization and mobilization campaign should be embarked upon</a:t>
            </a:r>
            <a:r>
              <a:rPr lang="en-US" b="1" dirty="0" smtClean="0"/>
              <a:t>.</a:t>
            </a:r>
          </a:p>
          <a:p>
            <a:r>
              <a:rPr lang="en-US" b="1" dirty="0" smtClean="0"/>
              <a:t>Muslim educationists and acdemicians should invlove themselves in the academic undertakings taking place on ODL- seminars, conferences, workshops and publications.</a:t>
            </a:r>
            <a:endParaRPr lang="en-US" b="1" dirty="0"/>
          </a:p>
          <a:p>
            <a:r>
              <a:rPr lang="en-US" b="1" dirty="0" smtClean="0"/>
              <a:t>Conscious efforts and plans need to be made to provide training to as many interested Muslim academics that are interested in ODL. It requires a great deal of training and </a:t>
            </a:r>
            <a:r>
              <a:rPr lang="en-US" b="1" dirty="0" err="1" smtClean="0"/>
              <a:t>capapcity</a:t>
            </a:r>
            <a:r>
              <a:rPr lang="en-US" b="1" dirty="0" smtClean="0"/>
              <a:t> building.</a:t>
            </a:r>
          </a:p>
          <a:p>
            <a:endParaRPr lang="en-US" b="1" dirty="0"/>
          </a:p>
        </p:txBody>
      </p:sp>
    </p:spTree>
    <p:extLst>
      <p:ext uri="{BB962C8B-B14F-4D97-AF65-F5344CB8AC3E}">
        <p14:creationId xmlns:p14="http://schemas.microsoft.com/office/powerpoint/2010/main" xmlns="" val="3385498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800" b="1" dirty="0" smtClean="0"/>
              <a:t>ALHAMDULILLAH.</a:t>
            </a:r>
          </a:p>
          <a:p>
            <a:pPr algn="ctr"/>
            <a:r>
              <a:rPr lang="en-US" sz="4800" b="1" dirty="0" smtClean="0"/>
              <a:t>THANK YOU ALL FOR LISTENING</a:t>
            </a:r>
            <a:endParaRPr lang="en-US" sz="4800" b="1" dirty="0"/>
          </a:p>
        </p:txBody>
      </p:sp>
    </p:spTree>
    <p:extLst>
      <p:ext uri="{BB962C8B-B14F-4D97-AF65-F5344CB8AC3E}">
        <p14:creationId xmlns:p14="http://schemas.microsoft.com/office/powerpoint/2010/main" xmlns="" val="1376513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 </a:t>
            </a:r>
            <a:r>
              <a:rPr lang="en-US" dirty="0"/>
              <a:t>cont’d.</a:t>
            </a:r>
          </a:p>
        </p:txBody>
      </p:sp>
      <p:sp>
        <p:nvSpPr>
          <p:cNvPr id="3" name="Content Placeholder 2"/>
          <p:cNvSpPr>
            <a:spLocks noGrp="1"/>
          </p:cNvSpPr>
          <p:nvPr>
            <p:ph idx="1"/>
          </p:nvPr>
        </p:nvSpPr>
        <p:spPr/>
        <p:txBody>
          <a:bodyPr>
            <a:normAutofit/>
          </a:bodyPr>
          <a:lstStyle/>
          <a:p>
            <a:r>
              <a:rPr lang="en-US" b="1" dirty="0" smtClean="0"/>
              <a:t>Offered outside the conventional educational setting and arrangements, the ODL offers opportunities for access to education, especially to disadvantaged groups in ways that are flexible and also affordable. This paper identifies the prospects of ODL amongst Muslim married women in Northern Nigeria. It also explores the comparative advantages it offers to them. It finally attempts to propound modalities and arrangements through which it can best be engendered to them.</a:t>
            </a:r>
            <a:endParaRPr lang="en-US" b="1" dirty="0"/>
          </a:p>
        </p:txBody>
      </p:sp>
    </p:spTree>
    <p:extLst>
      <p:ext uri="{BB962C8B-B14F-4D97-AF65-F5344CB8AC3E}">
        <p14:creationId xmlns:p14="http://schemas.microsoft.com/office/powerpoint/2010/main" xmlns="" val="2169814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AND NATIONAL DEVELOPMENT</a:t>
            </a:r>
            <a:endParaRPr lang="en-US" dirty="0"/>
          </a:p>
        </p:txBody>
      </p:sp>
      <p:sp>
        <p:nvSpPr>
          <p:cNvPr id="3" name="Content Placeholder 2"/>
          <p:cNvSpPr>
            <a:spLocks noGrp="1"/>
          </p:cNvSpPr>
          <p:nvPr>
            <p:ph idx="1"/>
          </p:nvPr>
        </p:nvSpPr>
        <p:spPr/>
        <p:txBody>
          <a:bodyPr/>
          <a:lstStyle/>
          <a:p>
            <a:r>
              <a:rPr lang="en-US" sz="2800" b="1" dirty="0" smtClean="0"/>
              <a:t>What the NPE Says in this Regard</a:t>
            </a:r>
            <a:endParaRPr lang="en-US" sz="2800" b="1" dirty="0"/>
          </a:p>
          <a:p>
            <a:pPr marL="0" indent="0">
              <a:buNone/>
            </a:pPr>
            <a:r>
              <a:rPr lang="en-US" sz="2800" dirty="0"/>
              <a:t>	</a:t>
            </a:r>
            <a:r>
              <a:rPr lang="en-US" sz="2800" dirty="0" smtClean="0"/>
              <a:t>“</a:t>
            </a:r>
            <a:r>
              <a:rPr lang="en-US" sz="2800" b="1" dirty="0" smtClean="0"/>
              <a:t>education </a:t>
            </a:r>
            <a:r>
              <a:rPr lang="en-US" sz="2800" b="1" dirty="0"/>
              <a:t>is the most important instrument of change in any society”. And that “any fundamental change in the intellectual and social outlook of any society has to be preceded by an educational revolution”</a:t>
            </a:r>
            <a:endParaRPr lang="en-US" sz="2800" dirty="0"/>
          </a:p>
          <a:p>
            <a:endParaRPr lang="en-US" dirty="0"/>
          </a:p>
        </p:txBody>
      </p:sp>
    </p:spTree>
    <p:extLst>
      <p:ext uri="{BB962C8B-B14F-4D97-AF65-F5344CB8AC3E}">
        <p14:creationId xmlns:p14="http://schemas.microsoft.com/office/powerpoint/2010/main" xmlns="" val="274411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smtClean="0"/>
              <a:t>Nelson Mandela</a:t>
            </a:r>
            <a:endParaRPr lang="en-US" sz="3200" b="1" dirty="0"/>
          </a:p>
          <a:p>
            <a:r>
              <a:rPr lang="en-US" sz="3200" b="1" dirty="0"/>
              <a:t>’’Education is the most powerful weapon which you can use to change the world.”</a:t>
            </a:r>
            <a:endParaRPr lang="en-US" sz="3200" dirty="0"/>
          </a:p>
          <a:p>
            <a:r>
              <a:rPr lang="en-US" sz="3200" b="1" dirty="0"/>
              <a:t>“No country can really develop unless its citizens are educated</a:t>
            </a:r>
            <a:r>
              <a:rPr lang="en-US" sz="3200" b="1" dirty="0" smtClean="0"/>
              <a:t>.”</a:t>
            </a:r>
            <a:endParaRPr lang="en-US" sz="3200" dirty="0"/>
          </a:p>
        </p:txBody>
      </p:sp>
    </p:spTree>
    <p:extLst>
      <p:ext uri="{BB962C8B-B14F-4D97-AF65-F5344CB8AC3E}">
        <p14:creationId xmlns:p14="http://schemas.microsoft.com/office/powerpoint/2010/main" xmlns="" val="2326280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ODL?</a:t>
            </a:r>
            <a:endParaRPr lang="en-US" dirty="0"/>
          </a:p>
        </p:txBody>
      </p:sp>
      <p:sp>
        <p:nvSpPr>
          <p:cNvPr id="3" name="Content Placeholder 2"/>
          <p:cNvSpPr>
            <a:spLocks noGrp="1"/>
          </p:cNvSpPr>
          <p:nvPr>
            <p:ph idx="1"/>
          </p:nvPr>
        </p:nvSpPr>
        <p:spPr/>
        <p:txBody>
          <a:bodyPr>
            <a:normAutofit/>
          </a:bodyPr>
          <a:lstStyle/>
          <a:p>
            <a:r>
              <a:rPr lang="en-US" sz="3200" b="1" dirty="0" err="1" smtClean="0"/>
              <a:t>Jegede</a:t>
            </a:r>
            <a:r>
              <a:rPr lang="en-US" sz="3200" b="1" dirty="0" smtClean="0"/>
              <a:t> (2017) presents justification</a:t>
            </a:r>
            <a:endParaRPr lang="en-US" sz="3200" b="1" dirty="0"/>
          </a:p>
          <a:p>
            <a:r>
              <a:rPr lang="en-US" b="1" dirty="0"/>
              <a:t>Growth in population and the attendant escalating demand for education at all levels</a:t>
            </a:r>
            <a:endParaRPr lang="en-US" dirty="0"/>
          </a:p>
          <a:p>
            <a:r>
              <a:rPr lang="en-US" dirty="0"/>
              <a:t></a:t>
            </a:r>
            <a:r>
              <a:rPr lang="en-US" b="1" dirty="0"/>
              <a:t>The difficulty of resourcing education through the traditional means of formal </a:t>
            </a:r>
            <a:r>
              <a:rPr lang="en-US" b="1" dirty="0" smtClean="0"/>
              <a:t>education</a:t>
            </a:r>
            <a:endParaRPr lang="en-US" dirty="0"/>
          </a:p>
        </p:txBody>
      </p:sp>
    </p:spTree>
    <p:extLst>
      <p:ext uri="{BB962C8B-B14F-4D97-AF65-F5344CB8AC3E}">
        <p14:creationId xmlns:p14="http://schemas.microsoft.com/office/powerpoint/2010/main" xmlns="" val="419398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ODL? Cont’d</a:t>
            </a:r>
            <a:endParaRPr lang="en-US" dirty="0"/>
          </a:p>
        </p:txBody>
      </p:sp>
      <p:sp>
        <p:nvSpPr>
          <p:cNvPr id="3" name="Content Placeholder 2"/>
          <p:cNvSpPr>
            <a:spLocks noGrp="1"/>
          </p:cNvSpPr>
          <p:nvPr>
            <p:ph idx="1"/>
          </p:nvPr>
        </p:nvSpPr>
        <p:spPr>
          <a:xfrm>
            <a:off x="609599" y="1524000"/>
            <a:ext cx="6347714" cy="4495800"/>
          </a:xfrm>
        </p:spPr>
        <p:txBody>
          <a:bodyPr>
            <a:normAutofit lnSpcReduction="10000"/>
          </a:bodyPr>
          <a:lstStyle/>
          <a:p>
            <a:r>
              <a:rPr lang="en-US" sz="2200" dirty="0" err="1" smtClean="0"/>
              <a:t>Jegede’s</a:t>
            </a:r>
            <a:r>
              <a:rPr lang="en-US" sz="2200" dirty="0" smtClean="0"/>
              <a:t> Justification (</a:t>
            </a:r>
            <a:r>
              <a:rPr lang="en-US" sz="2200" dirty="0" err="1" smtClean="0"/>
              <a:t>cont;d</a:t>
            </a:r>
            <a:r>
              <a:rPr lang="en-US" sz="2200" dirty="0" smtClean="0"/>
              <a:t>)</a:t>
            </a:r>
          </a:p>
          <a:p>
            <a:pPr marL="0" indent="0">
              <a:buNone/>
            </a:pPr>
            <a:endParaRPr lang="en-US" dirty="0" smtClean="0"/>
          </a:p>
          <a:p>
            <a:r>
              <a:rPr lang="en-US" sz="2400" dirty="0" smtClean="0"/>
              <a:t></a:t>
            </a:r>
            <a:r>
              <a:rPr lang="en-US" sz="2400" b="1" dirty="0"/>
              <a:t>Provide education for all irrespective of environmental, social or cultural circumstances</a:t>
            </a:r>
            <a:endParaRPr lang="en-US" sz="2400" dirty="0"/>
          </a:p>
          <a:p>
            <a:r>
              <a:rPr lang="en-US" sz="2400" dirty="0"/>
              <a:t></a:t>
            </a:r>
            <a:r>
              <a:rPr lang="en-US" sz="2400" b="1" dirty="0"/>
              <a:t>Adequately meet the huge unmet the demand for education at all levels and by all sectors. </a:t>
            </a:r>
            <a:endParaRPr lang="en-US" sz="2400" dirty="0"/>
          </a:p>
          <a:p>
            <a:r>
              <a:rPr lang="en-US" sz="2400" dirty="0"/>
              <a:t></a:t>
            </a:r>
            <a:r>
              <a:rPr lang="en-US" sz="2400" b="1" dirty="0"/>
              <a:t>Social goals of boosting rural economy, eradicate poverty, eliminate illiteracy, and boost technological and computer literacy. </a:t>
            </a:r>
            <a:endParaRPr lang="en-US" sz="2400" dirty="0"/>
          </a:p>
          <a:p>
            <a:endParaRPr lang="en-US" dirty="0"/>
          </a:p>
        </p:txBody>
      </p:sp>
    </p:spTree>
    <p:extLst>
      <p:ext uri="{BB962C8B-B14F-4D97-AF65-F5344CB8AC3E}">
        <p14:creationId xmlns:p14="http://schemas.microsoft.com/office/powerpoint/2010/main" xmlns="" val="1889305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1172</TotalTime>
  <Words>2580</Words>
  <Application>Microsoft Office PowerPoint</Application>
  <PresentationFormat>On-screen Show (4:3)</PresentationFormat>
  <Paragraphs>189</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Facet</vt:lpstr>
      <vt:lpstr>BETTER LATE THAN NEVER The Prospects and Opportunities Provided by ODL for the Education of Married  Muslim Women in Northern Nigeria By   Salisu Shehu, Ph.D Dean School of Continuing Education Bayero University, Kano, Nigeria and  National Coordinator, IIIT, Kano, Nigeria  walintb05gmail.com sshehu.edu@buk.edu.ng  </vt:lpstr>
      <vt:lpstr>IINTRODUCTION</vt:lpstr>
      <vt:lpstr>Introduction cont’d.</vt:lpstr>
      <vt:lpstr>Introducton cont’d.</vt:lpstr>
      <vt:lpstr>Introduction cont’d.</vt:lpstr>
      <vt:lpstr>EDUCATION AND NATIONAL DEVELOPMENT</vt:lpstr>
      <vt:lpstr>Slide 7</vt:lpstr>
      <vt:lpstr>WHY ODL?</vt:lpstr>
      <vt:lpstr>WHY ODL? Cont’d</vt:lpstr>
      <vt:lpstr>Demographic Indices and the Challenge of education for all within the Regular/Convetional Setting</vt:lpstr>
      <vt:lpstr>Provision of ODL in the National Policy on Education</vt:lpstr>
      <vt:lpstr>Demography Continued</vt:lpstr>
      <vt:lpstr>State of education in Northern Nigeria</vt:lpstr>
      <vt:lpstr>Slide 14</vt:lpstr>
      <vt:lpstr>Slide 15</vt:lpstr>
      <vt:lpstr>JAMB (UTME) REGISTRATION IN 2017</vt:lpstr>
      <vt:lpstr>Top Ten  (10) Cont’d</vt:lpstr>
      <vt:lpstr> EDUCATION IN ISLAM: WOMEN EDUCATION IN FOCUS </vt:lpstr>
      <vt:lpstr>Slide 19</vt:lpstr>
      <vt:lpstr>Slide 20</vt:lpstr>
      <vt:lpstr>Slide 21</vt:lpstr>
      <vt:lpstr>Slide 22</vt:lpstr>
      <vt:lpstr> BEYOND EMPOWERMENT: TOWARD AN UMMATIC VIEW OF THE CONTEXT AND PURPOSE OF WOMEN EDUCATION THROUGH THE ODL </vt:lpstr>
      <vt:lpstr>Slide 24</vt:lpstr>
      <vt:lpstr> ODL AS AN ENDURING  EDUCATIONAL PHENOMENON </vt:lpstr>
      <vt:lpstr>Slide 26</vt:lpstr>
      <vt:lpstr>Slide 27</vt:lpstr>
      <vt:lpstr> ODL AS A WOMEN EMPOWERMENT INSTRUMENT </vt:lpstr>
      <vt:lpstr>Slide 29</vt:lpstr>
      <vt:lpstr> ODL AND EXPANSION AND DIVERSIFICATION OF ACCESS TO EDUCATION </vt:lpstr>
      <vt:lpstr>Slide 31</vt:lpstr>
      <vt:lpstr> THE OPPORTUNITY PROVIDED BY ODL TO MUSLIM MARRIED WOMEN </vt:lpstr>
      <vt:lpstr>Slide 33</vt:lpstr>
      <vt:lpstr>Slide 34</vt:lpstr>
      <vt:lpstr>Slide 35</vt:lpstr>
      <vt:lpstr> PARTICIPATION OF MUSLIM WOMEN IN ODL: A GLOBAL PERSPECTIVE </vt:lpstr>
      <vt:lpstr>Slide 37</vt:lpstr>
      <vt:lpstr>THE PROSPECTS OFPARTICIPATION OF NORTHERN NIGERIAN MUSLIM WOMEN IN EDUCATION THROUGH ODL   </vt:lpstr>
      <vt:lpstr>The North Trails Behind in ODL</vt:lpstr>
      <vt:lpstr>How Does the Picture Look Like?</vt:lpstr>
      <vt:lpstr>The Picture cont’d</vt:lpstr>
      <vt:lpstr>The Picture cont’d</vt:lpstr>
      <vt:lpstr>The Picture cont’d</vt:lpstr>
      <vt:lpstr>A Graphic Presentation of the Picture</vt:lpstr>
      <vt:lpstr> CONCLUSION AND RECOMMENDATIONS  </vt:lpstr>
      <vt:lpstr>Recommendations</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LATE THAN NEVER The Prospects and Opportunities Provided by ODL for the Education</dc:title>
  <dc:creator>Dr Salisu Shehu</dc:creator>
  <cp:lastModifiedBy>KAILU</cp:lastModifiedBy>
  <cp:revision>75</cp:revision>
  <dcterms:created xsi:type="dcterms:W3CDTF">2014-08-09T20:28:11Z</dcterms:created>
  <dcterms:modified xsi:type="dcterms:W3CDTF">2017-11-14T11:46:20Z</dcterms:modified>
</cp:coreProperties>
</file>