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8" autoAdjust="0"/>
    <p:restoredTop sz="94660"/>
  </p:normalViewPr>
  <p:slideViewPr>
    <p:cSldViewPr snapToGrid="0">
      <p:cViewPr varScale="1">
        <p:scale>
          <a:sx n="99" d="100"/>
          <a:sy n="99" d="100"/>
        </p:scale>
        <p:origin x="656" y="1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9794E57-94F5-4D4A-BF15-17DC08A4427F}" type="datetimeFigureOut">
              <a:rPr lang="en-US" smtClean="0"/>
              <a:pPr/>
              <a:t>1/22/21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9CE482-9AA4-40F9-901D-F0EF2A37847D}" type="slidenum">
              <a:rPr lang="en-US" smtClean="0"/>
              <a:pPr/>
              <a:t>‹#›</a:t>
            </a:fld>
            <a:endParaRPr lang="en-US"/>
          </a:p>
        </p:txBody>
      </p:sp>
    </p:spTree>
    <p:extLst>
      <p:ext uri="{BB962C8B-B14F-4D97-AF65-F5344CB8AC3E}">
        <p14:creationId xmlns:p14="http://schemas.microsoft.com/office/powerpoint/2010/main" val="3640753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00FC9B-4304-401F-8543-8619CEB0D276}" type="datetimeFigureOut">
              <a:rPr lang="en-US" smtClean="0"/>
              <a:pPr/>
              <a:t>1/22/21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009B66-2E8B-4F12-B179-ABD1C31D0E61}" type="slidenum">
              <a:rPr lang="en-US" smtClean="0"/>
              <a:pPr/>
              <a:t>‹#›</a:t>
            </a:fld>
            <a:endParaRPr lang="en-US"/>
          </a:p>
        </p:txBody>
      </p:sp>
    </p:spTree>
    <p:extLst>
      <p:ext uri="{BB962C8B-B14F-4D97-AF65-F5344CB8AC3E}">
        <p14:creationId xmlns:p14="http://schemas.microsoft.com/office/powerpoint/2010/main" val="1919861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F818C4-0548-41E0-8B41-A34EEDE4EBA3}" type="datetime1">
              <a:rPr lang="en-US" smtClean="0"/>
              <a:pPr/>
              <a:t>1/22/21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60372-A683-4B29-AEEC-078D6A5732E3}" type="slidenum">
              <a:rPr lang="en-US" smtClean="0"/>
              <a:pPr/>
              <a:t>‹#›</a:t>
            </a:fld>
            <a:endParaRPr lang="en-US"/>
          </a:p>
        </p:txBody>
      </p:sp>
    </p:spTree>
    <p:extLst>
      <p:ext uri="{BB962C8B-B14F-4D97-AF65-F5344CB8AC3E}">
        <p14:creationId xmlns:p14="http://schemas.microsoft.com/office/powerpoint/2010/main" val="2699263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EAD11F-8AF5-44DF-8BC3-8ABD9B07E722}" type="datetime1">
              <a:rPr lang="en-US" smtClean="0"/>
              <a:pPr/>
              <a:t>1/22/21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60372-A683-4B29-AEEC-078D6A5732E3}" type="slidenum">
              <a:rPr lang="en-US" smtClean="0"/>
              <a:pPr/>
              <a:t>‹#›</a:t>
            </a:fld>
            <a:endParaRPr lang="en-US"/>
          </a:p>
        </p:txBody>
      </p:sp>
    </p:spTree>
    <p:extLst>
      <p:ext uri="{BB962C8B-B14F-4D97-AF65-F5344CB8AC3E}">
        <p14:creationId xmlns:p14="http://schemas.microsoft.com/office/powerpoint/2010/main" val="1721756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AFCA82-7E4B-4D2C-B9B9-DF3F99827F64}" type="datetime1">
              <a:rPr lang="en-US" smtClean="0"/>
              <a:pPr/>
              <a:t>1/22/21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60372-A683-4B29-AEEC-078D6A5732E3}" type="slidenum">
              <a:rPr lang="en-US" smtClean="0"/>
              <a:pPr/>
              <a:t>‹#›</a:t>
            </a:fld>
            <a:endParaRPr lang="en-US"/>
          </a:p>
        </p:txBody>
      </p:sp>
    </p:spTree>
    <p:extLst>
      <p:ext uri="{BB962C8B-B14F-4D97-AF65-F5344CB8AC3E}">
        <p14:creationId xmlns:p14="http://schemas.microsoft.com/office/powerpoint/2010/main" val="4002386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14210E-24DF-4D59-8FB7-71706BFDF925}" type="datetime1">
              <a:rPr lang="en-US" smtClean="0"/>
              <a:pPr/>
              <a:t>1/22/21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60372-A683-4B29-AEEC-078D6A5732E3}" type="slidenum">
              <a:rPr lang="en-US" smtClean="0"/>
              <a:pPr/>
              <a:t>‹#›</a:t>
            </a:fld>
            <a:endParaRPr lang="en-US"/>
          </a:p>
        </p:txBody>
      </p:sp>
    </p:spTree>
    <p:extLst>
      <p:ext uri="{BB962C8B-B14F-4D97-AF65-F5344CB8AC3E}">
        <p14:creationId xmlns:p14="http://schemas.microsoft.com/office/powerpoint/2010/main" val="1136592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B73079-9FC5-4417-A7E3-8EADFEEFAC29}" type="datetime1">
              <a:rPr lang="en-US" smtClean="0"/>
              <a:pPr/>
              <a:t>1/22/21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60372-A683-4B29-AEEC-078D6A5732E3}" type="slidenum">
              <a:rPr lang="en-US" smtClean="0"/>
              <a:pPr/>
              <a:t>‹#›</a:t>
            </a:fld>
            <a:endParaRPr lang="en-US"/>
          </a:p>
        </p:txBody>
      </p:sp>
    </p:spTree>
    <p:extLst>
      <p:ext uri="{BB962C8B-B14F-4D97-AF65-F5344CB8AC3E}">
        <p14:creationId xmlns:p14="http://schemas.microsoft.com/office/powerpoint/2010/main" val="1432574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A15D5E-17F1-4686-AC74-5465A7994587}" type="datetime1">
              <a:rPr lang="en-US" smtClean="0"/>
              <a:pPr/>
              <a:t>1/22/21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60372-A683-4B29-AEEC-078D6A5732E3}" type="slidenum">
              <a:rPr lang="en-US" smtClean="0"/>
              <a:pPr/>
              <a:t>‹#›</a:t>
            </a:fld>
            <a:endParaRPr lang="en-US"/>
          </a:p>
        </p:txBody>
      </p:sp>
    </p:spTree>
    <p:extLst>
      <p:ext uri="{BB962C8B-B14F-4D97-AF65-F5344CB8AC3E}">
        <p14:creationId xmlns:p14="http://schemas.microsoft.com/office/powerpoint/2010/main" val="704202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733033-4C0E-489D-A89F-54507AD0A599}" type="datetime1">
              <a:rPr lang="en-US" smtClean="0"/>
              <a:pPr/>
              <a:t>1/22/21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360372-A683-4B29-AEEC-078D6A5732E3}" type="slidenum">
              <a:rPr lang="en-US" smtClean="0"/>
              <a:pPr/>
              <a:t>‹#›</a:t>
            </a:fld>
            <a:endParaRPr lang="en-US"/>
          </a:p>
        </p:txBody>
      </p:sp>
    </p:spTree>
    <p:extLst>
      <p:ext uri="{BB962C8B-B14F-4D97-AF65-F5344CB8AC3E}">
        <p14:creationId xmlns:p14="http://schemas.microsoft.com/office/powerpoint/2010/main" val="531871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47F0FB-A3F5-4B1A-9C3E-A320F84AB9EE}" type="datetime1">
              <a:rPr lang="en-US" smtClean="0"/>
              <a:pPr/>
              <a:t>1/22/21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360372-A683-4B29-AEEC-078D6A5732E3}" type="slidenum">
              <a:rPr lang="en-US" smtClean="0"/>
              <a:pPr/>
              <a:t>‹#›</a:t>
            </a:fld>
            <a:endParaRPr lang="en-US"/>
          </a:p>
        </p:txBody>
      </p:sp>
    </p:spTree>
    <p:extLst>
      <p:ext uri="{BB962C8B-B14F-4D97-AF65-F5344CB8AC3E}">
        <p14:creationId xmlns:p14="http://schemas.microsoft.com/office/powerpoint/2010/main" val="277651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6EA13C-FB87-4890-9A5A-2B685BEAA65E}" type="datetime1">
              <a:rPr lang="en-US" smtClean="0"/>
              <a:pPr/>
              <a:t>1/22/21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360372-A683-4B29-AEEC-078D6A5732E3}" type="slidenum">
              <a:rPr lang="en-US" smtClean="0"/>
              <a:pPr/>
              <a:t>‹#›</a:t>
            </a:fld>
            <a:endParaRPr lang="en-US"/>
          </a:p>
        </p:txBody>
      </p:sp>
    </p:spTree>
    <p:extLst>
      <p:ext uri="{BB962C8B-B14F-4D97-AF65-F5344CB8AC3E}">
        <p14:creationId xmlns:p14="http://schemas.microsoft.com/office/powerpoint/2010/main" val="4273532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076C8FF-14B1-4799-A4B1-09C44EDF7474}" type="datetime1">
              <a:rPr lang="en-US" smtClean="0"/>
              <a:pPr/>
              <a:t>1/22/21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60372-A683-4B29-AEEC-078D6A5732E3}" type="slidenum">
              <a:rPr lang="en-US" smtClean="0"/>
              <a:pPr/>
              <a:t>‹#›</a:t>
            </a:fld>
            <a:endParaRPr lang="en-US"/>
          </a:p>
        </p:txBody>
      </p:sp>
    </p:spTree>
    <p:extLst>
      <p:ext uri="{BB962C8B-B14F-4D97-AF65-F5344CB8AC3E}">
        <p14:creationId xmlns:p14="http://schemas.microsoft.com/office/powerpoint/2010/main" val="300161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6F16AF-6B96-403D-B2D5-495FF1D70305}" type="datetime1">
              <a:rPr lang="en-US" smtClean="0"/>
              <a:pPr/>
              <a:t>1/22/21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60372-A683-4B29-AEEC-078D6A5732E3}" type="slidenum">
              <a:rPr lang="en-US" smtClean="0"/>
              <a:pPr/>
              <a:t>‹#›</a:t>
            </a:fld>
            <a:endParaRPr lang="en-US"/>
          </a:p>
        </p:txBody>
      </p:sp>
    </p:spTree>
    <p:extLst>
      <p:ext uri="{BB962C8B-B14F-4D97-AF65-F5344CB8AC3E}">
        <p14:creationId xmlns:p14="http://schemas.microsoft.com/office/powerpoint/2010/main" val="97557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90E2BD-B1C0-4411-AE0D-22D69AF0662F}" type="datetime1">
              <a:rPr lang="en-US" smtClean="0"/>
              <a:pPr/>
              <a:t>1/22/21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360372-A683-4B29-AEEC-078D6A5732E3}" type="slidenum">
              <a:rPr lang="en-US" smtClean="0"/>
              <a:pPr/>
              <a:t>‹#›</a:t>
            </a:fld>
            <a:endParaRPr lang="en-US"/>
          </a:p>
        </p:txBody>
      </p:sp>
    </p:spTree>
    <p:extLst>
      <p:ext uri="{BB962C8B-B14F-4D97-AF65-F5344CB8AC3E}">
        <p14:creationId xmlns:p14="http://schemas.microsoft.com/office/powerpoint/2010/main" val="29836331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84095"/>
            <a:ext cx="9144000" cy="1161825"/>
          </a:xfrm>
        </p:spPr>
        <p:txBody>
          <a:bodyPr>
            <a:normAutofit fontScale="90000"/>
          </a:bodyPr>
          <a:lstStyle/>
          <a:p>
            <a:r>
              <a:rPr lang="en-US" sz="4000" dirty="0"/>
              <a:t>USING THE MASS MEDIA FOR CONFLICT RESOLUTION &amp; PEACE BUILDING </a:t>
            </a:r>
          </a:p>
        </p:txBody>
      </p:sp>
      <p:sp>
        <p:nvSpPr>
          <p:cNvPr id="3" name="Subtitle 2"/>
          <p:cNvSpPr>
            <a:spLocks noGrp="1"/>
          </p:cNvSpPr>
          <p:nvPr>
            <p:ph type="subTitle" idx="1"/>
          </p:nvPr>
        </p:nvSpPr>
        <p:spPr>
          <a:xfrm>
            <a:off x="1201271" y="1794510"/>
            <a:ext cx="9861175" cy="4709160"/>
          </a:xfrm>
        </p:spPr>
        <p:txBody>
          <a:bodyPr/>
          <a:lstStyle/>
          <a:p>
            <a:pPr marL="342900" indent="-342900">
              <a:buFont typeface="Wingdings" panose="05000000000000000000" pitchFamily="2" charset="2"/>
              <a:buChar char="q"/>
            </a:pPr>
            <a:r>
              <a:rPr lang="en-US" dirty="0"/>
              <a:t>The critical role of the media in conflict resolution has for the most part been ignored, while its potential tendency to escalate violent phases of a conflict are most highlighted. </a:t>
            </a:r>
          </a:p>
          <a:p>
            <a:pPr marL="342900" indent="-342900">
              <a:buFont typeface="Wingdings" panose="05000000000000000000" pitchFamily="2" charset="2"/>
              <a:buChar char="q"/>
            </a:pPr>
            <a:endParaRPr lang="en-US" dirty="0"/>
          </a:p>
          <a:p>
            <a:pPr marL="342900" indent="-342900">
              <a:buFont typeface="Wingdings" panose="05000000000000000000" pitchFamily="2" charset="2"/>
              <a:buChar char="q"/>
            </a:pPr>
            <a:r>
              <a:rPr lang="en-US" dirty="0"/>
              <a:t>The mass media through its surveillance function has indeed escalated some crisis notably the Rwanda and Serbian Crisis, ( Temple-</a:t>
            </a:r>
            <a:r>
              <a:rPr lang="en-US" dirty="0" err="1"/>
              <a:t>Raston</a:t>
            </a:r>
            <a:r>
              <a:rPr lang="en-US" dirty="0"/>
              <a:t>, 2005), the Danish Cartoon Controversy, (Bonde, 2007) etc.</a:t>
            </a:r>
          </a:p>
          <a:p>
            <a:pPr marL="342900" indent="-342900">
              <a:buFont typeface="Wingdings" panose="05000000000000000000" pitchFamily="2" charset="2"/>
              <a:buChar char="q"/>
            </a:pPr>
            <a:endParaRPr lang="en-US" dirty="0"/>
          </a:p>
          <a:p>
            <a:pPr marL="342900" indent="-342900">
              <a:buFont typeface="Wingdings" panose="05000000000000000000" pitchFamily="2" charset="2"/>
              <a:buChar char="q"/>
            </a:pPr>
            <a:r>
              <a:rPr lang="en-US" dirty="0"/>
              <a:t>This presentation aims to discuss ways through which this negative roles can be reversed so that the mass media systems in Africa can perform greater peace building roles rather than escalation of conflict.  </a:t>
            </a:r>
          </a:p>
          <a:p>
            <a:endParaRPr lang="en-US" dirty="0"/>
          </a:p>
        </p:txBody>
      </p:sp>
    </p:spTree>
    <p:extLst>
      <p:ext uri="{BB962C8B-B14F-4D97-AF65-F5344CB8AC3E}">
        <p14:creationId xmlns:p14="http://schemas.microsoft.com/office/powerpoint/2010/main" val="1323866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a:t>
            </a:r>
          </a:p>
        </p:txBody>
      </p:sp>
      <p:sp>
        <p:nvSpPr>
          <p:cNvPr id="3" name="Content Placeholder 2"/>
          <p:cNvSpPr>
            <a:spLocks noGrp="1"/>
          </p:cNvSpPr>
          <p:nvPr>
            <p:ph idx="1"/>
          </p:nvPr>
        </p:nvSpPr>
        <p:spPr>
          <a:xfrm>
            <a:off x="838200" y="1314450"/>
            <a:ext cx="10515600" cy="4862513"/>
          </a:xfrm>
        </p:spPr>
        <p:txBody>
          <a:bodyPr/>
          <a:lstStyle/>
          <a:p>
            <a:pPr>
              <a:buFont typeface="Wingdings" panose="05000000000000000000" pitchFamily="2" charset="2"/>
              <a:buChar char="q"/>
            </a:pPr>
            <a:r>
              <a:rPr lang="en-US" dirty="0"/>
              <a:t>In order to harness usefulness of mass media as tools for conflict resolutions, the following are essential</a:t>
            </a:r>
          </a:p>
          <a:p>
            <a:pPr>
              <a:buFont typeface="Wingdings" panose="05000000000000000000" pitchFamily="2" charset="2"/>
              <a:buChar char="q"/>
            </a:pPr>
            <a:r>
              <a:rPr lang="en-US" dirty="0"/>
              <a:t>Clear Vision and Mission: A leadership that clearly sees and appreciates the developmental potential of the mass media and its capacity to catapult the process of social change. </a:t>
            </a:r>
          </a:p>
          <a:p>
            <a:pPr>
              <a:buFont typeface="Wingdings" panose="05000000000000000000" pitchFamily="2" charset="2"/>
              <a:buChar char="q"/>
            </a:pPr>
            <a:r>
              <a:rPr lang="en-US" dirty="0"/>
              <a:t>A sound policy that creates the enabling environment for mass media to deliver its critical functions. ( Media for development not only Entertainment)</a:t>
            </a:r>
          </a:p>
          <a:p>
            <a:pPr>
              <a:buFont typeface="Wingdings" panose="05000000000000000000" pitchFamily="2" charset="2"/>
              <a:buChar char="q"/>
            </a:pPr>
            <a:r>
              <a:rPr lang="en-US" dirty="0"/>
              <a:t>A general reform process that restructures the media organizations, builds capacity, increase funding and provide regular supervision and content development guidelines. </a:t>
            </a:r>
          </a:p>
        </p:txBody>
      </p:sp>
    </p:spTree>
    <p:extLst>
      <p:ext uri="{BB962C8B-B14F-4D97-AF65-F5344CB8AC3E}">
        <p14:creationId xmlns:p14="http://schemas.microsoft.com/office/powerpoint/2010/main" val="3800731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838200" y="1463040"/>
            <a:ext cx="10515600" cy="4713923"/>
          </a:xfrm>
        </p:spPr>
        <p:txBody>
          <a:bodyPr/>
          <a:lstStyle/>
          <a:p>
            <a:r>
              <a:rPr lang="en-US" dirty="0"/>
              <a:t>Enhance professional journalistic practices, operational standards/ guidelines and protection against hazard. </a:t>
            </a:r>
          </a:p>
          <a:p>
            <a:r>
              <a:rPr lang="en-US" dirty="0"/>
              <a:t>Promote media pluralism and give voice to the communities through community media that’s cheap and affordable as well as community oriented towards grassroots issues. </a:t>
            </a:r>
          </a:p>
          <a:p>
            <a:r>
              <a:rPr lang="en-US" dirty="0"/>
              <a:t>Legal reforms that protect the journalists in their conflict reporting and also strengthens other laws that protect the people and ensure national security. </a:t>
            </a:r>
          </a:p>
          <a:p>
            <a:r>
              <a:rPr lang="en-US" dirty="0"/>
              <a:t>Makes new laws for the social media that regulate the practice of citizen journalism but does not censor information. </a:t>
            </a:r>
          </a:p>
        </p:txBody>
      </p:sp>
    </p:spTree>
    <p:extLst>
      <p:ext uri="{BB962C8B-B14F-4D97-AF65-F5344CB8AC3E}">
        <p14:creationId xmlns:p14="http://schemas.microsoft.com/office/powerpoint/2010/main" val="592763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lstStyle/>
          <a:p>
            <a:pPr algn="ctr"/>
            <a:endParaRPr lang="en-US" dirty="0"/>
          </a:p>
          <a:p>
            <a:pPr algn="ctr"/>
            <a:endParaRPr lang="en-US" dirty="0"/>
          </a:p>
          <a:p>
            <a:pPr algn="ctr"/>
            <a:endParaRPr lang="en-US" dirty="0"/>
          </a:p>
          <a:p>
            <a:pPr algn="ctr"/>
            <a:r>
              <a:rPr lang="en-US" sz="3200" dirty="0"/>
              <a:t>How, in your own opinion, can the media contribute towards peace building and conflict resolution? </a:t>
            </a:r>
          </a:p>
        </p:txBody>
      </p:sp>
    </p:spTree>
    <p:extLst>
      <p:ext uri="{BB962C8B-B14F-4D97-AF65-F5344CB8AC3E}">
        <p14:creationId xmlns:p14="http://schemas.microsoft.com/office/powerpoint/2010/main" val="1415922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152207"/>
          </a:xfrm>
        </p:spPr>
        <p:txBody>
          <a:bodyPr/>
          <a:lstStyle/>
          <a:p>
            <a:r>
              <a:rPr lang="en-US" dirty="0"/>
              <a:t>Thank You</a:t>
            </a:r>
          </a:p>
        </p:txBody>
      </p:sp>
      <p:sp>
        <p:nvSpPr>
          <p:cNvPr id="3" name="Subtitle 2"/>
          <p:cNvSpPr>
            <a:spLocks noGrp="1"/>
          </p:cNvSpPr>
          <p:nvPr>
            <p:ph type="subTitle" idx="1"/>
          </p:nvPr>
        </p:nvSpPr>
        <p:spPr>
          <a:xfrm>
            <a:off x="1524000" y="3509963"/>
            <a:ext cx="9144000" cy="2490787"/>
          </a:xfrm>
        </p:spPr>
        <p:txBody>
          <a:bodyPr>
            <a:normAutofit/>
          </a:bodyPr>
          <a:lstStyle/>
          <a:p>
            <a:r>
              <a:rPr lang="en-US" dirty="0" err="1"/>
              <a:t>Mrs.Binta</a:t>
            </a:r>
            <a:r>
              <a:rPr lang="en-US" dirty="0"/>
              <a:t> Suleiman Gaya</a:t>
            </a:r>
          </a:p>
          <a:p>
            <a:r>
              <a:rPr lang="en-US" dirty="0"/>
              <a:t>Dept. of Mass Communication</a:t>
            </a:r>
          </a:p>
          <a:p>
            <a:r>
              <a:rPr lang="en-US" dirty="0"/>
              <a:t>Faculty of Communication</a:t>
            </a:r>
          </a:p>
          <a:p>
            <a:r>
              <a:rPr lang="en-US" dirty="0"/>
              <a:t>BUK. </a:t>
            </a:r>
          </a:p>
          <a:p>
            <a:r>
              <a:rPr lang="en-US" sz="1050" dirty="0"/>
              <a:t>GSP 2206 2016</a:t>
            </a:r>
          </a:p>
          <a:p>
            <a:endParaRPr lang="en-US" dirty="0"/>
          </a:p>
          <a:p>
            <a:endParaRPr lang="en-US" dirty="0"/>
          </a:p>
        </p:txBody>
      </p:sp>
    </p:spTree>
    <p:extLst>
      <p:ext uri="{BB962C8B-B14F-4D97-AF65-F5344CB8AC3E}">
        <p14:creationId xmlns:p14="http://schemas.microsoft.com/office/powerpoint/2010/main" val="2008058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Conflicts</a:t>
            </a:r>
          </a:p>
        </p:txBody>
      </p:sp>
      <p:sp>
        <p:nvSpPr>
          <p:cNvPr id="3" name="Content Placeholder 2"/>
          <p:cNvSpPr>
            <a:spLocks noGrp="1"/>
          </p:cNvSpPr>
          <p:nvPr>
            <p:ph idx="1"/>
          </p:nvPr>
        </p:nvSpPr>
        <p:spPr>
          <a:xfrm>
            <a:off x="838200" y="1463040"/>
            <a:ext cx="10515600" cy="4713923"/>
          </a:xfrm>
        </p:spPr>
        <p:txBody>
          <a:bodyPr>
            <a:normAutofit lnSpcReduction="10000"/>
          </a:bodyPr>
          <a:lstStyle/>
          <a:p>
            <a:pPr>
              <a:buFont typeface="Wingdings" panose="05000000000000000000" pitchFamily="2" charset="2"/>
              <a:buChar char="q"/>
            </a:pPr>
            <a:r>
              <a:rPr lang="en-US" dirty="0"/>
              <a:t>High Intensity Conflict where violence is primarily interstate, </a:t>
            </a:r>
          </a:p>
          <a:p>
            <a:pPr>
              <a:buFont typeface="Wingdings" panose="05000000000000000000" pitchFamily="2" charset="2"/>
              <a:buChar char="q"/>
            </a:pPr>
            <a:r>
              <a:rPr lang="en-US" dirty="0"/>
              <a:t>Low Intensity Conflict where violence is much more limited and is pursued by irregular forces against regular armies, within the state.</a:t>
            </a:r>
          </a:p>
          <a:p>
            <a:pPr>
              <a:buFont typeface="Wingdings" panose="05000000000000000000" pitchFamily="2" charset="2"/>
              <a:buChar char="q"/>
            </a:pPr>
            <a:r>
              <a:rPr lang="en-US" dirty="0"/>
              <a:t>Luttwak, (2001) uses the term “post heroic war” to describe the essence of LIC. </a:t>
            </a:r>
          </a:p>
          <a:p>
            <a:pPr>
              <a:buFont typeface="Wingdings" panose="05000000000000000000" pitchFamily="2" charset="2"/>
              <a:buChar char="q"/>
            </a:pPr>
            <a:r>
              <a:rPr lang="en-US" dirty="0"/>
              <a:t>Because the nature of LICs is complex, involving historical, cultural, religious ideologies, principles, </a:t>
            </a:r>
            <a:r>
              <a:rPr lang="en-US" dirty="0" err="1"/>
              <a:t>etc</a:t>
            </a:r>
            <a:r>
              <a:rPr lang="en-US" dirty="0"/>
              <a:t>, they are localized but pose serious international security implications, and are more difficult to resolve. </a:t>
            </a:r>
            <a:r>
              <a:rPr lang="en-US" dirty="0" err="1"/>
              <a:t>Eg</a:t>
            </a:r>
            <a:r>
              <a:rPr lang="en-US" dirty="0"/>
              <a:t>. Rwanda, Kenya, Sudan, Somalia, Congo, Liberia, etc.</a:t>
            </a:r>
          </a:p>
          <a:p>
            <a:pPr>
              <a:buFont typeface="Wingdings" panose="05000000000000000000" pitchFamily="2" charset="2"/>
              <a:buChar char="q"/>
            </a:pPr>
            <a:r>
              <a:rPr lang="en-US" dirty="0"/>
              <a:t>Media coverage of LICs is crucial but problematic because they are often locally involved.</a:t>
            </a:r>
          </a:p>
        </p:txBody>
      </p:sp>
    </p:spTree>
    <p:extLst>
      <p:ext uri="{BB962C8B-B14F-4D97-AF65-F5344CB8AC3E}">
        <p14:creationId xmlns:p14="http://schemas.microsoft.com/office/powerpoint/2010/main" val="1866151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Phases of Conflict</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US" dirty="0"/>
              <a:t>It is essential to identify phases of conflict so that the mass media role at every stage can be planned effectively. </a:t>
            </a:r>
          </a:p>
          <a:p>
            <a:pPr>
              <a:buFont typeface="Wingdings" panose="05000000000000000000" pitchFamily="2" charset="2"/>
              <a:buChar char="q"/>
            </a:pPr>
            <a:r>
              <a:rPr lang="en-US" dirty="0"/>
              <a:t>The phases include 1. onset prevention,2.  escalation management,3.De-escalation resolution, 4. Termination- Reconciliation. </a:t>
            </a:r>
          </a:p>
          <a:p>
            <a:pPr>
              <a:buFont typeface="Wingdings" panose="05000000000000000000" pitchFamily="2" charset="2"/>
              <a:buChar char="q"/>
            </a:pPr>
            <a:r>
              <a:rPr lang="en-US" dirty="0"/>
              <a:t>At each of these stages, the role of the mass media is distinct. </a:t>
            </a:r>
          </a:p>
          <a:p>
            <a:pPr>
              <a:buFont typeface="Wingdings" panose="05000000000000000000" pitchFamily="2" charset="2"/>
              <a:buChar char="q"/>
            </a:pPr>
            <a:r>
              <a:rPr lang="en-US" dirty="0"/>
              <a:t>At the first stage, the media function is to provide prevention information that can stop the conflict from deteriorating into violence. </a:t>
            </a:r>
          </a:p>
          <a:p>
            <a:pPr>
              <a:buFont typeface="Wingdings" panose="05000000000000000000" pitchFamily="2" charset="2"/>
              <a:buChar char="q"/>
            </a:pPr>
            <a:r>
              <a:rPr lang="en-US" dirty="0"/>
              <a:t>If this succeeds, conflict terminates temporarily or permanently.</a:t>
            </a:r>
          </a:p>
        </p:txBody>
      </p:sp>
    </p:spTree>
    <p:extLst>
      <p:ext uri="{BB962C8B-B14F-4D97-AF65-F5344CB8AC3E}">
        <p14:creationId xmlns:p14="http://schemas.microsoft.com/office/powerpoint/2010/main" val="2023599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Phases of Conflict </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If prevention fails, violence ensures. At this point, media scholars are divided as to what should be the mainstream media approach. ( more on this later) generally however, the level at which the media operates decides the approach, local, national or international media may report the conflict differently. </a:t>
            </a:r>
          </a:p>
          <a:p>
            <a:pPr>
              <a:buFont typeface="Wingdings" panose="05000000000000000000" pitchFamily="2" charset="2"/>
              <a:buChar char="q"/>
            </a:pPr>
            <a:r>
              <a:rPr lang="en-US" dirty="0"/>
              <a:t>The post conflict period also involves resolution and reconciliation. Until the various parties internalize the spirit and letter of the resolution, reconciliation will not happen. The media role here is ensure complete coverage of the resolution thereby ensuring reconciliation takes place. </a:t>
            </a:r>
          </a:p>
          <a:p>
            <a:endParaRPr lang="en-US" dirty="0"/>
          </a:p>
        </p:txBody>
      </p:sp>
    </p:spTree>
    <p:extLst>
      <p:ext uri="{BB962C8B-B14F-4D97-AF65-F5344CB8AC3E}">
        <p14:creationId xmlns:p14="http://schemas.microsoft.com/office/powerpoint/2010/main" val="3703513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the media in Conflict Resolution</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The advent of new media technologies, including the internet, smartphones, social media, etc., has transformed the nature of information sharing and the role of the audiences, power of the state actors and led to a more empowered citizenry. The concept of citizen journalism through blogs, twitter handles, etc.  is gaining greater mileage. </a:t>
            </a:r>
          </a:p>
          <a:p>
            <a:pPr>
              <a:buFont typeface="Wingdings" panose="05000000000000000000" pitchFamily="2" charset="2"/>
              <a:buChar char="q"/>
            </a:pPr>
            <a:r>
              <a:rPr lang="en-US" dirty="0"/>
              <a:t>Its no longer easy to withhold or hide information from the citizens, even as social media information has become less reliable. Live reporting is no longer an exclusive domain of global news agencies and the media is ever more interactive and pro weak and the poor. </a:t>
            </a:r>
          </a:p>
          <a:p>
            <a:pPr>
              <a:buFont typeface="Wingdings" panose="05000000000000000000" pitchFamily="2" charset="2"/>
              <a:buChar char="q"/>
            </a:pPr>
            <a:endParaRPr lang="en-US" dirty="0"/>
          </a:p>
        </p:txBody>
      </p:sp>
    </p:spTree>
    <p:extLst>
      <p:ext uri="{BB962C8B-B14F-4D97-AF65-F5344CB8AC3E}">
        <p14:creationId xmlns:p14="http://schemas.microsoft.com/office/powerpoint/2010/main" val="277031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0715"/>
          </a:xfrm>
        </p:spPr>
        <p:txBody>
          <a:bodyPr>
            <a:normAutofit fontScale="90000"/>
          </a:bodyPr>
          <a:lstStyle/>
          <a:p>
            <a:r>
              <a:rPr lang="en-US" b="1" dirty="0"/>
              <a:t>Peace building through Journalism</a:t>
            </a:r>
          </a:p>
        </p:txBody>
      </p:sp>
      <p:sp>
        <p:nvSpPr>
          <p:cNvPr id="3" name="Content Placeholder 2"/>
          <p:cNvSpPr>
            <a:spLocks noGrp="1"/>
          </p:cNvSpPr>
          <p:nvPr>
            <p:ph idx="1"/>
          </p:nvPr>
        </p:nvSpPr>
        <p:spPr>
          <a:xfrm>
            <a:off x="651510" y="1371600"/>
            <a:ext cx="11064240" cy="5166360"/>
          </a:xfrm>
        </p:spPr>
        <p:txBody>
          <a:bodyPr>
            <a:normAutofit lnSpcReduction="10000"/>
          </a:bodyPr>
          <a:lstStyle/>
          <a:p>
            <a:pPr>
              <a:buFont typeface="Wingdings" panose="05000000000000000000" pitchFamily="2" charset="2"/>
              <a:buChar char="q"/>
            </a:pPr>
            <a:r>
              <a:rPr lang="en-US" dirty="0"/>
              <a:t>The debate on media coverage of conflict continues to rage with key actors adopting various positions. </a:t>
            </a:r>
          </a:p>
          <a:p>
            <a:pPr>
              <a:buFont typeface="Wingdings" panose="05000000000000000000" pitchFamily="2" charset="2"/>
              <a:buChar char="q"/>
            </a:pPr>
            <a:r>
              <a:rPr lang="en-US" dirty="0"/>
              <a:t>There is the concept of” Bystander Journalism” Vs “Journalism of Attachment”. Bell (1997) criticizes neutrality and objectivity in conflict reporting claiming that bystander journalists are only interested in the circumstances of war,  while the journalists of attachment are concerned with the people, those who provoke wars, those who fight them and those who suffer the consequences of war. He concludes that journalists of attachment do not stand neutral between the forces of evil and good. They take a position. </a:t>
            </a:r>
          </a:p>
          <a:p>
            <a:pPr>
              <a:buFont typeface="Wingdings" panose="05000000000000000000" pitchFamily="2" charset="2"/>
              <a:buChar char="q"/>
            </a:pPr>
            <a:r>
              <a:rPr lang="en-US" dirty="0"/>
              <a:t>CNN’s Christiane Amanpour, Ed Vulliamy support this view. During the Balkan War, they openly supported the Muslims and advocated for military operations against the Serbs. ( See </a:t>
            </a:r>
            <a:r>
              <a:rPr lang="en-US" dirty="0" err="1"/>
              <a:t>Maclaughlin</a:t>
            </a:r>
            <a:r>
              <a:rPr lang="en-US" dirty="0"/>
              <a:t>, 2002,  for more on this debate) </a:t>
            </a:r>
          </a:p>
        </p:txBody>
      </p:sp>
    </p:spTree>
    <p:extLst>
      <p:ext uri="{BB962C8B-B14F-4D97-AF65-F5344CB8AC3E}">
        <p14:creationId xmlns:p14="http://schemas.microsoft.com/office/powerpoint/2010/main" val="3376496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2175"/>
          </a:xfrm>
        </p:spPr>
        <p:txBody>
          <a:bodyPr/>
          <a:lstStyle/>
          <a:p>
            <a:r>
              <a:rPr lang="en-US" dirty="0"/>
              <a:t>The Critique of Neutrality </a:t>
            </a:r>
          </a:p>
        </p:txBody>
      </p:sp>
      <p:sp>
        <p:nvSpPr>
          <p:cNvPr id="3" name="Content Placeholder 2"/>
          <p:cNvSpPr>
            <a:spLocks noGrp="1"/>
          </p:cNvSpPr>
          <p:nvPr>
            <p:ph idx="1"/>
          </p:nvPr>
        </p:nvSpPr>
        <p:spPr>
          <a:xfrm>
            <a:off x="838200" y="1120140"/>
            <a:ext cx="10515600" cy="5056823"/>
          </a:xfrm>
        </p:spPr>
        <p:txBody>
          <a:bodyPr>
            <a:normAutofit lnSpcReduction="10000"/>
          </a:bodyPr>
          <a:lstStyle/>
          <a:p>
            <a:pPr>
              <a:buFont typeface="Wingdings" panose="05000000000000000000" pitchFamily="2" charset="2"/>
              <a:buChar char="q"/>
            </a:pPr>
            <a:r>
              <a:rPr lang="en-US" dirty="0"/>
              <a:t>Gowing, (1997), Hume, (1997) Ward, (1998) and many others argued that journalism of attachment threatens professional journalism and can bring in bias, prejudice and moral dilemma. </a:t>
            </a:r>
          </a:p>
          <a:p>
            <a:pPr>
              <a:buFont typeface="Wingdings" panose="05000000000000000000" pitchFamily="2" charset="2"/>
              <a:buChar char="q"/>
            </a:pPr>
            <a:r>
              <a:rPr lang="en-US" dirty="0"/>
              <a:t>Ward, (1998) thought that Bell’s neutrality argument is too narrow and dangerous and makes journalists “judge and jury” at the same time. </a:t>
            </a:r>
          </a:p>
          <a:p>
            <a:pPr>
              <a:buFont typeface="Wingdings" panose="05000000000000000000" pitchFamily="2" charset="2"/>
              <a:buChar char="q"/>
            </a:pPr>
            <a:r>
              <a:rPr lang="en-US" dirty="0"/>
              <a:t>Galtung and Kemp ( 2002) offered an alternative to war journalism which is peace journalism. Which focuses on conflict transformation and peace building. In contradistinction to war journalism, which celebrates heroism, victory and ignores the human casualties of war, peace journalism focuses more on providing  voice to all parties, shows empathy and understanding.  It’s a humanizing approach to war coverage. </a:t>
            </a:r>
          </a:p>
        </p:txBody>
      </p:sp>
    </p:spTree>
    <p:extLst>
      <p:ext uri="{BB962C8B-B14F-4D97-AF65-F5344CB8AC3E}">
        <p14:creationId xmlns:p14="http://schemas.microsoft.com/office/powerpoint/2010/main" val="601139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Critique of Peace Journalism </a:t>
            </a:r>
          </a:p>
        </p:txBody>
      </p:sp>
      <p:sp>
        <p:nvSpPr>
          <p:cNvPr id="3" name="Content Placeholder 2"/>
          <p:cNvSpPr>
            <a:spLocks noGrp="1"/>
          </p:cNvSpPr>
          <p:nvPr>
            <p:ph idx="1"/>
          </p:nvPr>
        </p:nvSpPr>
        <p:spPr>
          <a:xfrm>
            <a:off x="838200" y="1348740"/>
            <a:ext cx="10515600" cy="4828223"/>
          </a:xfrm>
        </p:spPr>
        <p:txBody>
          <a:bodyPr/>
          <a:lstStyle/>
          <a:p>
            <a:pPr>
              <a:buFont typeface="Wingdings" panose="05000000000000000000" pitchFamily="2" charset="2"/>
              <a:buChar char="q"/>
            </a:pPr>
            <a:r>
              <a:rPr lang="en-US" dirty="0"/>
              <a:t>Thomas (2004) criticizes the concept of peace journalism claiming that is based on a false assumption of a powerful, causal, and linear media effect. But communication theory has identified multiple audiences with different characteristics. </a:t>
            </a:r>
          </a:p>
          <a:p>
            <a:pPr>
              <a:buFont typeface="Wingdings" panose="05000000000000000000" pitchFamily="2" charset="2"/>
              <a:buChar char="q"/>
            </a:pPr>
            <a:r>
              <a:rPr lang="en-US" dirty="0"/>
              <a:t>Peace Journalism assumes that the audience is an aggregate of dispersed audiences, but communication theory suggests that this assumption is unnatural and economically impossible. </a:t>
            </a:r>
          </a:p>
          <a:p>
            <a:pPr>
              <a:buFont typeface="Wingdings" panose="05000000000000000000" pitchFamily="2" charset="2"/>
              <a:buChar char="q"/>
            </a:pPr>
            <a:r>
              <a:rPr lang="en-US" dirty="0"/>
              <a:t>Whilst peace journalism assumes that the mass media should be responsible for peace, the sociological system places this responsibility on political institutions and leaders. </a:t>
            </a:r>
          </a:p>
        </p:txBody>
      </p:sp>
    </p:spTree>
    <p:extLst>
      <p:ext uri="{BB962C8B-B14F-4D97-AF65-F5344CB8AC3E}">
        <p14:creationId xmlns:p14="http://schemas.microsoft.com/office/powerpoint/2010/main" val="140025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Conflict, Journalism and the future of Africa</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Denis McQuail ( 1987) has since espoused another normative theory of the press in which he specifically places a developmental role for the media. He sums up the role of the media in his development media theory, thus: </a:t>
            </a:r>
          </a:p>
          <a:p>
            <a:pPr>
              <a:buFont typeface="Wingdings" panose="05000000000000000000" pitchFamily="2" charset="2"/>
              <a:buChar char="q"/>
            </a:pPr>
            <a:endParaRPr lang="en-US" dirty="0"/>
          </a:p>
          <a:p>
            <a:pPr>
              <a:buFont typeface="Wingdings" panose="05000000000000000000" pitchFamily="2" charset="2"/>
              <a:buChar char="q"/>
            </a:pPr>
            <a:r>
              <a:rPr lang="en-US" dirty="0"/>
              <a:t>The mass media should accept and carry out positive developmental tasks in line with national policies. Its freedom should be subject to economic priorities. Media has responsibilities along with freedom and should respect culture, African spirit of neighborliness, and promote nationalism. </a:t>
            </a:r>
          </a:p>
          <a:p>
            <a:endParaRPr lang="en-US" dirty="0"/>
          </a:p>
        </p:txBody>
      </p:sp>
    </p:spTree>
    <p:extLst>
      <p:ext uri="{BB962C8B-B14F-4D97-AF65-F5344CB8AC3E}">
        <p14:creationId xmlns:p14="http://schemas.microsoft.com/office/powerpoint/2010/main" val="1694837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7922</TotalTime>
  <Words>1259</Words>
  <Application>Microsoft Macintosh PowerPoint</Application>
  <PresentationFormat>Widescreen</PresentationFormat>
  <Paragraphs>61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USING THE MASS MEDIA FOR CONFLICT RESOLUTION &amp; PEACE BUILDING </vt:lpstr>
      <vt:lpstr>Types of Conflicts</vt:lpstr>
      <vt:lpstr>Phases of Conflict</vt:lpstr>
      <vt:lpstr>Phases of Conflict </vt:lpstr>
      <vt:lpstr>Role of the media in Conflict Resolution</vt:lpstr>
      <vt:lpstr>Peace building through Journalism</vt:lpstr>
      <vt:lpstr>The Critique of Neutrality </vt:lpstr>
      <vt:lpstr>Critique of Peace Journalism </vt:lpstr>
      <vt:lpstr>Conflict, Journalism and the future of Africa</vt:lpstr>
      <vt:lpstr>Conclusion </vt:lpstr>
      <vt:lpstr>Conclusion</vt:lpstr>
      <vt:lpstr>Discussion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MASS MEDIA FOR CONFLICT RESOLUTION &amp; PEACE BUILDING</dc:title>
  <dc:creator>Binta Suleiman Gaya</dc:creator>
  <cp:lastModifiedBy>Microsoft Office User</cp:lastModifiedBy>
  <cp:revision>17</cp:revision>
  <cp:lastPrinted>2016-04-26T14:23:13Z</cp:lastPrinted>
  <dcterms:created xsi:type="dcterms:W3CDTF">2016-04-26T12:09:37Z</dcterms:created>
  <dcterms:modified xsi:type="dcterms:W3CDTF">2021-01-22T12:09:30Z</dcterms:modified>
</cp:coreProperties>
</file>