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65"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3"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0BF4E95-AD2D-4D55-A4B6-E4A9533510EE}" type="datetimeFigureOut">
              <a:rPr lang="en-US" smtClean="0"/>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255795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F4E95-AD2D-4D55-A4B6-E4A9533510EE}" type="datetimeFigureOut">
              <a:rPr lang="en-US" smtClean="0"/>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93107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F4E95-AD2D-4D55-A4B6-E4A9533510EE}" type="datetimeFigureOut">
              <a:rPr lang="en-US" smtClean="0"/>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250239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F4E95-AD2D-4D55-A4B6-E4A9533510EE}" type="datetimeFigureOut">
              <a:rPr lang="en-US" smtClean="0"/>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246901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BF4E95-AD2D-4D55-A4B6-E4A9533510EE}" type="datetimeFigureOut">
              <a:rPr lang="en-US" smtClean="0"/>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2510332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BF4E95-AD2D-4D55-A4B6-E4A9533510EE}" type="datetimeFigureOut">
              <a:rPr lang="en-US" smtClean="0"/>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4148897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BF4E95-AD2D-4D55-A4B6-E4A9533510EE}" type="datetimeFigureOut">
              <a:rPr lang="en-US" smtClean="0"/>
              <a:t>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151287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BF4E95-AD2D-4D55-A4B6-E4A9533510EE}" type="datetimeFigureOut">
              <a:rPr lang="en-US" smtClean="0"/>
              <a:t>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3636887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F4E95-AD2D-4D55-A4B6-E4A9533510EE}" type="datetimeFigureOut">
              <a:rPr lang="en-US" smtClean="0"/>
              <a:t>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412451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BF4E95-AD2D-4D55-A4B6-E4A9533510EE}" type="datetimeFigureOut">
              <a:rPr lang="en-US" smtClean="0"/>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324672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BF4E95-AD2D-4D55-A4B6-E4A9533510EE}" type="datetimeFigureOut">
              <a:rPr lang="en-US" smtClean="0"/>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3A779-1CB5-4FE0-9818-D6C696EE389F}" type="slidenum">
              <a:rPr lang="en-US" smtClean="0"/>
              <a:t>‹#›</a:t>
            </a:fld>
            <a:endParaRPr lang="en-US"/>
          </a:p>
        </p:txBody>
      </p:sp>
    </p:spTree>
    <p:extLst>
      <p:ext uri="{BB962C8B-B14F-4D97-AF65-F5344CB8AC3E}">
        <p14:creationId xmlns:p14="http://schemas.microsoft.com/office/powerpoint/2010/main" val="408991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F4E95-AD2D-4D55-A4B6-E4A9533510EE}" type="datetimeFigureOut">
              <a:rPr lang="en-US" smtClean="0"/>
              <a:t>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3A779-1CB5-4FE0-9818-D6C696EE389F}" type="slidenum">
              <a:rPr lang="en-US" smtClean="0"/>
              <a:t>‹#›</a:t>
            </a:fld>
            <a:endParaRPr lang="en-US"/>
          </a:p>
        </p:txBody>
      </p:sp>
    </p:spTree>
    <p:extLst>
      <p:ext uri="{BB962C8B-B14F-4D97-AF65-F5344CB8AC3E}">
        <p14:creationId xmlns:p14="http://schemas.microsoft.com/office/powerpoint/2010/main" val="1837825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533400"/>
            <a:ext cx="7772400" cy="5105400"/>
          </a:xfrm>
        </p:spPr>
        <p:txBody>
          <a:bodyPr>
            <a:normAutofit fontScale="92500" lnSpcReduction="10000"/>
          </a:bodyPr>
          <a:lstStyle/>
          <a:p>
            <a:r>
              <a:rPr lang="en-US" dirty="0"/>
              <a:t>GSP 2204</a:t>
            </a:r>
          </a:p>
          <a:p>
            <a:r>
              <a:rPr lang="en-US" dirty="0"/>
              <a:t>FOUNDATION OF NIGERIAN CULTURE, GOVERNMENT AND ECONOMY (FNCGE)</a:t>
            </a:r>
          </a:p>
          <a:p>
            <a:r>
              <a:rPr lang="en-US" dirty="0"/>
              <a:t>By</a:t>
            </a:r>
          </a:p>
          <a:p>
            <a:r>
              <a:rPr lang="en-US" dirty="0" err="1"/>
              <a:t>Surajo</a:t>
            </a:r>
            <a:r>
              <a:rPr lang="en-US" dirty="0"/>
              <a:t> </a:t>
            </a:r>
            <a:r>
              <a:rPr lang="en-US" dirty="0" err="1"/>
              <a:t>Yahaya</a:t>
            </a:r>
            <a:r>
              <a:rPr lang="en-US" dirty="0"/>
              <a:t> Muhammad</a:t>
            </a:r>
          </a:p>
          <a:p>
            <a:r>
              <a:rPr lang="en-US" dirty="0"/>
              <a:t>Department of Social Science and Administration</a:t>
            </a:r>
          </a:p>
          <a:p>
            <a:r>
              <a:rPr lang="en-US" dirty="0"/>
              <a:t>School of Continuing Education (SCE)</a:t>
            </a:r>
          </a:p>
          <a:p>
            <a:r>
              <a:rPr lang="en-US" dirty="0" err="1"/>
              <a:t>Bayero</a:t>
            </a:r>
            <a:r>
              <a:rPr lang="en-US" dirty="0"/>
              <a:t> University, Kano</a:t>
            </a:r>
          </a:p>
          <a:p>
            <a:r>
              <a:rPr lang="en-US" dirty="0"/>
              <a:t>08067041918</a:t>
            </a:r>
          </a:p>
          <a:p>
            <a:r>
              <a:rPr lang="en-US" dirty="0"/>
              <a:t>Symuhammad.sce@buk.edu.ng</a:t>
            </a:r>
          </a:p>
          <a:p>
            <a:endParaRPr lang="en-US" dirty="0"/>
          </a:p>
        </p:txBody>
      </p:sp>
    </p:spTree>
    <p:extLst>
      <p:ext uri="{BB962C8B-B14F-4D97-AF65-F5344CB8AC3E}">
        <p14:creationId xmlns:p14="http://schemas.microsoft.com/office/powerpoint/2010/main" val="147048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b="1" i="1" dirty="0"/>
              <a:t>Impacts of Colonialism in Nigeria</a:t>
            </a:r>
            <a:endParaRPr lang="en-US" dirty="0"/>
          </a:p>
          <a:p>
            <a:pPr marL="0" indent="0" algn="just">
              <a:buNone/>
            </a:pPr>
            <a:r>
              <a:rPr lang="en-US" b="1" i="1" dirty="0"/>
              <a:t>Economic Subjugation</a:t>
            </a:r>
            <a:r>
              <a:rPr lang="en-US" i="1" dirty="0"/>
              <a:t>: </a:t>
            </a:r>
            <a:r>
              <a:rPr lang="en-US" dirty="0"/>
              <a:t>Colonial administration was characterized by exploitation of resources from Nigeria. The colonial administration encourages production of cash crops like cocoa, coffee, cotton and groundnut at the expense of food crops. (Rodney, 1979). This led to over dependence of the indigenous economy on the European’s because of the commercial policy which targeted towards promoting export trade by encouraging Nigerians to sell their agricultural product as well as mineral resources to the Europeans at a very fixed price so wished by the Europeans. </a:t>
            </a:r>
          </a:p>
          <a:p>
            <a:pPr marL="0" indent="0" algn="just">
              <a:buNone/>
            </a:pPr>
            <a:r>
              <a:rPr lang="en-US" b="1" i="1" dirty="0"/>
              <a:t>Social segregation</a:t>
            </a:r>
            <a:r>
              <a:rPr lang="en-US" dirty="0"/>
              <a:t>, the British policy of indirect rule tactics was a clear testimony of how the indigenous people were divided and ruled separately and thereby inculcating in to the minds of people of the different regions to consider themselves as enemies of one another. The introduction of western education was intended not for the benefit of Nigerians but for benefit of the British government, because of the language barrier and hence they need to teach the indigenous people on how to read and write in English language. In 1840 many Mission schools were opened in the Southern Nigeria for sole aim of converting children to Christianity. </a:t>
            </a:r>
          </a:p>
        </p:txBody>
      </p:sp>
    </p:spTree>
    <p:extLst>
      <p:ext uri="{BB962C8B-B14F-4D97-AF65-F5344CB8AC3E}">
        <p14:creationId xmlns:p14="http://schemas.microsoft.com/office/powerpoint/2010/main" val="133190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err="1"/>
              <a:t>Cont</a:t>
            </a:r>
            <a:r>
              <a:rPr lang="en-US" dirty="0"/>
              <a:t>….</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pPr lvl="0" algn="just"/>
            <a:r>
              <a:rPr lang="en-US" b="1" i="1" dirty="0"/>
              <a:t>Destabilization and destruction of existing traditional political system</a:t>
            </a:r>
            <a:r>
              <a:rPr lang="en-US" i="1" dirty="0"/>
              <a:t>: </a:t>
            </a:r>
            <a:r>
              <a:rPr lang="en-US" dirty="0"/>
              <a:t>The colonial government forcefully removed many traditional rulers and replaced them with British official and other indigenous rulers who were loyal to the British government. Other impacts of colonial administration may include;</a:t>
            </a:r>
          </a:p>
          <a:p>
            <a:pPr lvl="0" algn="just">
              <a:buFont typeface="Wingdings" pitchFamily="2" charset="2"/>
              <a:buChar char="Ø"/>
            </a:pPr>
            <a:r>
              <a:rPr lang="en-US" dirty="0"/>
              <a:t>Establishment of a strong administrative system</a:t>
            </a:r>
            <a:r>
              <a:rPr lang="en-US" i="1" dirty="0"/>
              <a:t>: </a:t>
            </a:r>
            <a:r>
              <a:rPr lang="en-US" dirty="0"/>
              <a:t>The administrative system of colonialist emphasized direct and strong control, as it required that all personnel remain unquestionably subordinate to the top colonial authority, personified by the high commissioner, resident, divisional and district officers, warrant chiefs etc. </a:t>
            </a:r>
          </a:p>
          <a:p>
            <a:pPr algn="just">
              <a:buFont typeface="Wingdings" pitchFamily="2" charset="2"/>
              <a:buChar char="Ø"/>
            </a:pPr>
            <a:r>
              <a:rPr lang="en-US" dirty="0"/>
              <a:t>Colonial administration has created a unique class of wealthy people who served as agents for the purchase of mineral resources and other valuables thereby implanting the nexus of </a:t>
            </a:r>
            <a:r>
              <a:rPr lang="en-US" i="1" dirty="0"/>
              <a:t>comprador-bourgeoisies</a:t>
            </a:r>
            <a:r>
              <a:rPr lang="en-US" dirty="0"/>
              <a:t>. </a:t>
            </a:r>
          </a:p>
          <a:p>
            <a:pPr algn="just">
              <a:buFont typeface="Wingdings" pitchFamily="2" charset="2"/>
              <a:buChar char="Ø"/>
            </a:pPr>
            <a:r>
              <a:rPr lang="en-US" dirty="0"/>
              <a:t>Finally, trading activities during colonial administration further enslaved the native people.</a:t>
            </a:r>
          </a:p>
        </p:txBody>
      </p:sp>
    </p:spTree>
    <p:extLst>
      <p:ext uri="{BB962C8B-B14F-4D97-AF65-F5344CB8AC3E}">
        <p14:creationId xmlns:p14="http://schemas.microsoft.com/office/powerpoint/2010/main" val="157722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US" b="1" dirty="0"/>
              <a:t>NATIONALISM IN NIGERIA</a:t>
            </a:r>
            <a:endParaRPr lang="en-US" dirty="0"/>
          </a:p>
          <a:p>
            <a:pPr algn="just"/>
            <a:r>
              <a:rPr lang="en-US" dirty="0"/>
              <a:t>Nationalism is a feeling of national conscious of group of people living in a geographical location who shared common interest and destiny to gain independence because of the ruthless, exploitative, oppressive and suppressive nature of colonial government.</a:t>
            </a:r>
          </a:p>
          <a:p>
            <a:pPr marL="0" indent="0">
              <a:buNone/>
            </a:pPr>
            <a:endParaRPr lang="en-US" b="1" dirty="0"/>
          </a:p>
          <a:p>
            <a:pPr marL="0" indent="0">
              <a:buNone/>
            </a:pPr>
            <a:r>
              <a:rPr lang="en-US" b="1" dirty="0"/>
              <a:t>The Early Nationalist Resistance</a:t>
            </a:r>
            <a:endParaRPr lang="en-US" dirty="0"/>
          </a:p>
          <a:p>
            <a:pPr algn="just"/>
            <a:r>
              <a:rPr lang="en-US" dirty="0"/>
              <a:t>In Nigeria, during the periods of colonial government, it witnessed resistance by group of people called the nationalist, to mention a few are people like, King </a:t>
            </a:r>
            <a:r>
              <a:rPr lang="en-US" dirty="0" err="1"/>
              <a:t>Jaja</a:t>
            </a:r>
            <a:r>
              <a:rPr lang="en-US" dirty="0"/>
              <a:t> of </a:t>
            </a:r>
            <a:r>
              <a:rPr lang="en-US" dirty="0" err="1"/>
              <a:t>Opobo</a:t>
            </a:r>
            <a:r>
              <a:rPr lang="en-US" dirty="0"/>
              <a:t>, Nana of </a:t>
            </a:r>
            <a:r>
              <a:rPr lang="en-US" dirty="0" err="1"/>
              <a:t>Itsekeri</a:t>
            </a:r>
            <a:r>
              <a:rPr lang="en-US" dirty="0"/>
              <a:t>, </a:t>
            </a:r>
            <a:r>
              <a:rPr lang="en-US" dirty="0" err="1"/>
              <a:t>Attahiru</a:t>
            </a:r>
            <a:r>
              <a:rPr lang="en-US" dirty="0"/>
              <a:t> of </a:t>
            </a:r>
            <a:r>
              <a:rPr lang="en-US" dirty="0" err="1"/>
              <a:t>Sokoto</a:t>
            </a:r>
            <a:r>
              <a:rPr lang="en-US" dirty="0"/>
              <a:t>, these were Nigerian nationalist leaders who resisted European control over their empires and kingdoms. These groups of people formed the early resistance of British imperialism, during colonial government in Nigeria, many traditional rulers were dethroned and exiled from their natives people.</a:t>
            </a:r>
          </a:p>
          <a:p>
            <a:endParaRPr lang="en-US" dirty="0"/>
          </a:p>
        </p:txBody>
      </p:sp>
    </p:spTree>
    <p:extLst>
      <p:ext uri="{BB962C8B-B14F-4D97-AF65-F5344CB8AC3E}">
        <p14:creationId xmlns:p14="http://schemas.microsoft.com/office/powerpoint/2010/main" val="108307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62500" lnSpcReduction="20000"/>
          </a:bodyPr>
          <a:lstStyle/>
          <a:p>
            <a:pPr marL="0" indent="0">
              <a:buNone/>
            </a:pPr>
            <a:r>
              <a:rPr lang="en-US" dirty="0"/>
              <a:t>So there are many factors that necessitated nationalism in Nigeria, which scholars classified them as internal and external factors. These include:</a:t>
            </a:r>
          </a:p>
          <a:p>
            <a:pPr algn="just"/>
            <a:r>
              <a:rPr lang="en-US" b="1" dirty="0"/>
              <a:t>Formation of political parties:</a:t>
            </a:r>
            <a:r>
              <a:rPr lang="en-US" dirty="0"/>
              <a:t> the activities of political parties created awareness and become among the vanguard of Nationalist movement for instance, Nigeria National democratic party (NNDP) by </a:t>
            </a:r>
            <a:r>
              <a:rPr lang="en-US" dirty="0" err="1"/>
              <a:t>Harbert</a:t>
            </a:r>
            <a:r>
              <a:rPr lang="en-US" dirty="0"/>
              <a:t> </a:t>
            </a:r>
            <a:r>
              <a:rPr lang="en-US" dirty="0" err="1"/>
              <a:t>Macauley</a:t>
            </a:r>
            <a:r>
              <a:rPr lang="en-US" dirty="0"/>
              <a:t>, the Action Group (AG)</a:t>
            </a:r>
          </a:p>
          <a:p>
            <a:pPr algn="just"/>
            <a:r>
              <a:rPr lang="en-US" b="1" dirty="0"/>
              <a:t>The role of press</a:t>
            </a:r>
            <a:r>
              <a:rPr lang="en-US" dirty="0"/>
              <a:t>: constitutes immensely towards exposing the exploitation of colonial government like </a:t>
            </a:r>
            <a:r>
              <a:rPr lang="en-US" i="1" dirty="0"/>
              <a:t>Lagos weekly record, daily news, the comet and the Daily Times</a:t>
            </a:r>
            <a:r>
              <a:rPr lang="en-US" dirty="0"/>
              <a:t>.</a:t>
            </a:r>
          </a:p>
          <a:p>
            <a:r>
              <a:rPr lang="en-US" dirty="0"/>
              <a:t>The activities of British labor party.</a:t>
            </a:r>
          </a:p>
          <a:p>
            <a:r>
              <a:rPr lang="en-US" dirty="0"/>
              <a:t>The independence of other countries like ; India and Pakistan in 1947.</a:t>
            </a:r>
          </a:p>
          <a:p>
            <a:r>
              <a:rPr lang="en-US" dirty="0"/>
              <a:t>The Atlantic Charter of 1941 which brought about Universal Human Rights as well as the advocates for free environment.</a:t>
            </a:r>
          </a:p>
          <a:p>
            <a:r>
              <a:rPr lang="en-US" dirty="0"/>
              <a:t>Other factors that promoted nationalism in Nigeria were;</a:t>
            </a:r>
          </a:p>
          <a:p>
            <a:r>
              <a:rPr lang="en-US" dirty="0"/>
              <a:t>The West African Students Union,</a:t>
            </a:r>
          </a:p>
          <a:p>
            <a:r>
              <a:rPr lang="en-US" dirty="0"/>
              <a:t>The defeat of Britain by Japan,</a:t>
            </a:r>
          </a:p>
          <a:p>
            <a:r>
              <a:rPr lang="en-US" dirty="0"/>
              <a:t>World economic depression of 1930 among others,</a:t>
            </a:r>
          </a:p>
          <a:p>
            <a:r>
              <a:rPr lang="en-US" dirty="0"/>
              <a:t>These struggles combined with other factors culminated in producing independence Nigeria on 1</a:t>
            </a:r>
            <a:r>
              <a:rPr lang="en-US" baseline="30000" dirty="0"/>
              <a:t>st</a:t>
            </a:r>
            <a:r>
              <a:rPr lang="en-US" dirty="0"/>
              <a:t> October, 1960.</a:t>
            </a:r>
          </a:p>
          <a:p>
            <a:endParaRPr lang="en-US" dirty="0"/>
          </a:p>
        </p:txBody>
      </p:sp>
    </p:spTree>
    <p:extLst>
      <p:ext uri="{BB962C8B-B14F-4D97-AF65-F5344CB8AC3E}">
        <p14:creationId xmlns:p14="http://schemas.microsoft.com/office/powerpoint/2010/main" val="3339904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b="1" dirty="0"/>
              <a:t>POST COLOINAL PERIOD </a:t>
            </a:r>
            <a:endParaRPr lang="en-US" dirty="0"/>
          </a:p>
          <a:p>
            <a:r>
              <a:rPr lang="en-US" dirty="0"/>
              <a:t>Nigeria gained her independence on 1</a:t>
            </a:r>
            <a:r>
              <a:rPr lang="en-US" baseline="30000" dirty="0"/>
              <a:t>st</a:t>
            </a:r>
            <a:r>
              <a:rPr lang="en-US" dirty="0"/>
              <a:t> October 1960. From 1960-1966 the country practiced a parliamentary system government which was modeled on the British tradition. However, the practice was not sustained for long as the period witnessed much political turmoil causing its short life span.   </a:t>
            </a:r>
          </a:p>
          <a:p>
            <a:r>
              <a:rPr lang="en-US" b="1" i="1" dirty="0"/>
              <a:t>The First Republic</a:t>
            </a:r>
            <a:endParaRPr lang="en-US" dirty="0"/>
          </a:p>
          <a:p>
            <a:r>
              <a:rPr lang="en-US" dirty="0"/>
              <a:t>As mentioned earlier, Nigeria operated a multi-party system in the First Republic 1960 – 1966 organized in the context of parliamentary system. Nigeria has a ceremonial President representing the Queen of England until the country attained a republic status in 1963, when the Queen of England ceased to be the Head of State of Nigeria.</a:t>
            </a:r>
          </a:p>
        </p:txBody>
      </p:sp>
    </p:spTree>
    <p:extLst>
      <p:ext uri="{BB962C8B-B14F-4D97-AF65-F5344CB8AC3E}">
        <p14:creationId xmlns:p14="http://schemas.microsoft.com/office/powerpoint/2010/main" val="1533662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70000" lnSpcReduction="20000"/>
          </a:bodyPr>
          <a:lstStyle/>
          <a:p>
            <a:pPr marL="0" indent="0">
              <a:buNone/>
            </a:pPr>
            <a:r>
              <a:rPr lang="en-US" b="1" dirty="0"/>
              <a:t>MILITARY RULE IN NIGERIA AND ITS IMPACT ON THE SOCIETY</a:t>
            </a:r>
            <a:endParaRPr lang="en-US" dirty="0"/>
          </a:p>
          <a:p>
            <a:pPr marL="0" indent="0">
              <a:buNone/>
            </a:pPr>
            <a:r>
              <a:rPr lang="en-US" dirty="0"/>
              <a:t>Traditionally, the Military are essentially meant to perform some basic functions as follows:</a:t>
            </a:r>
          </a:p>
          <a:p>
            <a:pPr marL="0" indent="0">
              <a:buNone/>
            </a:pPr>
            <a:r>
              <a:rPr lang="en-US" dirty="0"/>
              <a:t>1) Defend Nigeria from external aggression;</a:t>
            </a:r>
          </a:p>
          <a:p>
            <a:pPr marL="0" indent="0">
              <a:buNone/>
            </a:pPr>
            <a:r>
              <a:rPr lang="en-US" dirty="0"/>
              <a:t>2) Maintenance of its territorial and security boarders from violation,</a:t>
            </a:r>
          </a:p>
          <a:p>
            <a:pPr marL="0" indent="0" algn="just">
              <a:buNone/>
            </a:pPr>
            <a:r>
              <a:rPr lang="en-US" dirty="0"/>
              <a:t>3) Suppressing insurrection and acting in aid of civil authorities to restore order when called upon to do so by the president and</a:t>
            </a:r>
          </a:p>
          <a:p>
            <a:pPr marL="0" indent="0" algn="just">
              <a:buNone/>
            </a:pPr>
            <a:r>
              <a:rPr lang="en-US" dirty="0"/>
              <a:t>4) Perfecting such other functions as may be prescribed by an Act of the National Assembly. These functions are discussed extensively under Section 197(1) of the 1999 constitution of the federal republic of Nigeria. </a:t>
            </a:r>
          </a:p>
          <a:p>
            <a:pPr marL="0" indent="0" algn="just">
              <a:buNone/>
            </a:pPr>
            <a:r>
              <a:rPr lang="en-US" dirty="0"/>
              <a:t>The first military coup in Nigeria was that of January 15</a:t>
            </a:r>
            <a:r>
              <a:rPr lang="en-US" baseline="30000" dirty="0"/>
              <a:t>th</a:t>
            </a:r>
            <a:r>
              <a:rPr lang="en-US" dirty="0"/>
              <a:t> 1966, followed by July 1966 in the same year, the third was July 1975 when general </a:t>
            </a:r>
            <a:r>
              <a:rPr lang="en-US" dirty="0" err="1"/>
              <a:t>Murtala</a:t>
            </a:r>
            <a:r>
              <a:rPr lang="en-US" dirty="0"/>
              <a:t> became the Head of State. In 1983 Major General </a:t>
            </a:r>
            <a:r>
              <a:rPr lang="en-US" dirty="0" err="1"/>
              <a:t>Buhari</a:t>
            </a:r>
            <a:r>
              <a:rPr lang="en-US" dirty="0"/>
              <a:t> overthrew the government and became the Head of State, in 1985 </a:t>
            </a:r>
            <a:r>
              <a:rPr lang="en-US" dirty="0" err="1"/>
              <a:t>Babangida</a:t>
            </a:r>
            <a:r>
              <a:rPr lang="en-US" dirty="0"/>
              <a:t> toppled the government of </a:t>
            </a:r>
            <a:r>
              <a:rPr lang="en-US" dirty="0" err="1"/>
              <a:t>Buhari</a:t>
            </a:r>
            <a:r>
              <a:rPr lang="en-US" dirty="0"/>
              <a:t>, in 1993 Late General </a:t>
            </a:r>
            <a:r>
              <a:rPr lang="en-US" dirty="0" err="1"/>
              <a:t>SaniAbacha</a:t>
            </a:r>
            <a:r>
              <a:rPr lang="en-US" dirty="0"/>
              <a:t> emerged as the Head of State, </a:t>
            </a:r>
            <a:r>
              <a:rPr lang="en-US" dirty="0" err="1"/>
              <a:t>Abacha</a:t>
            </a:r>
            <a:r>
              <a:rPr lang="en-US" dirty="0"/>
              <a:t> died in June 1998 and General </a:t>
            </a:r>
            <a:r>
              <a:rPr lang="en-US" dirty="0" err="1"/>
              <a:t>Abdulsalam</a:t>
            </a:r>
            <a:r>
              <a:rPr lang="en-US" dirty="0"/>
              <a:t> took over. After a prolonged period of military rule, the country returned to civilian government in 1999.</a:t>
            </a:r>
          </a:p>
          <a:p>
            <a:pPr marL="0" indent="0">
              <a:buNone/>
            </a:pPr>
            <a:endParaRPr lang="en-US" dirty="0"/>
          </a:p>
        </p:txBody>
      </p:sp>
    </p:spTree>
    <p:extLst>
      <p:ext uri="{BB962C8B-B14F-4D97-AF65-F5344CB8AC3E}">
        <p14:creationId xmlns:p14="http://schemas.microsoft.com/office/powerpoint/2010/main" val="566308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55000" lnSpcReduction="20000"/>
          </a:bodyPr>
          <a:lstStyle/>
          <a:p>
            <a:pPr marL="0" indent="0">
              <a:buNone/>
            </a:pPr>
            <a:r>
              <a:rPr lang="en-US" b="1" i="1" dirty="0"/>
              <a:t>Reasons for Military Intervention in Nigerian Politics</a:t>
            </a:r>
            <a:endParaRPr lang="en-US" dirty="0"/>
          </a:p>
          <a:p>
            <a:pPr marL="0" indent="0">
              <a:buNone/>
            </a:pPr>
            <a:r>
              <a:rPr lang="en-US" b="1" i="1" dirty="0"/>
              <a:t>The colonial legacy</a:t>
            </a:r>
            <a:endParaRPr lang="en-US" dirty="0"/>
          </a:p>
          <a:p>
            <a:pPr algn="just"/>
            <a:r>
              <a:rPr lang="en-US" dirty="0" err="1"/>
              <a:t>Onuorah</a:t>
            </a:r>
            <a:r>
              <a:rPr lang="en-US" dirty="0"/>
              <a:t> (2005) observed that the British policy of divide and rule led to the regionalization of politics during the colonial era which provided basis for the post independence politics of First and Second Republics. This practice divided the country into three regions deliberately drew the political map of the country which made the emergence of a nationally accepted leadership difficult as emerging political parties never had a cross national outlook rather, they were formed on the basis of ethnic identity of each region (cited in </a:t>
            </a:r>
            <a:r>
              <a:rPr lang="en-US" dirty="0" err="1"/>
              <a:t>Edigin</a:t>
            </a:r>
            <a:r>
              <a:rPr lang="en-US" dirty="0"/>
              <a:t>, 2010) The consequence was ethnic and religious tensions over economic and educational development especially between the Northern and Western regions thereby accentuating National rivalries and ethnic sentiments in the First Republic which warranted Military intervention and also led to the eruption of the Nigerian civil war in 1966. </a:t>
            </a:r>
          </a:p>
          <a:p>
            <a:r>
              <a:rPr lang="en-US" b="1" i="1" dirty="0"/>
              <a:t>Electoral Crisis</a:t>
            </a:r>
            <a:endParaRPr lang="en-US" dirty="0"/>
          </a:p>
          <a:p>
            <a:pPr algn="just"/>
            <a:r>
              <a:rPr lang="en-US" dirty="0"/>
              <a:t>Among the important cardinal principles of democracy is to hold free and fair election so that the emerging government could be accepted and gain wider popularity. Nigeria, however, is characterized by poor culture visible in the citizens and politicians attitudes of intolerance to opposition, corruption in electoral acts, nepotism, violence and other negative political behaviors. This has formed the genesis for post electoral violence at different historical periods in Nigeria, thereby serving as fertile grounds for the Military to intervene. The assertion also corresponds to the second theory which postulated that </a:t>
            </a:r>
            <a:r>
              <a:rPr lang="en-US" b="1" dirty="0"/>
              <a:t>conflicts based on specific issues in the society </a:t>
            </a:r>
            <a:r>
              <a:rPr lang="en-US" dirty="0"/>
              <a:t>are reasons for military incursion in developing nations like Nigeria.</a:t>
            </a:r>
          </a:p>
        </p:txBody>
      </p:sp>
    </p:spTree>
    <p:extLst>
      <p:ext uri="{BB962C8B-B14F-4D97-AF65-F5344CB8AC3E}">
        <p14:creationId xmlns:p14="http://schemas.microsoft.com/office/powerpoint/2010/main" val="4042739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70000" lnSpcReduction="20000"/>
          </a:bodyPr>
          <a:lstStyle/>
          <a:p>
            <a:pPr marL="0" indent="0">
              <a:buNone/>
            </a:pPr>
            <a:r>
              <a:rPr lang="en-US" b="1" i="1" dirty="0"/>
              <a:t>Corporate interest of the Military and its undue politicization</a:t>
            </a:r>
            <a:endParaRPr lang="en-US" dirty="0"/>
          </a:p>
          <a:p>
            <a:pPr algn="just"/>
            <a:r>
              <a:rPr lang="en-US" dirty="0"/>
              <a:t>In a submission by </a:t>
            </a:r>
            <a:r>
              <a:rPr lang="en-US" dirty="0" err="1"/>
              <a:t>Ikekegbe</a:t>
            </a:r>
            <a:r>
              <a:rPr lang="en-US" dirty="0"/>
              <a:t> (1995), it was enunciated that the reasons for Military intervention in politics is the desire to protect their corporate interest from threats through reduced resource allocation, interferences and poor welfare (cited in </a:t>
            </a:r>
            <a:r>
              <a:rPr lang="en-US" dirty="0" err="1"/>
              <a:t>Edigin</a:t>
            </a:r>
            <a:r>
              <a:rPr lang="en-US" dirty="0"/>
              <a:t>, 2010).  He added that whatever the political background of a coup d’ </a:t>
            </a:r>
            <a:r>
              <a:rPr lang="en-US" dirty="0" err="1"/>
              <a:t>etat</a:t>
            </a:r>
            <a:r>
              <a:rPr lang="en-US" dirty="0"/>
              <a:t>, may be, when the army acts it does so for some reasons. Therefore vested interest and personal ambitions of some officers cannot be eliminated in the occurrences of coups. The Military counter Coup masterminded by General Ibrahim </a:t>
            </a:r>
            <a:r>
              <a:rPr lang="en-US" dirty="0" err="1"/>
              <a:t>Babangida</a:t>
            </a:r>
            <a:r>
              <a:rPr lang="en-US" dirty="0"/>
              <a:t> in August 27, 1985 against his colleague; General </a:t>
            </a:r>
            <a:r>
              <a:rPr lang="en-US" dirty="0" err="1"/>
              <a:t>Muhammadu</a:t>
            </a:r>
            <a:r>
              <a:rPr lang="en-US" dirty="0"/>
              <a:t>  </a:t>
            </a:r>
            <a:r>
              <a:rPr lang="en-US" dirty="0" err="1"/>
              <a:t>Buhari</a:t>
            </a:r>
            <a:r>
              <a:rPr lang="en-US" dirty="0"/>
              <a:t> serves as a good example. Similarly, the politicization of the Nigerian armed forces took its root from 1960 when they were been called upon by civilian leaders to perform national duties.</a:t>
            </a:r>
          </a:p>
          <a:p>
            <a:pPr marL="0" indent="0">
              <a:buNone/>
            </a:pPr>
            <a:r>
              <a:rPr lang="en-US" b="1" i="1" dirty="0"/>
              <a:t>Political Decay and Incompetence of Democratically elected Leaders</a:t>
            </a:r>
            <a:endParaRPr lang="en-US" dirty="0"/>
          </a:p>
          <a:p>
            <a:pPr algn="just"/>
            <a:r>
              <a:rPr lang="en-US" dirty="0"/>
              <a:t>There is often claim by the military for their involvement in politics as a result of decay in the political system.  It is based on the assumption that whenever the political system is about to collapse, the military is likely to intervene and this has been the Nigerian situation. </a:t>
            </a:r>
          </a:p>
        </p:txBody>
      </p:sp>
    </p:spTree>
    <p:extLst>
      <p:ext uri="{BB962C8B-B14F-4D97-AF65-F5344CB8AC3E}">
        <p14:creationId xmlns:p14="http://schemas.microsoft.com/office/powerpoint/2010/main" val="2354965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62500" lnSpcReduction="20000"/>
          </a:bodyPr>
          <a:lstStyle/>
          <a:p>
            <a:pPr marL="0" indent="0">
              <a:buNone/>
            </a:pPr>
            <a:r>
              <a:rPr lang="en-US" b="1" i="1" dirty="0"/>
              <a:t>Economic Mismanagement</a:t>
            </a:r>
            <a:endParaRPr lang="en-US" dirty="0"/>
          </a:p>
          <a:p>
            <a:pPr algn="just"/>
            <a:r>
              <a:rPr lang="en-US" dirty="0"/>
              <a:t>The military intervened in the politics due to the slow socio-economic development of the country. The Nigerian experience is embedded in such problems as social and economic crises, inflation and economic mismanagement. Other reasons are tribalism and nepotism especially in the recruitments, appointments and promotions within the civil service, failure of the administrations to deliver basic services, wide spread poverty among others.</a:t>
            </a:r>
          </a:p>
          <a:p>
            <a:pPr marL="0" indent="0">
              <a:buNone/>
            </a:pPr>
            <a:r>
              <a:rPr lang="en-US" b="1" dirty="0"/>
              <a:t>THE NIGERIAN CIVIL WAR</a:t>
            </a:r>
            <a:endParaRPr lang="en-US" dirty="0"/>
          </a:p>
          <a:p>
            <a:pPr algn="just"/>
            <a:r>
              <a:rPr lang="en-US" dirty="0"/>
              <a:t>Civil war is a conflict that emerges within a particular society or state, it is an internal crisis of a state, which may lead to loss of lives and properties. </a:t>
            </a:r>
          </a:p>
          <a:p>
            <a:pPr algn="just"/>
            <a:r>
              <a:rPr lang="en-US" dirty="0"/>
              <a:t>Most African societies faced problems of war within their societies; there was in Sierra-</a:t>
            </a:r>
            <a:r>
              <a:rPr lang="en-US" dirty="0" err="1"/>
              <a:t>leone</a:t>
            </a:r>
            <a:r>
              <a:rPr lang="en-US" dirty="0"/>
              <a:t>, Liberia, and even in Europe for example the Spanish Civil War.</a:t>
            </a:r>
          </a:p>
          <a:p>
            <a:pPr algn="just"/>
            <a:r>
              <a:rPr lang="en-US" dirty="0"/>
              <a:t>The most tragic political conflict that occurred in the Nigerian political history was the civil war, which was also known as the </a:t>
            </a:r>
            <a:r>
              <a:rPr lang="en-US" b="1" dirty="0" err="1"/>
              <a:t>Biafran</a:t>
            </a:r>
            <a:r>
              <a:rPr lang="en-US" b="1" dirty="0"/>
              <a:t> war</a:t>
            </a:r>
            <a:r>
              <a:rPr lang="en-US" dirty="0"/>
              <a:t>, 6 July 1967-15 January 1970 was a war that was fought to counter the secession of Biafra from Nigeria. Biafra represented nationalist aspiration of the Igbo people, whose leadership felt deeply that they could no longer coexist with Nigerian federal government.</a:t>
            </a:r>
          </a:p>
        </p:txBody>
      </p:sp>
    </p:spTree>
    <p:extLst>
      <p:ext uri="{BB962C8B-B14F-4D97-AF65-F5344CB8AC3E}">
        <p14:creationId xmlns:p14="http://schemas.microsoft.com/office/powerpoint/2010/main" val="520017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fontScale="62500" lnSpcReduction="20000"/>
          </a:bodyPr>
          <a:lstStyle/>
          <a:p>
            <a:pPr marL="0" indent="0">
              <a:buNone/>
            </a:pPr>
            <a:r>
              <a:rPr lang="en-US" b="1" dirty="0"/>
              <a:t>Causes of Nigerian civil war</a:t>
            </a:r>
            <a:endParaRPr lang="en-US" dirty="0"/>
          </a:p>
          <a:p>
            <a:r>
              <a:rPr lang="en-US" dirty="0"/>
              <a:t> For the purpose of better understanding, the causes of Nigerian civil war are classified into two, remote causes and immediate causes.</a:t>
            </a:r>
          </a:p>
          <a:p>
            <a:r>
              <a:rPr lang="en-US" dirty="0"/>
              <a:t>The remote causes were:</a:t>
            </a:r>
          </a:p>
          <a:p>
            <a:pPr lvl="0"/>
            <a:r>
              <a:rPr lang="en-US" dirty="0"/>
              <a:t>British divide and rule tactics</a:t>
            </a:r>
          </a:p>
          <a:p>
            <a:r>
              <a:rPr lang="en-US" dirty="0"/>
              <a:t>The British policy of indirect rule, the creation of regions, and separation of these regions prevented the development of national consciousness among Nigerians. </a:t>
            </a:r>
          </a:p>
          <a:p>
            <a:pPr lvl="0"/>
            <a:r>
              <a:rPr lang="en-US" dirty="0"/>
              <a:t>Unequal development between the regions:-</a:t>
            </a:r>
          </a:p>
          <a:p>
            <a:r>
              <a:rPr lang="en-US" dirty="0"/>
              <a:t>There was unequal development between the regions in terms of western education, industrialization, availability of social amenities and these created intense competition between the regions, the north and east wants to catch-up with the west, the west wanted to maintain its leads, politicians in each of the region struggle to control the center.</a:t>
            </a:r>
          </a:p>
          <a:p>
            <a:pPr lvl="0"/>
            <a:r>
              <a:rPr lang="en-US" dirty="0"/>
              <a:t>The crises of 1965 western regional election:-</a:t>
            </a:r>
          </a:p>
          <a:p>
            <a:r>
              <a:rPr lang="en-US" dirty="0"/>
              <a:t>This is one of the remote causes of the war; the result of this election was absolutely rejected as there was mass rigging and manipulation of the conduct of the elections.</a:t>
            </a:r>
          </a:p>
          <a:p>
            <a:pPr lvl="0"/>
            <a:r>
              <a:rPr lang="en-US" dirty="0"/>
              <a:t>Politicization of the Nigerian army </a:t>
            </a:r>
            <a:r>
              <a:rPr lang="en-US" dirty="0" err="1"/>
              <a:t>e.g</a:t>
            </a:r>
            <a:r>
              <a:rPr lang="en-US" dirty="0"/>
              <a:t>:- the recruitment, promotion and dismissal of military were politically influenced rather than based on merit. </a:t>
            </a:r>
          </a:p>
          <a:p>
            <a:endParaRPr lang="en-US" dirty="0"/>
          </a:p>
        </p:txBody>
      </p:sp>
    </p:spTree>
    <p:extLst>
      <p:ext uri="{BB962C8B-B14F-4D97-AF65-F5344CB8AC3E}">
        <p14:creationId xmlns:p14="http://schemas.microsoft.com/office/powerpoint/2010/main" val="291894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5745163"/>
          </a:xfrm>
        </p:spPr>
        <p:txBody>
          <a:bodyPr>
            <a:normAutofit fontScale="77500" lnSpcReduction="20000"/>
          </a:bodyPr>
          <a:lstStyle/>
          <a:p>
            <a:r>
              <a:rPr lang="en-US" dirty="0"/>
              <a:t>PRECOLONIAL ADMINISTRATION IN NIGERIA</a:t>
            </a:r>
          </a:p>
          <a:p>
            <a:pPr algn="just"/>
            <a:r>
              <a:rPr lang="en-US" dirty="0"/>
              <a:t>Prior to colonial administration, Nigeria was inhabited by various people, speaking different languages and with varied customs, values and tradition. The people were under the administration of large and small kingdoms and empires. Although, the people relate with one another long time before colonial administration but they were never control by one political leadership. Historically, there were trade relationship wars, peace treaties among the large, small empires and kingdoms. These empires and kingdoms consisted of different people and religions played a significant role in the political and economic life of the people. </a:t>
            </a:r>
          </a:p>
          <a:p>
            <a:pPr algn="just"/>
            <a:r>
              <a:rPr lang="en-US" dirty="0"/>
              <a:t>According to Gibbs (1965), there are three different entities found within the area of what is today known Nigeria before the coming of colonial administration, and each of these entities had their own different social organization from one another.</a:t>
            </a:r>
          </a:p>
        </p:txBody>
      </p:sp>
    </p:spTree>
    <p:extLst>
      <p:ext uri="{BB962C8B-B14F-4D97-AF65-F5344CB8AC3E}">
        <p14:creationId xmlns:p14="http://schemas.microsoft.com/office/powerpoint/2010/main" val="1744640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Autofit/>
          </a:bodyPr>
          <a:lstStyle/>
          <a:p>
            <a:pPr lvl="0" algn="just"/>
            <a:r>
              <a:rPr lang="en-US" sz="1600" dirty="0"/>
              <a:t>Economic exploitation:- the First Republic political elites were accused of been mismanagement of resources and corruption which of course brought about injustice, and tribalism in the distribution of the resources. Other reasons are:</a:t>
            </a:r>
          </a:p>
          <a:p>
            <a:pPr lvl="0" algn="just"/>
            <a:r>
              <a:rPr lang="en-US" sz="1600" dirty="0"/>
              <a:t>Census crisis of 1962 and 1963</a:t>
            </a:r>
          </a:p>
          <a:p>
            <a:pPr lvl="0" algn="just"/>
            <a:r>
              <a:rPr lang="en-US" sz="1600" dirty="0"/>
              <a:t>Lack of commitment to bring to book the plotters of the 1966 coup</a:t>
            </a:r>
          </a:p>
          <a:p>
            <a:pPr algn="just"/>
            <a:r>
              <a:rPr lang="en-US" sz="1600" dirty="0"/>
              <a:t>The immediate causes of the war were as follows:-</a:t>
            </a:r>
          </a:p>
          <a:p>
            <a:pPr lvl="0" algn="just"/>
            <a:r>
              <a:rPr lang="en-US" sz="1600" dirty="0"/>
              <a:t>The January 15</a:t>
            </a:r>
            <a:r>
              <a:rPr lang="en-US" sz="1600" baseline="30000" dirty="0"/>
              <a:t>th</a:t>
            </a:r>
            <a:r>
              <a:rPr lang="en-US" sz="1600" dirty="0"/>
              <a:t> 1966 coup led by Igbo army officers which resulted in the death of prominent Northern and Western political leaders and senior military officers. This brought a series of accusations by the Northerners that Igbos wanted to dominate the country.</a:t>
            </a:r>
          </a:p>
          <a:p>
            <a:pPr lvl="0" algn="just"/>
            <a:r>
              <a:rPr lang="en-US" sz="1600" dirty="0"/>
              <a:t>The July29</a:t>
            </a:r>
            <a:r>
              <a:rPr lang="en-US" sz="1600" baseline="30000" dirty="0"/>
              <a:t>th</a:t>
            </a:r>
            <a:r>
              <a:rPr lang="en-US" sz="1600" dirty="0"/>
              <a:t>   1966 counter coup which clearly resulted to the death of </a:t>
            </a:r>
            <a:r>
              <a:rPr lang="en-US" sz="1600" dirty="0" err="1"/>
              <a:t>Ironsi</a:t>
            </a:r>
            <a:r>
              <a:rPr lang="en-US" sz="1600" dirty="0"/>
              <a:t> and other Igbo military officers. The counter coup was done in order to stop the Igbo from dominating the country and avenge the death of northern political leaders and the military officers.</a:t>
            </a:r>
          </a:p>
          <a:p>
            <a:pPr lvl="0" algn="just"/>
            <a:r>
              <a:rPr lang="en-US" sz="1600" dirty="0"/>
              <a:t>The imposition of Gowon as the Head of State after the counter coup of 1966 instead of Brigadier </a:t>
            </a:r>
            <a:r>
              <a:rPr lang="en-US" sz="1600" dirty="0" err="1"/>
              <a:t>Ogundipe</a:t>
            </a:r>
            <a:r>
              <a:rPr lang="en-US" sz="1600" dirty="0"/>
              <a:t>, hence,</a:t>
            </a:r>
          </a:p>
          <a:p>
            <a:pPr lvl="0" algn="just"/>
            <a:r>
              <a:rPr lang="en-US" sz="1600" dirty="0"/>
              <a:t>The refusal of </a:t>
            </a:r>
            <a:r>
              <a:rPr lang="en-US" sz="1600" dirty="0" err="1"/>
              <a:t>Ojukwu</a:t>
            </a:r>
            <a:r>
              <a:rPr lang="en-US" sz="1600" dirty="0"/>
              <a:t> to recognize </a:t>
            </a:r>
            <a:r>
              <a:rPr lang="en-US" sz="1600" dirty="0" err="1"/>
              <a:t>Gawon</a:t>
            </a:r>
            <a:r>
              <a:rPr lang="en-US" sz="1600" dirty="0"/>
              <a:t> as his leader, this created a crisis where the Igbo break away from the country was unacceptable to the rest of Nigerians, as a result of which series of conference were held in search for solution in form of compromise, dialogue and negotiation.</a:t>
            </a:r>
          </a:p>
          <a:p>
            <a:pPr lvl="0" algn="just"/>
            <a:r>
              <a:rPr lang="en-US" sz="1600" dirty="0"/>
              <a:t>The creation of twelve states and the declaration of state of emergency by Gowon on 27</a:t>
            </a:r>
            <a:r>
              <a:rPr lang="en-US" sz="1600" baseline="30000" dirty="0"/>
              <a:t>th</a:t>
            </a:r>
            <a:r>
              <a:rPr lang="en-US" sz="1600" dirty="0"/>
              <a:t> May, 1967.</a:t>
            </a:r>
          </a:p>
          <a:p>
            <a:pPr lvl="0" algn="just"/>
            <a:r>
              <a:rPr lang="en-US" sz="1600" dirty="0"/>
              <a:t>The declaration of total war on Nigeria by </a:t>
            </a:r>
            <a:r>
              <a:rPr lang="en-US" sz="1600" dirty="0" err="1"/>
              <a:t>Ojukwu</a:t>
            </a:r>
            <a:r>
              <a:rPr lang="en-US" sz="1600" dirty="0"/>
              <a:t>, the Governor of Eastern Nigeria.</a:t>
            </a:r>
          </a:p>
          <a:p>
            <a:pPr lvl="0" algn="just"/>
            <a:r>
              <a:rPr lang="en-US" sz="1600" dirty="0"/>
              <a:t>The discovery of oil in the Eastern Nigeria.</a:t>
            </a:r>
          </a:p>
          <a:p>
            <a:pPr lvl="0" algn="just"/>
            <a:r>
              <a:rPr lang="en-US" sz="1600" dirty="0"/>
              <a:t>The federal government determination to crash the rebellion and maintain the territorial integrity of Nigeria.</a:t>
            </a:r>
          </a:p>
          <a:p>
            <a:pPr algn="just"/>
            <a:endParaRPr lang="en-US" sz="1600" dirty="0"/>
          </a:p>
        </p:txBody>
      </p:sp>
    </p:spTree>
    <p:extLst>
      <p:ext uri="{BB962C8B-B14F-4D97-AF65-F5344CB8AC3E}">
        <p14:creationId xmlns:p14="http://schemas.microsoft.com/office/powerpoint/2010/main" val="1038690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55000" lnSpcReduction="20000"/>
          </a:bodyPr>
          <a:lstStyle/>
          <a:p>
            <a:pPr marL="0" indent="0" algn="just">
              <a:buNone/>
            </a:pPr>
            <a:r>
              <a:rPr lang="en-US" b="1" dirty="0"/>
              <a:t>The Effects of Nigerian Civil War</a:t>
            </a:r>
            <a:endParaRPr lang="en-US" dirty="0"/>
          </a:p>
          <a:p>
            <a:pPr algn="just"/>
            <a:r>
              <a:rPr lang="en-US" dirty="0"/>
              <a:t>The effects of Nigerian civil/</a:t>
            </a:r>
            <a:r>
              <a:rPr lang="en-US" dirty="0" err="1"/>
              <a:t>Biafran</a:t>
            </a:r>
            <a:r>
              <a:rPr lang="en-US" dirty="0"/>
              <a:t> War are positive and negative in nature:</a:t>
            </a:r>
          </a:p>
          <a:p>
            <a:pPr marL="0" indent="0" algn="just">
              <a:buNone/>
            </a:pPr>
            <a:r>
              <a:rPr lang="en-US" dirty="0"/>
              <a:t>The positive Effects include among others:</a:t>
            </a:r>
          </a:p>
          <a:p>
            <a:pPr lvl="0" algn="just"/>
            <a:r>
              <a:rPr lang="en-US" dirty="0"/>
              <a:t>The civil war crisis led to the creation of more states in the country.</a:t>
            </a:r>
          </a:p>
          <a:p>
            <a:pPr lvl="0" algn="just"/>
            <a:r>
              <a:rPr lang="en-US" dirty="0"/>
              <a:t>The civil/</a:t>
            </a:r>
            <a:r>
              <a:rPr lang="en-US" dirty="0" err="1"/>
              <a:t>Biafran</a:t>
            </a:r>
            <a:r>
              <a:rPr lang="en-US" dirty="0"/>
              <a:t> war kept the country united as one entity.</a:t>
            </a:r>
          </a:p>
          <a:p>
            <a:pPr lvl="0" algn="just"/>
            <a:r>
              <a:rPr lang="en-US" dirty="0"/>
              <a:t>The </a:t>
            </a:r>
            <a:r>
              <a:rPr lang="en-US" dirty="0" err="1"/>
              <a:t>Biafran</a:t>
            </a:r>
            <a:r>
              <a:rPr lang="en-US" dirty="0"/>
              <a:t>/civil war made Nigerian Federal Government became more powerful against the States.</a:t>
            </a:r>
          </a:p>
          <a:p>
            <a:pPr lvl="0" algn="just"/>
            <a:r>
              <a:rPr lang="en-US" dirty="0"/>
              <a:t>The civil war helped Nigeria to adjust and readjust its foreign policy and made her to know its true friends in the international system.</a:t>
            </a:r>
          </a:p>
          <a:p>
            <a:pPr lvl="0" algn="just"/>
            <a:r>
              <a:rPr lang="en-US" dirty="0"/>
              <a:t>The civil war led to the preparation and adoption of new constitution</a:t>
            </a:r>
          </a:p>
          <a:p>
            <a:pPr lvl="0" algn="just"/>
            <a:r>
              <a:rPr lang="en-US" dirty="0"/>
              <a:t>Also the </a:t>
            </a:r>
            <a:r>
              <a:rPr lang="en-US" dirty="0" err="1"/>
              <a:t>Biafran</a:t>
            </a:r>
            <a:r>
              <a:rPr lang="en-US" dirty="0"/>
              <a:t> war led to the introduction of new formula for revenue sharing and allocation.</a:t>
            </a:r>
          </a:p>
          <a:p>
            <a:pPr marL="0" indent="0" algn="just">
              <a:buNone/>
            </a:pPr>
            <a:r>
              <a:rPr lang="en-US" dirty="0"/>
              <a:t>While the negative effects also :</a:t>
            </a:r>
          </a:p>
          <a:p>
            <a:pPr lvl="0" algn="just"/>
            <a:r>
              <a:rPr lang="en-US" dirty="0"/>
              <a:t>The </a:t>
            </a:r>
            <a:r>
              <a:rPr lang="en-US" dirty="0" err="1"/>
              <a:t>Biafran</a:t>
            </a:r>
            <a:r>
              <a:rPr lang="en-US" dirty="0"/>
              <a:t>/civil war crisis led to lost of lives and properties in Nigeria.</a:t>
            </a:r>
          </a:p>
          <a:p>
            <a:pPr lvl="0" algn="just"/>
            <a:r>
              <a:rPr lang="en-US" dirty="0"/>
              <a:t>The civil war crisis disunited the Nigerian Army as it  became divided along ethnic sentiment, which invariably recruitment, promotion and punishment become politicized. </a:t>
            </a:r>
          </a:p>
          <a:p>
            <a:pPr lvl="0" algn="just"/>
            <a:r>
              <a:rPr lang="en-US" dirty="0"/>
              <a:t>It led to stagnation of economic activities in the country as many industries collapsed.</a:t>
            </a:r>
          </a:p>
          <a:p>
            <a:pPr lvl="0" algn="just"/>
            <a:r>
              <a:rPr lang="en-US" dirty="0"/>
              <a:t>The civil war led to academic setback in the country as many institutions of learning were destroyed while some were closed.</a:t>
            </a:r>
          </a:p>
          <a:p>
            <a:pPr lvl="0" algn="just"/>
            <a:r>
              <a:rPr lang="en-US" dirty="0"/>
              <a:t>A number of families, groups, clans were displaced from their villages.</a:t>
            </a:r>
          </a:p>
          <a:p>
            <a:pPr algn="just"/>
            <a:endParaRPr lang="en-US" dirty="0"/>
          </a:p>
        </p:txBody>
      </p:sp>
    </p:spTree>
    <p:extLst>
      <p:ext uri="{BB962C8B-B14F-4D97-AF65-F5344CB8AC3E}">
        <p14:creationId xmlns:p14="http://schemas.microsoft.com/office/powerpoint/2010/main" val="3091439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buNone/>
            </a:pPr>
            <a:r>
              <a:rPr lang="en-US" b="1" dirty="0"/>
              <a:t>RETURN OF DEMOCRACY IN NIGERIA 1999</a:t>
            </a:r>
            <a:endParaRPr lang="en-US" dirty="0"/>
          </a:p>
          <a:p>
            <a:r>
              <a:rPr lang="en-US" dirty="0"/>
              <a:t>With the inauguration of the Fourth Republic on May 29, 1999, Nigeria began a democratic journey that has lasted twenty (20) uninterrupted years. Great hope and expectations greeted Nigeria’s return to multi-party politics and civil rule in 1999. However, despite the conduct of five consecutive general elections (1999, 2003, 2007, 2011, 2015 and 2019</a:t>
            </a:r>
          </a:p>
        </p:txBody>
      </p:sp>
    </p:spTree>
    <p:extLst>
      <p:ext uri="{BB962C8B-B14F-4D97-AF65-F5344CB8AC3E}">
        <p14:creationId xmlns:p14="http://schemas.microsoft.com/office/powerpoint/2010/main" val="361673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fontScale="70000" lnSpcReduction="20000"/>
          </a:bodyPr>
          <a:lstStyle/>
          <a:p>
            <a:r>
              <a:rPr lang="en-US" b="1" dirty="0"/>
              <a:t>The Political System of Hausa/Fulani Pre-colonial society (Centralized System)</a:t>
            </a:r>
            <a:endParaRPr lang="en-US" dirty="0"/>
          </a:p>
          <a:p>
            <a:pPr algn="just"/>
            <a:r>
              <a:rPr lang="en-US" dirty="0"/>
              <a:t>For many years before the sheik Bin </a:t>
            </a:r>
            <a:r>
              <a:rPr lang="en-US" dirty="0" err="1"/>
              <a:t>Fodio</a:t>
            </a:r>
            <a:r>
              <a:rPr lang="en-US" dirty="0"/>
              <a:t> Jihad, the Hausa/Fulani society were organized in to seven different city states and they all had </a:t>
            </a:r>
            <a:r>
              <a:rPr lang="en-US" b="1" dirty="0"/>
              <a:t>(</a:t>
            </a:r>
            <a:r>
              <a:rPr lang="en-US" b="1" dirty="0" err="1"/>
              <a:t>Sarauta</a:t>
            </a:r>
            <a:r>
              <a:rPr lang="en-US" b="1" dirty="0"/>
              <a:t>) </a:t>
            </a:r>
            <a:r>
              <a:rPr lang="en-US" dirty="0"/>
              <a:t>that was hierarchical and centralized in nature.</a:t>
            </a:r>
          </a:p>
          <a:p>
            <a:pPr algn="just"/>
            <a:r>
              <a:rPr lang="en-US" dirty="0"/>
              <a:t>According to </a:t>
            </a:r>
            <a:r>
              <a:rPr lang="en-US" dirty="0" err="1"/>
              <a:t>Fagge</a:t>
            </a:r>
            <a:r>
              <a:rPr lang="en-US" dirty="0"/>
              <a:t> and </a:t>
            </a:r>
            <a:r>
              <a:rPr lang="en-US" dirty="0" err="1"/>
              <a:t>Alabi</a:t>
            </a:r>
            <a:r>
              <a:rPr lang="en-US" dirty="0"/>
              <a:t> (2017) the pre-Jihad </a:t>
            </a:r>
            <a:r>
              <a:rPr lang="en-US" b="1" dirty="0" err="1"/>
              <a:t>Sarauta</a:t>
            </a:r>
            <a:r>
              <a:rPr lang="en-US" dirty="0"/>
              <a:t> system was for all intent and purposes, semi-feudal. For one thing the system had a very strong hierarchical, pyramidal and hereditary bureaucracy from where decision trickled down. For another, it had social stratification based on occupation. This shows that, apart from the distinction between the </a:t>
            </a:r>
            <a:r>
              <a:rPr lang="en-US" dirty="0" err="1"/>
              <a:t>aristocratsand</a:t>
            </a:r>
            <a:r>
              <a:rPr lang="en-US" dirty="0"/>
              <a:t> the commoners (</a:t>
            </a:r>
            <a:r>
              <a:rPr lang="en-US" b="1" dirty="0" err="1"/>
              <a:t>Talakawa</a:t>
            </a:r>
            <a:r>
              <a:rPr lang="en-US" dirty="0"/>
              <a:t>) in the society, there was also social stratification among the commoners based on their occupation.</a:t>
            </a:r>
          </a:p>
          <a:p>
            <a:pPr algn="just"/>
            <a:r>
              <a:rPr lang="en-US" dirty="0"/>
              <a:t>Apart from the Hausa/Fulani society, there were other societies that were characterized by specialized institutions of government, operated by the state refer to as the absolute monarchies and the state had hierarchical bureaucracies and hereditary system of succession. For example, the </a:t>
            </a:r>
            <a:r>
              <a:rPr lang="en-US" dirty="0" err="1"/>
              <a:t>KanemBorno</a:t>
            </a:r>
            <a:r>
              <a:rPr lang="en-US" dirty="0"/>
              <a:t> Empire, Benin Kingdom, </a:t>
            </a:r>
            <a:r>
              <a:rPr lang="en-US" dirty="0" err="1"/>
              <a:t>Nupe</a:t>
            </a:r>
            <a:r>
              <a:rPr lang="en-US" dirty="0"/>
              <a:t>, </a:t>
            </a:r>
            <a:r>
              <a:rPr lang="en-US" dirty="0" err="1"/>
              <a:t>Jukun</a:t>
            </a:r>
            <a:r>
              <a:rPr lang="en-US" dirty="0"/>
              <a:t>, </a:t>
            </a:r>
            <a:r>
              <a:rPr lang="en-US" dirty="0" err="1"/>
              <a:t>Igala</a:t>
            </a:r>
            <a:r>
              <a:rPr lang="en-US" dirty="0"/>
              <a:t> among others.</a:t>
            </a:r>
          </a:p>
        </p:txBody>
      </p:sp>
    </p:spTree>
    <p:extLst>
      <p:ext uri="{BB962C8B-B14F-4D97-AF65-F5344CB8AC3E}">
        <p14:creationId xmlns:p14="http://schemas.microsoft.com/office/powerpoint/2010/main" val="1465900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5745163"/>
          </a:xfrm>
        </p:spPr>
        <p:txBody>
          <a:bodyPr>
            <a:normAutofit fontScale="92500" lnSpcReduction="10000"/>
          </a:bodyPr>
          <a:lstStyle/>
          <a:p>
            <a:pPr marL="0" indent="0" algn="just">
              <a:buNone/>
            </a:pPr>
            <a:r>
              <a:rPr lang="en-US" dirty="0"/>
              <a:t>In the Hausa/Fulani Pre-colonial Administration, the Emir (</a:t>
            </a:r>
            <a:r>
              <a:rPr lang="en-US" dirty="0" err="1"/>
              <a:t>Sarki</a:t>
            </a:r>
            <a:r>
              <a:rPr lang="en-US" dirty="0"/>
              <a:t>) being the head, formed an advisory council with their duties as follows;</a:t>
            </a:r>
          </a:p>
          <a:p>
            <a:pPr lvl="0"/>
            <a:r>
              <a:rPr lang="en-US" dirty="0" err="1"/>
              <a:t>Waziri</a:t>
            </a:r>
            <a:r>
              <a:rPr lang="en-US" dirty="0"/>
              <a:t> – who act as the Prime Minister</a:t>
            </a:r>
          </a:p>
          <a:p>
            <a:pPr lvl="0"/>
            <a:r>
              <a:rPr lang="en-US" dirty="0" err="1"/>
              <a:t>Madaki</a:t>
            </a:r>
            <a:r>
              <a:rPr lang="en-US" dirty="0"/>
              <a:t> – commander of the army</a:t>
            </a:r>
          </a:p>
          <a:p>
            <a:pPr lvl="0"/>
            <a:r>
              <a:rPr lang="en-US" dirty="0" err="1"/>
              <a:t>Galadima</a:t>
            </a:r>
            <a:r>
              <a:rPr lang="en-US" dirty="0"/>
              <a:t> – who is in charge of capital territory </a:t>
            </a:r>
          </a:p>
          <a:p>
            <a:pPr lvl="0"/>
            <a:r>
              <a:rPr lang="en-US" dirty="0" err="1"/>
              <a:t>SarkinFada</a:t>
            </a:r>
            <a:r>
              <a:rPr lang="en-US" dirty="0"/>
              <a:t> – Who is the head of place workers</a:t>
            </a:r>
          </a:p>
          <a:p>
            <a:pPr lvl="0"/>
            <a:r>
              <a:rPr lang="en-US" dirty="0" err="1"/>
              <a:t>Ma’aji</a:t>
            </a:r>
            <a:r>
              <a:rPr lang="en-US" dirty="0"/>
              <a:t> – in charge of treasury </a:t>
            </a:r>
          </a:p>
          <a:p>
            <a:pPr lvl="0"/>
            <a:r>
              <a:rPr lang="en-US" dirty="0" err="1"/>
              <a:t>SarkinFawa</a:t>
            </a:r>
            <a:r>
              <a:rPr lang="en-US" dirty="0"/>
              <a:t> – Who is in charge of butcher</a:t>
            </a:r>
          </a:p>
          <a:p>
            <a:pPr lvl="0"/>
            <a:r>
              <a:rPr lang="en-US" dirty="0" err="1"/>
              <a:t>SarkinRuwa</a:t>
            </a:r>
            <a:r>
              <a:rPr lang="en-US" dirty="0"/>
              <a:t> – In charge of fishing festival</a:t>
            </a:r>
          </a:p>
          <a:p>
            <a:pPr lvl="0"/>
            <a:r>
              <a:rPr lang="en-US" dirty="0" err="1"/>
              <a:t>SarkinYari</a:t>
            </a:r>
            <a:r>
              <a:rPr lang="en-US" dirty="0"/>
              <a:t> – In charge of prison </a:t>
            </a:r>
          </a:p>
          <a:p>
            <a:endParaRPr lang="en-US" dirty="0"/>
          </a:p>
        </p:txBody>
      </p:sp>
    </p:spTree>
    <p:extLst>
      <p:ext uri="{BB962C8B-B14F-4D97-AF65-F5344CB8AC3E}">
        <p14:creationId xmlns:p14="http://schemas.microsoft.com/office/powerpoint/2010/main" val="61500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382000" cy="6324600"/>
          </a:xfrm>
        </p:spPr>
        <p:txBody>
          <a:bodyPr>
            <a:normAutofit fontScale="62500" lnSpcReduction="20000"/>
          </a:bodyPr>
          <a:lstStyle/>
          <a:p>
            <a:r>
              <a:rPr lang="en-US" b="1" dirty="0"/>
              <a:t> A cephalous System (Decentralized System)</a:t>
            </a:r>
            <a:endParaRPr lang="en-US" dirty="0"/>
          </a:p>
          <a:p>
            <a:pPr algn="just"/>
            <a:r>
              <a:rPr lang="en-US" dirty="0"/>
              <a:t>These are societies in which power was decentralized and political and administrative system was carried out by different groups, such as descent groups, status or occupational group. Such arrangement could be found in the communities of Igbo, </a:t>
            </a:r>
            <a:r>
              <a:rPr lang="en-US" dirty="0" err="1"/>
              <a:t>Tiv</a:t>
            </a:r>
            <a:r>
              <a:rPr lang="en-US" dirty="0"/>
              <a:t>, Ibibio and </a:t>
            </a:r>
            <a:r>
              <a:rPr lang="en-US" dirty="0" err="1"/>
              <a:t>Ijaw</a:t>
            </a:r>
            <a:r>
              <a:rPr lang="en-US" dirty="0"/>
              <a:t> etc.</a:t>
            </a:r>
          </a:p>
          <a:p>
            <a:pPr algn="just"/>
            <a:r>
              <a:rPr lang="en-US" dirty="0"/>
              <a:t>The Igbo is the largest and heterogeneous ethnic group in the south-eastern part of region. They had different languages and also living in a far distanced areas and villages that were independent from one another. According to Forde and Jones (1950) cited in </a:t>
            </a:r>
            <a:r>
              <a:rPr lang="en-US" dirty="0" err="1"/>
              <a:t>Fagge</a:t>
            </a:r>
            <a:r>
              <a:rPr lang="en-US" dirty="0"/>
              <a:t> and </a:t>
            </a:r>
            <a:r>
              <a:rPr lang="en-US" dirty="0" err="1"/>
              <a:t>Alabi</a:t>
            </a:r>
            <a:r>
              <a:rPr lang="en-US" dirty="0"/>
              <a:t> (2017) the Igbo have a common culture which is described as “</a:t>
            </a:r>
            <a:r>
              <a:rPr lang="en-US" b="1" dirty="0"/>
              <a:t>Ultra-democratic and highly individualistic” </a:t>
            </a:r>
            <a:r>
              <a:rPr lang="en-US" dirty="0"/>
              <a:t>arising from this common culture, all Igbo communities had a traditional political system that was more or less identical. Unlike the Hausa/Fulani, the Igbo has a complex system of administration prior to the coming of colonial administration. There was no central power vested in the hand of one person.  Rather, there was a division of political authority into different groups, as follows;</a:t>
            </a:r>
          </a:p>
          <a:p>
            <a:pPr lvl="0" algn="just"/>
            <a:r>
              <a:rPr lang="en-US" dirty="0"/>
              <a:t>The village elders: these are group of people found in the Igbo community who handle any matter regarding their traditions and customs.</a:t>
            </a:r>
          </a:p>
          <a:p>
            <a:pPr lvl="0" algn="just"/>
            <a:r>
              <a:rPr lang="en-US" dirty="0"/>
              <a:t>The Age grade: who plays the role of maintaining peace, order, sanitations of the community.</a:t>
            </a:r>
          </a:p>
          <a:p>
            <a:pPr lvl="0" algn="just"/>
            <a:r>
              <a:rPr lang="en-US" dirty="0"/>
              <a:t>The </a:t>
            </a:r>
            <a:r>
              <a:rPr lang="en-US" dirty="0" err="1"/>
              <a:t>Ozo</a:t>
            </a:r>
            <a:r>
              <a:rPr lang="en-US" dirty="0"/>
              <a:t> title: this is a title given to the rich people due to their spending and contributions during ceremonies. </a:t>
            </a:r>
          </a:p>
          <a:p>
            <a:pPr algn="just"/>
            <a:r>
              <a:rPr lang="en-US" dirty="0"/>
              <a:t>The </a:t>
            </a:r>
            <a:r>
              <a:rPr lang="en-US" dirty="0" err="1"/>
              <a:t>Ofo</a:t>
            </a:r>
            <a:r>
              <a:rPr lang="en-US" dirty="0"/>
              <a:t> title: is the title given to the head of family.</a:t>
            </a:r>
          </a:p>
        </p:txBody>
      </p:sp>
    </p:spTree>
    <p:extLst>
      <p:ext uri="{BB962C8B-B14F-4D97-AF65-F5344CB8AC3E}">
        <p14:creationId xmlns:p14="http://schemas.microsoft.com/office/powerpoint/2010/main" val="35137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6019800"/>
          </a:xfrm>
        </p:spPr>
        <p:txBody>
          <a:bodyPr>
            <a:normAutofit fontScale="55000" lnSpcReduction="20000"/>
          </a:bodyPr>
          <a:lstStyle/>
          <a:p>
            <a:pPr marL="0" indent="0" algn="just">
              <a:buNone/>
            </a:pPr>
            <a:r>
              <a:rPr lang="en-US" dirty="0"/>
              <a:t>Based on these, power is not centralized in the Igbo pre-colonial administration. Hence, the factors that unite the Igbo community are;</a:t>
            </a:r>
          </a:p>
          <a:p>
            <a:pPr lvl="0"/>
            <a:r>
              <a:rPr lang="en-US" dirty="0"/>
              <a:t>Common language, despite some variation in the language but they understand themselves. </a:t>
            </a:r>
          </a:p>
          <a:p>
            <a:pPr lvl="0"/>
            <a:r>
              <a:rPr lang="en-US" dirty="0"/>
              <a:t>Oracle – is a strong believe in the Igbo community</a:t>
            </a:r>
          </a:p>
          <a:p>
            <a:pPr lvl="0"/>
            <a:r>
              <a:rPr lang="en-US" dirty="0"/>
              <a:t>Supreme God which is called </a:t>
            </a:r>
            <a:r>
              <a:rPr lang="en-US" dirty="0" err="1"/>
              <a:t>Chineke</a:t>
            </a:r>
            <a:r>
              <a:rPr lang="en-US" dirty="0"/>
              <a:t>.</a:t>
            </a:r>
          </a:p>
          <a:p>
            <a:pPr marL="0" indent="0">
              <a:buNone/>
            </a:pPr>
            <a:r>
              <a:rPr lang="en-US" b="1" dirty="0"/>
              <a:t>The Yoruba Political System (Semi-centralized System)</a:t>
            </a:r>
            <a:endParaRPr lang="en-US" dirty="0"/>
          </a:p>
          <a:p>
            <a:pPr algn="just"/>
            <a:r>
              <a:rPr lang="en-US" dirty="0"/>
              <a:t>The Yoruba pre-colonial administration had a limited monarchy and a mixture of some elements of Hausa/Fulani and Igbo system of administration which curtailed the powers of the state. The Old Oyo Empire was one of the Empires that existed before the coming of British colonial admiration situated in the south-western part of what is today known as Nigeria. It has a semi centralized system with </a:t>
            </a:r>
            <a:r>
              <a:rPr lang="en-US" b="1" i="1" dirty="0" err="1"/>
              <a:t>Alafin</a:t>
            </a:r>
            <a:r>
              <a:rPr lang="en-US" b="1" i="1" dirty="0"/>
              <a:t> </a:t>
            </a:r>
            <a:r>
              <a:rPr lang="en-US" dirty="0"/>
              <a:t>(King) as the Chief executive; there was also a seven (7) men council of King Makers known as </a:t>
            </a:r>
            <a:r>
              <a:rPr lang="en-US" b="1" i="1" dirty="0" err="1"/>
              <a:t>Oyemesi</a:t>
            </a:r>
            <a:r>
              <a:rPr lang="en-US" b="1" i="1" dirty="0"/>
              <a:t> </a:t>
            </a:r>
            <a:r>
              <a:rPr lang="en-US" dirty="0"/>
              <a:t>that was headed by </a:t>
            </a:r>
            <a:r>
              <a:rPr lang="en-US" b="1" i="1" dirty="0" err="1"/>
              <a:t>Bashorun</a:t>
            </a:r>
            <a:r>
              <a:rPr lang="en-US" b="1" i="1" dirty="0"/>
              <a:t>.</a:t>
            </a:r>
            <a:endParaRPr lang="en-US" dirty="0"/>
          </a:p>
          <a:p>
            <a:pPr algn="just"/>
            <a:r>
              <a:rPr lang="en-US" dirty="0"/>
              <a:t>It was the duty of the king Makers to appoint the </a:t>
            </a:r>
            <a:r>
              <a:rPr lang="en-US" b="1" i="1" dirty="0" err="1"/>
              <a:t>Alafin</a:t>
            </a:r>
            <a:r>
              <a:rPr lang="en-US" dirty="0"/>
              <a:t> (King) and also to serve as a check to his excesses. This Council had the power to remove King from office. Another council that was very important in the politics, government and administration of the Old Oyo Empire was the </a:t>
            </a:r>
            <a:r>
              <a:rPr lang="en-US" dirty="0" err="1"/>
              <a:t>Ogboni</a:t>
            </a:r>
            <a:r>
              <a:rPr lang="en-US" dirty="0"/>
              <a:t> cult which serves as a check to the activities of both the </a:t>
            </a:r>
            <a:r>
              <a:rPr lang="en-US" dirty="0" err="1"/>
              <a:t>Alafin</a:t>
            </a:r>
            <a:r>
              <a:rPr lang="en-US" dirty="0"/>
              <a:t> and the </a:t>
            </a:r>
            <a:r>
              <a:rPr lang="en-US" dirty="0" err="1"/>
              <a:t>Oyemesi</a:t>
            </a:r>
            <a:r>
              <a:rPr lang="en-US" dirty="0"/>
              <a:t>. In the Old Oyo Empire, there was also the army organization which was headed by the Army general called Aare-</a:t>
            </a:r>
            <a:r>
              <a:rPr lang="en-US" dirty="0" err="1"/>
              <a:t>Ona</a:t>
            </a:r>
            <a:r>
              <a:rPr lang="en-US" dirty="0"/>
              <a:t>-</a:t>
            </a:r>
            <a:r>
              <a:rPr lang="en-US" dirty="0" err="1"/>
              <a:t>Kakanfo</a:t>
            </a:r>
            <a:r>
              <a:rPr lang="en-US" dirty="0"/>
              <a:t>, and if he is defeated in war he must commit suicide or go to an exile. </a:t>
            </a:r>
          </a:p>
        </p:txBody>
      </p:sp>
    </p:spTree>
    <p:extLst>
      <p:ext uri="{BB962C8B-B14F-4D97-AF65-F5344CB8AC3E}">
        <p14:creationId xmlns:p14="http://schemas.microsoft.com/office/powerpoint/2010/main" val="162578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marL="0" indent="0">
              <a:buNone/>
            </a:pPr>
            <a:r>
              <a:rPr lang="en-US" b="1" dirty="0"/>
              <a:t>The process of Colonial Administration in Nigeria</a:t>
            </a:r>
            <a:endParaRPr lang="en-US" dirty="0"/>
          </a:p>
          <a:p>
            <a:pPr algn="just"/>
            <a:r>
              <a:rPr lang="en-US" dirty="0"/>
              <a:t>The European societies came to African with the claim of exploring the shores of the continent, they also claimed to be missionaries as well as traders to market their products and to purchase raw materials, but they invariably colonized the people of </a:t>
            </a:r>
            <a:r>
              <a:rPr lang="en-US" dirty="0" err="1"/>
              <a:t>Africa.and</a:t>
            </a:r>
            <a:r>
              <a:rPr lang="en-US" dirty="0"/>
              <a:t> Nigeria was colonized by Britain. According to Timothy (1997) prior to 1807 and indeed as far back as the 15</a:t>
            </a:r>
            <a:r>
              <a:rPr lang="en-US" baseline="30000" dirty="0"/>
              <a:t>th</a:t>
            </a:r>
            <a:r>
              <a:rPr lang="en-US" dirty="0"/>
              <a:t> century, the West and East coast of Africa were not unknown to Portuguese traders. But it was after the abolition of slavery that they in competition with other European power like Britain, Germany, and French engaged in legitimate trade with the native tribes, particularly along the coast of the Atlantic and Indian oceans, as well as with the coastal towns of navigable rivers emptying into those areas.</a:t>
            </a:r>
          </a:p>
          <a:p>
            <a:pPr algn="just"/>
            <a:r>
              <a:rPr lang="en-US" dirty="0"/>
              <a:t>The Berlin Conference of 1884 – 1885 was organized and led to the scramble and partition of Africa into different zone. Nigeria falls under the zone of Great Britain. Having discovered that African and Nigeria was endowed with abundant natural resources, the European encourages the extraction of these resources in large quantities for onward shipment to Britain. These resources may include among others, tin, coals, rubber, cotton, coal, goal, </a:t>
            </a:r>
            <a:r>
              <a:rPr lang="en-US" dirty="0" err="1"/>
              <a:t>zine</a:t>
            </a:r>
            <a:r>
              <a:rPr lang="en-US" dirty="0"/>
              <a:t> etc. the extraction and movement of these minerals were under the supervision and control of United African Company (UAC), SCOA, Unilever, etc.</a:t>
            </a:r>
          </a:p>
          <a:p>
            <a:endParaRPr lang="en-US" dirty="0"/>
          </a:p>
        </p:txBody>
      </p:sp>
    </p:spTree>
    <p:extLst>
      <p:ext uri="{BB962C8B-B14F-4D97-AF65-F5344CB8AC3E}">
        <p14:creationId xmlns:p14="http://schemas.microsoft.com/office/powerpoint/2010/main" val="3643603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r>
              <a:rPr lang="en-US" dirty="0"/>
              <a:t>In 1885, Oil Rivers Protectorate was established while the Niger coast protectorate came into being1893.In 1899 protectorates of Southern and Northern were formed. By 1900 Southern Nigeria came under the control of Britain, while Northern Nigeria came under control in1906, after the discovery of these areas, they were amalgamated in 1914 and named Nigeria. </a:t>
            </a:r>
          </a:p>
          <a:p>
            <a:pPr algn="just"/>
            <a:r>
              <a:rPr lang="en-US" dirty="0"/>
              <a:t>Colonialism is defined as a total domination and control which entails political subjugations, economic alienation and social segregation of the colonies. Colonialism is a domination of one geographically area by another for the purpose of economic and political exploitation aimed at ensuring a constant and free flow of mineral resources from the colonies to the European societies.</a:t>
            </a:r>
          </a:p>
          <a:p>
            <a:endParaRPr lang="en-US" dirty="0"/>
          </a:p>
        </p:txBody>
      </p:sp>
    </p:spTree>
    <p:extLst>
      <p:ext uri="{BB962C8B-B14F-4D97-AF65-F5344CB8AC3E}">
        <p14:creationId xmlns:p14="http://schemas.microsoft.com/office/powerpoint/2010/main" val="62653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marL="0" indent="0">
              <a:buNone/>
            </a:pPr>
            <a:r>
              <a:rPr lang="en-US" b="1" dirty="0"/>
              <a:t>COLONIAL POLICY AND STRUCTURE</a:t>
            </a:r>
            <a:endParaRPr lang="en-US" dirty="0"/>
          </a:p>
          <a:p>
            <a:pPr marL="0" indent="0">
              <a:buNone/>
            </a:pPr>
            <a:r>
              <a:rPr lang="en-US" b="1" i="1" dirty="0"/>
              <a:t>The Indirect Rule System   </a:t>
            </a:r>
            <a:endParaRPr lang="en-US" dirty="0"/>
          </a:p>
          <a:p>
            <a:pPr algn="just"/>
            <a:r>
              <a:rPr lang="en-US" dirty="0"/>
              <a:t>The British government used a political system called </a:t>
            </a:r>
            <a:r>
              <a:rPr lang="en-US" i="1" dirty="0"/>
              <a:t>Indirect Rule System </a:t>
            </a:r>
            <a:r>
              <a:rPr lang="en-US" dirty="0"/>
              <a:t>in order to administer the country. The system was one of the techniques of colonialism known as political strategy of colonial administration deployed by Lord </a:t>
            </a:r>
            <a:r>
              <a:rPr lang="en-US" dirty="0" err="1"/>
              <a:t>Lugard</a:t>
            </a:r>
            <a:r>
              <a:rPr lang="en-US" dirty="0"/>
              <a:t> who was said to have introduced it in Uganda and India. The system was a child of necessity because of the need to administer large territory that came under the control of the British colonial government. The system was operated by traditional rulers who serve as intermediaries between the British officials and the natives in order to ensure effective colonial administration. </a:t>
            </a:r>
          </a:p>
          <a:p>
            <a:r>
              <a:rPr lang="en-US" dirty="0"/>
              <a:t>There are many reasons behind the adoption of indirect rule system. Thus; </a:t>
            </a:r>
          </a:p>
          <a:p>
            <a:pPr lvl="0" algn="just"/>
            <a:r>
              <a:rPr lang="en-US" i="1" dirty="0"/>
              <a:t>Inadequate Personnel:</a:t>
            </a:r>
            <a:r>
              <a:rPr lang="en-US" dirty="0"/>
              <a:t> The system was adopted due to the shortage of personnel that would run the affairs of the territory smoothly. Hence, the British officials have no alternative than indirect rule policy. </a:t>
            </a:r>
          </a:p>
          <a:p>
            <a:pPr lvl="0" algn="just"/>
            <a:r>
              <a:rPr lang="en-US" i="1" dirty="0"/>
              <a:t>Very Cheap to Operate: </a:t>
            </a:r>
            <a:r>
              <a:rPr lang="en-US" dirty="0"/>
              <a:t>The system do not require huge resource to administer and operate, because both human and material resource were put in place by the traditional rulers; other reason includes;</a:t>
            </a:r>
          </a:p>
          <a:p>
            <a:pPr lvl="0"/>
            <a:r>
              <a:rPr lang="en-US" i="1" dirty="0"/>
              <a:t>Lack of clear geographical map of the territory </a:t>
            </a:r>
            <a:endParaRPr lang="en-US" dirty="0"/>
          </a:p>
          <a:p>
            <a:pPr lvl="0"/>
            <a:r>
              <a:rPr lang="en-US" i="1" dirty="0"/>
              <a:t>Existence of traditional administration that was in place</a:t>
            </a:r>
            <a:endParaRPr lang="en-US" dirty="0"/>
          </a:p>
          <a:p>
            <a:pPr lvl="0"/>
            <a:r>
              <a:rPr lang="en-US" i="1" dirty="0"/>
              <a:t>Language barrier </a:t>
            </a:r>
            <a:endParaRPr lang="en-US" dirty="0"/>
          </a:p>
          <a:p>
            <a:endParaRPr lang="en-US" dirty="0"/>
          </a:p>
        </p:txBody>
      </p:sp>
    </p:spTree>
    <p:extLst>
      <p:ext uri="{BB962C8B-B14F-4D97-AF65-F5344CB8AC3E}">
        <p14:creationId xmlns:p14="http://schemas.microsoft.com/office/powerpoint/2010/main" val="3592520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TotalTime>
  <Words>4093</Words>
  <Application>Microsoft Office PowerPoint</Application>
  <PresentationFormat>On-screen Show (4:3)</PresentationFormat>
  <Paragraphs>142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surajj</dc:creator>
  <cp:lastModifiedBy>Salihu Ahmad Pantami</cp:lastModifiedBy>
  <cp:revision>12</cp:revision>
  <dcterms:created xsi:type="dcterms:W3CDTF">2021-01-07T10:53:08Z</dcterms:created>
  <dcterms:modified xsi:type="dcterms:W3CDTF">2021-01-08T15:55:20Z</dcterms:modified>
</cp:coreProperties>
</file>