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58" r:id="rId5"/>
    <p:sldId id="271" r:id="rId6"/>
    <p:sldId id="273" r:id="rId7"/>
    <p:sldId id="259"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3"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2D3D7AA-E0EF-4F32-9B47-4B524D35B1E4}"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D3D7AA-E0EF-4F32-9B47-4B524D35B1E4}"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D3D7AA-E0EF-4F32-9B47-4B524D35B1E4}"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D3D7AA-E0EF-4F32-9B47-4B524D35B1E4}"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3D7AA-E0EF-4F32-9B47-4B524D35B1E4}"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D3D7AA-E0EF-4F32-9B47-4B524D35B1E4}" type="datetimeFigureOut">
              <a:rPr lang="en-US" smtClean="0"/>
              <a:pPr/>
              <a:t>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D3D7AA-E0EF-4F32-9B47-4B524D35B1E4}" type="datetimeFigureOut">
              <a:rPr lang="en-US" smtClean="0"/>
              <a:pPr/>
              <a:t>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D3D7AA-E0EF-4F32-9B47-4B524D35B1E4}" type="datetimeFigureOut">
              <a:rPr lang="en-US" smtClean="0"/>
              <a:pPr/>
              <a:t>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3D7AA-E0EF-4F32-9B47-4B524D35B1E4}" type="datetimeFigureOut">
              <a:rPr lang="en-US" smtClean="0"/>
              <a:pPr/>
              <a:t>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D3D7AA-E0EF-4F32-9B47-4B524D35B1E4}" type="datetimeFigureOut">
              <a:rPr lang="en-US" smtClean="0"/>
              <a:pPr/>
              <a:t>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D3D7AA-E0EF-4F32-9B47-4B524D35B1E4}" type="datetimeFigureOut">
              <a:rPr lang="en-US" smtClean="0"/>
              <a:pPr/>
              <a:t>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6AA9A0-9A47-4D51-B24B-BAEAB34B5D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3D7AA-E0EF-4F32-9B47-4B524D35B1E4}" type="datetimeFigureOut">
              <a:rPr lang="en-US" smtClean="0"/>
              <a:pPr/>
              <a:t>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AA9A0-9A47-4D51-B24B-BAEAB34B5D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2019/2020 GSP </a:t>
            </a:r>
            <a:r>
              <a:rPr lang="en-US"/>
              <a:t>Module 9 </a:t>
            </a:r>
            <a:r>
              <a:rPr lang="en-US" dirty="0"/>
              <a:t>FNC Lectures</a:t>
            </a:r>
          </a:p>
        </p:txBody>
      </p:sp>
      <p:sp>
        <p:nvSpPr>
          <p:cNvPr id="3" name="Subtitle 2"/>
          <p:cNvSpPr>
            <a:spLocks noGrp="1"/>
          </p:cNvSpPr>
          <p:nvPr>
            <p:ph type="subTitle" idx="1"/>
          </p:nvPr>
        </p:nvSpPr>
        <p:spPr/>
        <p:txBody>
          <a:bodyPr/>
          <a:lstStyle/>
          <a:p>
            <a:r>
              <a:rPr lang="en-US" dirty="0"/>
              <a:t>A Historical Analysis of Education and National Development in Nigeria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2.2.1 Ordinances in Education in Nigeria</a:t>
            </a:r>
          </a:p>
        </p:txBody>
      </p:sp>
      <p:sp>
        <p:nvSpPr>
          <p:cNvPr id="3" name="Content Placeholder 2"/>
          <p:cNvSpPr>
            <a:spLocks noGrp="1"/>
          </p:cNvSpPr>
          <p:nvPr>
            <p:ph idx="1"/>
          </p:nvPr>
        </p:nvSpPr>
        <p:spPr/>
        <p:txBody>
          <a:bodyPr>
            <a:normAutofit lnSpcReduction="10000"/>
          </a:bodyPr>
          <a:lstStyle/>
          <a:p>
            <a:r>
              <a:rPr lang="en-US" dirty="0"/>
              <a:t>What is an ordinance?</a:t>
            </a:r>
          </a:p>
          <a:p>
            <a:r>
              <a:rPr lang="en-US" dirty="0"/>
              <a:t>Why is ordinances crucial in Western Education?</a:t>
            </a:r>
          </a:p>
          <a:p>
            <a:r>
              <a:rPr lang="en-US" dirty="0"/>
              <a:t>0rdinances in Nigeria 1942-1969</a:t>
            </a:r>
          </a:p>
          <a:p>
            <a:r>
              <a:rPr lang="en-US" dirty="0"/>
              <a:t>Western Region ordinances</a:t>
            </a:r>
          </a:p>
          <a:p>
            <a:r>
              <a:rPr lang="en-US" dirty="0"/>
              <a:t>Eastern Region ordinances</a:t>
            </a:r>
          </a:p>
          <a:p>
            <a:r>
              <a:rPr lang="en-US" dirty="0"/>
              <a:t>Northern Region ordinances</a:t>
            </a:r>
          </a:p>
          <a:p>
            <a:r>
              <a:rPr lang="en-US" dirty="0"/>
              <a:t>Implications to </a:t>
            </a:r>
            <a:r>
              <a:rPr lang="en-US" dirty="0" err="1"/>
              <a:t>Educationin</a:t>
            </a:r>
            <a:r>
              <a:rPr lang="en-US" dirty="0"/>
              <a:t> Nigeria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2.3 National Policy on Education in Nigeria 1972-2014</a:t>
            </a:r>
          </a:p>
        </p:txBody>
      </p:sp>
      <p:sp>
        <p:nvSpPr>
          <p:cNvPr id="3" name="Content Placeholder 2"/>
          <p:cNvSpPr>
            <a:spLocks noGrp="1"/>
          </p:cNvSpPr>
          <p:nvPr>
            <p:ph idx="1"/>
          </p:nvPr>
        </p:nvSpPr>
        <p:spPr/>
        <p:txBody>
          <a:bodyPr/>
          <a:lstStyle/>
          <a:p>
            <a:pPr>
              <a:buNone/>
            </a:pPr>
            <a:r>
              <a:rPr lang="en-US" dirty="0"/>
              <a:t>2.3.1 NPE  and Language education</a:t>
            </a:r>
          </a:p>
          <a:p>
            <a:pPr>
              <a:buNone/>
            </a:pPr>
            <a:r>
              <a:rPr lang="en-US" dirty="0"/>
              <a:t>2.3.2How many Nigerian Languages</a:t>
            </a:r>
          </a:p>
          <a:p>
            <a:pPr>
              <a:buNone/>
            </a:pPr>
            <a:r>
              <a:rPr lang="en-US" dirty="0"/>
              <a:t>2.3.3 Language Families in Nigeria</a:t>
            </a:r>
          </a:p>
          <a:p>
            <a:pPr>
              <a:buNone/>
            </a:pPr>
            <a:r>
              <a:rPr lang="en-US" dirty="0"/>
              <a:t>2.3.4 Official Instruction Language in Nigeria</a:t>
            </a:r>
          </a:p>
          <a:p>
            <a:pPr>
              <a:buNone/>
            </a:pPr>
            <a:r>
              <a:rPr lang="en-US" dirty="0"/>
              <a:t>2.3.5 Comparative language policies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3.0 Compulsory Education in Nigeria</a:t>
            </a:r>
          </a:p>
        </p:txBody>
      </p:sp>
      <p:sp>
        <p:nvSpPr>
          <p:cNvPr id="3" name="Content Placeholder 2"/>
          <p:cNvSpPr>
            <a:spLocks noGrp="1"/>
          </p:cNvSpPr>
          <p:nvPr>
            <p:ph idx="1"/>
          </p:nvPr>
        </p:nvSpPr>
        <p:spPr/>
        <p:txBody>
          <a:bodyPr/>
          <a:lstStyle/>
          <a:p>
            <a:pPr>
              <a:buNone/>
            </a:pPr>
            <a:r>
              <a:rPr lang="en-US" dirty="0"/>
              <a:t>3.1 UPE 1978</a:t>
            </a:r>
          </a:p>
          <a:p>
            <a:pPr>
              <a:buNone/>
            </a:pPr>
            <a:r>
              <a:rPr lang="en-US" dirty="0"/>
              <a:t>3.2UBE 1999-Date</a:t>
            </a:r>
          </a:p>
          <a:p>
            <a:pPr>
              <a:buNone/>
            </a:pPr>
            <a:r>
              <a:rPr lang="en-US" dirty="0"/>
              <a:t>3.3 Major implications on Education in Nigeria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4.0 Financing Education in Nigeria</a:t>
            </a:r>
          </a:p>
        </p:txBody>
      </p:sp>
      <p:sp>
        <p:nvSpPr>
          <p:cNvPr id="3" name="Content Placeholder 2"/>
          <p:cNvSpPr>
            <a:spLocks noGrp="1"/>
          </p:cNvSpPr>
          <p:nvPr>
            <p:ph idx="1"/>
          </p:nvPr>
        </p:nvSpPr>
        <p:spPr/>
        <p:txBody>
          <a:bodyPr/>
          <a:lstStyle/>
          <a:p>
            <a:pPr>
              <a:buNone/>
            </a:pPr>
            <a:r>
              <a:rPr lang="en-US" dirty="0"/>
              <a:t>4.1 Finance by Government; federal, state, and local </a:t>
            </a:r>
          </a:p>
          <a:p>
            <a:pPr>
              <a:buNone/>
            </a:pPr>
            <a:r>
              <a:rPr lang="en-US" dirty="0"/>
              <a:t>4.2 Role of NGO, International donors, World Bank DFID, USAID, Japan etc</a:t>
            </a:r>
          </a:p>
          <a:p>
            <a:pPr>
              <a:buNone/>
            </a:pPr>
            <a:r>
              <a:rPr lang="en-US" dirty="0"/>
              <a:t>4.3 Private Sector contribution to education in Nigeria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5.0 Administration of Education in Nigeria</a:t>
            </a:r>
          </a:p>
        </p:txBody>
      </p:sp>
      <p:sp>
        <p:nvSpPr>
          <p:cNvPr id="3" name="Content Placeholder 2"/>
          <p:cNvSpPr>
            <a:spLocks noGrp="1"/>
          </p:cNvSpPr>
          <p:nvPr>
            <p:ph idx="1"/>
          </p:nvPr>
        </p:nvSpPr>
        <p:spPr/>
        <p:txBody>
          <a:bodyPr/>
          <a:lstStyle/>
          <a:p>
            <a:r>
              <a:rPr lang="en-US" dirty="0"/>
              <a:t>Gov/t established various institutions for easy administration of Education in Nigeria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6.0 Education and Development in Nigeria</a:t>
            </a:r>
          </a:p>
        </p:txBody>
      </p:sp>
      <p:sp>
        <p:nvSpPr>
          <p:cNvPr id="3" name="Content Placeholder 2"/>
          <p:cNvSpPr>
            <a:spLocks noGrp="1"/>
          </p:cNvSpPr>
          <p:nvPr>
            <p:ph idx="1"/>
          </p:nvPr>
        </p:nvSpPr>
        <p:spPr/>
        <p:txBody>
          <a:bodyPr/>
          <a:lstStyle/>
          <a:p>
            <a:pPr>
              <a:buNone/>
            </a:pPr>
            <a:r>
              <a:rPr lang="en-US" dirty="0"/>
              <a:t>6.1 Linguistic dimension of Development</a:t>
            </a:r>
          </a:p>
          <a:p>
            <a:pPr>
              <a:buNone/>
            </a:pPr>
            <a:r>
              <a:rPr lang="en-US" dirty="0"/>
              <a:t>6.2 Nigerian made Policies </a:t>
            </a:r>
            <a:r>
              <a:rPr lang="en-US" dirty="0" err="1"/>
              <a:t>eg</a:t>
            </a:r>
            <a:r>
              <a:rPr lang="en-US" dirty="0"/>
              <a:t> NEEDS, IQTE</a:t>
            </a:r>
          </a:p>
          <a:p>
            <a:pPr>
              <a:buNone/>
            </a:pPr>
            <a:r>
              <a:rPr lang="en-US" dirty="0"/>
              <a:t>6.3 International policies EFA, MDG, SDG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7.0 Problems of Education delivery in Nigeria</a:t>
            </a:r>
          </a:p>
        </p:txBody>
      </p:sp>
      <p:sp>
        <p:nvSpPr>
          <p:cNvPr id="3" name="Content Placeholder 2"/>
          <p:cNvSpPr>
            <a:spLocks noGrp="1"/>
          </p:cNvSpPr>
          <p:nvPr>
            <p:ph idx="1"/>
          </p:nvPr>
        </p:nvSpPr>
        <p:spPr/>
        <p:txBody>
          <a:bodyPr/>
          <a:lstStyle/>
          <a:p>
            <a:r>
              <a:rPr lang="en-US" dirty="0"/>
              <a:t>Ethnic/cultural chauvinism</a:t>
            </a:r>
          </a:p>
          <a:p>
            <a:r>
              <a:rPr lang="en-US" dirty="0"/>
              <a:t>Total collapse of system</a:t>
            </a:r>
          </a:p>
          <a:p>
            <a:r>
              <a:rPr lang="en-US" dirty="0"/>
              <a:t>Misappropriation of National priorities</a:t>
            </a:r>
          </a:p>
          <a:p>
            <a:r>
              <a:rPr lang="en-US" dirty="0"/>
              <a:t>Conflict and ethnic rivalry/bigotry amongst Nigerians </a:t>
            </a:r>
          </a:p>
          <a:p>
            <a:r>
              <a:rPr lang="en-US" dirty="0"/>
              <a:t>Inconsistent policy adoption and continuation</a:t>
            </a:r>
          </a:p>
          <a:p>
            <a:r>
              <a:rPr lang="en-US" dirty="0"/>
              <a:t>Corruption and non patriotic attitudes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Aim/Objectives of the module</a:t>
            </a:r>
          </a:p>
        </p:txBody>
      </p:sp>
      <p:sp>
        <p:nvSpPr>
          <p:cNvPr id="3" name="Content Placeholder 2"/>
          <p:cNvSpPr>
            <a:spLocks noGrp="1"/>
          </p:cNvSpPr>
          <p:nvPr>
            <p:ph idx="1"/>
          </p:nvPr>
        </p:nvSpPr>
        <p:spPr/>
        <p:txBody>
          <a:bodyPr/>
          <a:lstStyle/>
          <a:p>
            <a:r>
              <a:rPr lang="en-US" dirty="0"/>
              <a:t>Basic knowledge on types of Education</a:t>
            </a:r>
          </a:p>
          <a:p>
            <a:r>
              <a:rPr lang="en-US" dirty="0"/>
              <a:t>Little History of Education in Nigeria</a:t>
            </a:r>
          </a:p>
          <a:p>
            <a:r>
              <a:rPr lang="en-US" dirty="0"/>
              <a:t>Policy on Education in Nigeria</a:t>
            </a:r>
          </a:p>
          <a:p>
            <a:r>
              <a:rPr lang="en-US" dirty="0"/>
              <a:t>Relations between Education and Development</a:t>
            </a:r>
          </a:p>
          <a:p>
            <a:r>
              <a:rPr lang="en-US" dirty="0"/>
              <a:t>Roles of </a:t>
            </a:r>
            <a:r>
              <a:rPr lang="en-US" dirty="0" err="1"/>
              <a:t>Gov’t</a:t>
            </a:r>
            <a:r>
              <a:rPr lang="en-US" dirty="0"/>
              <a:t>, NGO, Donors to financing Education in Nigeria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Intruduction</a:t>
            </a:r>
            <a:endParaRPr lang="en-US" dirty="0"/>
          </a:p>
        </p:txBody>
      </p:sp>
      <p:sp>
        <p:nvSpPr>
          <p:cNvPr id="3" name="Content Placeholder 2"/>
          <p:cNvSpPr>
            <a:spLocks noGrp="1"/>
          </p:cNvSpPr>
          <p:nvPr>
            <p:ph idx="1"/>
          </p:nvPr>
        </p:nvSpPr>
        <p:spPr/>
        <p:txBody>
          <a:bodyPr>
            <a:normAutofit fontScale="47500" lnSpcReduction="20000"/>
          </a:bodyPr>
          <a:lstStyle/>
          <a:p>
            <a:r>
              <a:rPr lang="en-US" dirty="0"/>
              <a:t>Scholars worldwide believe that, there is a correlation between education and development of individuals, states, nations and any language community. The popular adage, that no nation can attain purposeful development without an adequate preparation for educating its citizens has brought to the fore the importance of education. The purpose of this module is to give a brief understanding of the relationship between education, language and development. These tripod concepts are interwoven agents of complete socialization of humans. </a:t>
            </a:r>
          </a:p>
          <a:p>
            <a:r>
              <a:rPr lang="en-US" dirty="0"/>
              <a:t>The name “Nigeria” is more than 100 years now, and it resulted from the joining or amalgamation of the various ethnic communities that occupy the British protectorate of North and South of the River Niger.  Prior to the amalgamation in 1914 the different ethnic communities within the Northern and Southern Protectorate were living independently but mutually attached through economic and social relationships. The trade of kola, palm oil, slave trade  (still the slave village known as Brazilian </a:t>
            </a:r>
            <a:r>
              <a:rPr lang="en-US" dirty="0" err="1"/>
              <a:t>Baracoon</a:t>
            </a:r>
            <a:r>
              <a:rPr lang="en-US" dirty="0"/>
              <a:t> is regarded as a National monument as </a:t>
            </a:r>
            <a:r>
              <a:rPr lang="en-US" dirty="0" err="1"/>
              <a:t>Badagry</a:t>
            </a:r>
            <a:r>
              <a:rPr lang="en-US" dirty="0"/>
              <a:t> Slave Museum), bronze and other metals opened the major cities and towns to all. Both goods and people moved freely without let or hindrance.</a:t>
            </a:r>
          </a:p>
          <a:p>
            <a:r>
              <a:rPr lang="en-US" dirty="0"/>
              <a:t>Sequel to the amalgamation, all the more than 400 ethnic groups, and languages were reduced to mere subordinate to English which was later made the official language of all colonial activities. The native Nigerian languages are made inferior and usually referred as mere vernaculars.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concepts definition</a:t>
            </a:r>
          </a:p>
        </p:txBody>
      </p:sp>
      <p:sp>
        <p:nvSpPr>
          <p:cNvPr id="3" name="Content Placeholder 2"/>
          <p:cNvSpPr>
            <a:spLocks noGrp="1"/>
          </p:cNvSpPr>
          <p:nvPr>
            <p:ph idx="1"/>
          </p:nvPr>
        </p:nvSpPr>
        <p:spPr/>
        <p:txBody>
          <a:bodyPr>
            <a:normAutofit/>
          </a:bodyPr>
          <a:lstStyle/>
          <a:p>
            <a:pPr>
              <a:buNone/>
            </a:pPr>
            <a:r>
              <a:rPr lang="en-US" dirty="0"/>
              <a:t>1.1</a:t>
            </a:r>
          </a:p>
          <a:p>
            <a:r>
              <a:rPr lang="en-US" dirty="0"/>
              <a:t>What is education?</a:t>
            </a:r>
          </a:p>
          <a:p>
            <a:pPr>
              <a:buNone/>
            </a:pPr>
            <a:r>
              <a:rPr lang="en-US" dirty="0"/>
              <a:t>Education is the act or process of educating, the result of educating as determined by the knowledge, skill or discipline or character acquired; also, the act or process of training by a prescribed or customary course or discipline.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Curriculumdefined</a:t>
            </a:r>
            <a:endParaRPr lang="en-US" dirty="0"/>
          </a:p>
        </p:txBody>
      </p:sp>
      <p:sp>
        <p:nvSpPr>
          <p:cNvPr id="3" name="Content Placeholder 2"/>
          <p:cNvSpPr>
            <a:spLocks noGrp="1"/>
          </p:cNvSpPr>
          <p:nvPr>
            <p:ph idx="1"/>
          </p:nvPr>
        </p:nvSpPr>
        <p:spPr/>
        <p:txBody>
          <a:bodyPr/>
          <a:lstStyle/>
          <a:p>
            <a:r>
              <a:rPr lang="en-US" dirty="0"/>
              <a:t>What is curriculum</a:t>
            </a:r>
          </a:p>
          <a:p>
            <a:r>
              <a:rPr lang="en-US" dirty="0"/>
              <a:t>Curriculum means the general idea of education based on answers to what is to be taught; who is to be taught what, at what level is to be taught and through which medium is to be taught.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Evaluation/Assessment</a:t>
            </a:r>
          </a:p>
        </p:txBody>
      </p:sp>
      <p:sp>
        <p:nvSpPr>
          <p:cNvPr id="3" name="Content Placeholder 2"/>
          <p:cNvSpPr>
            <a:spLocks noGrp="1"/>
          </p:cNvSpPr>
          <p:nvPr>
            <p:ph idx="1"/>
          </p:nvPr>
        </p:nvSpPr>
        <p:spPr/>
        <p:txBody>
          <a:bodyPr/>
          <a:lstStyle/>
          <a:p>
            <a:r>
              <a:rPr lang="en-US" dirty="0"/>
              <a:t>What is evaluation?</a:t>
            </a:r>
          </a:p>
          <a:p>
            <a:r>
              <a:rPr lang="en-US" dirty="0"/>
              <a:t>Assessment or evaluation means the various ways through which teaching and learning activities are measured to ascertain its successes or failures. It could be through oral test, written test, continuous assessment and examination.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a:t>1.2 What is a language?</a:t>
            </a:r>
          </a:p>
          <a:p>
            <a:pPr>
              <a:buNone/>
            </a:pPr>
            <a:r>
              <a:rPr lang="en-US" dirty="0"/>
              <a:t>A Language is the cognitive ability to learn and use systems of complex communication or to describe all set of rules that make up the system”. Only human language has the ability to change and develop into many sub systems guided by responsive rules. The sound system of each language is guided by certain rules. Similarly, its morphology (study of words) and semantics the study of meanings are always following specific rules.</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 Education in Nigeria</a:t>
            </a:r>
          </a:p>
        </p:txBody>
      </p:sp>
      <p:sp>
        <p:nvSpPr>
          <p:cNvPr id="3" name="Content Placeholder 2"/>
          <p:cNvSpPr>
            <a:spLocks noGrp="1"/>
          </p:cNvSpPr>
          <p:nvPr>
            <p:ph idx="1"/>
          </p:nvPr>
        </p:nvSpPr>
        <p:spPr/>
        <p:txBody>
          <a:bodyPr/>
          <a:lstStyle/>
          <a:p>
            <a:pPr>
              <a:buNone/>
            </a:pPr>
            <a:r>
              <a:rPr lang="en-US" dirty="0"/>
              <a:t>There are 2 major types of Education</a:t>
            </a:r>
          </a:p>
          <a:p>
            <a:pPr marL="514350" indent="-514350">
              <a:buAutoNum type="arabicPeriod"/>
            </a:pPr>
            <a:r>
              <a:rPr lang="en-US" dirty="0"/>
              <a:t>Indigenous Education; traditional African</a:t>
            </a:r>
          </a:p>
          <a:p>
            <a:pPr marL="514350" indent="-514350">
              <a:buAutoNum type="arabicPeriod"/>
            </a:pPr>
            <a:r>
              <a:rPr lang="en-US" dirty="0"/>
              <a:t>Western Education; after western influence</a:t>
            </a:r>
          </a:p>
          <a:p>
            <a:pPr marL="514350" indent="-514350">
              <a:buAutoNum type="arabicPeriod"/>
            </a:pPr>
            <a:r>
              <a:rPr lang="en-US" dirty="0"/>
              <a:t>Major differences between them</a:t>
            </a:r>
          </a:p>
          <a:p>
            <a:pPr marL="514350" indent="-514350">
              <a:buNone/>
            </a:pPr>
            <a:r>
              <a:rPr lang="en-US" dirty="0"/>
              <a:t>Includes registration, classrooms, and many formalities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2.2 History of Western Education in Nigeria</a:t>
            </a:r>
          </a:p>
        </p:txBody>
      </p:sp>
      <p:sp>
        <p:nvSpPr>
          <p:cNvPr id="3" name="Content Placeholder 2"/>
          <p:cNvSpPr>
            <a:spLocks noGrp="1"/>
          </p:cNvSpPr>
          <p:nvPr>
            <p:ph idx="1"/>
          </p:nvPr>
        </p:nvSpPr>
        <p:spPr/>
        <p:txBody>
          <a:bodyPr/>
          <a:lstStyle/>
          <a:p>
            <a:r>
              <a:rPr lang="en-US" dirty="0"/>
              <a:t>Pre Independence</a:t>
            </a:r>
          </a:p>
          <a:p>
            <a:r>
              <a:rPr lang="en-US" dirty="0"/>
              <a:t>During Independence</a:t>
            </a:r>
          </a:p>
          <a:p>
            <a:r>
              <a:rPr lang="en-US" dirty="0"/>
              <a:t>Pot Independence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795</Words>
  <Application>Microsoft Office PowerPoint</Application>
  <PresentationFormat>On-screen Show (4:3)</PresentationFormat>
  <Paragraphs>70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2019/2020 GSP Module 9 FNC Lectures</vt:lpstr>
      <vt:lpstr>Aim/Objectives of the module</vt:lpstr>
      <vt:lpstr>Intruduction</vt:lpstr>
      <vt:lpstr>Introduction; concepts definition</vt:lpstr>
      <vt:lpstr>Curriculumdefined</vt:lpstr>
      <vt:lpstr>Evaluation/Assessment</vt:lpstr>
      <vt:lpstr>Con.t</vt:lpstr>
      <vt:lpstr>2.0 Education in Nigeria</vt:lpstr>
      <vt:lpstr>2.2 History of Western Education in Nigeria</vt:lpstr>
      <vt:lpstr>2.2.1 Ordinances in Education in Nigeria</vt:lpstr>
      <vt:lpstr>2.3 National Policy on Education in Nigeria 1972-2014</vt:lpstr>
      <vt:lpstr>3.0 Compulsory Education in Nigeria</vt:lpstr>
      <vt:lpstr>4.0 Financing Education in Nigeria</vt:lpstr>
      <vt:lpstr>5.0 Administration of Education in Nigeria</vt:lpstr>
      <vt:lpstr>6.0 Education and Development in Nigeria</vt:lpstr>
      <vt:lpstr>7.0 Problems of Education delivery in Nigeria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2019/2020 GSP Module 9 CNG Lectures</dc:title>
  <dc:creator>TOSHIBA</dc:creator>
  <cp:lastModifiedBy>Salihu Ahmad Pantami</cp:lastModifiedBy>
  <cp:revision>7</cp:revision>
  <dcterms:created xsi:type="dcterms:W3CDTF">2021-01-07T09:49:10Z</dcterms:created>
  <dcterms:modified xsi:type="dcterms:W3CDTF">2021-01-08T14:52:48Z</dcterms:modified>
</cp:coreProperties>
</file>