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19A492-B7E2-4D51-BBDF-790284555C32}" type="datetimeFigureOut">
              <a:rPr lang="en-US" smtClean="0"/>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B38B2F-9E5F-492E-B26F-5657A58D162F}" type="slidenum">
              <a:rPr lang="en-US" smtClean="0"/>
              <a:t>‹#›</a:t>
            </a:fld>
            <a:endParaRPr lang="en-US"/>
          </a:p>
        </p:txBody>
      </p:sp>
    </p:spTree>
    <p:extLst>
      <p:ext uri="{BB962C8B-B14F-4D97-AF65-F5344CB8AC3E}">
        <p14:creationId xmlns:p14="http://schemas.microsoft.com/office/powerpoint/2010/main" val="368990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B38B2F-9E5F-492E-B26F-5657A58D162F}" type="slidenum">
              <a:rPr lang="en-US" smtClean="0"/>
              <a:t>13</a:t>
            </a:fld>
            <a:endParaRPr lang="en-US"/>
          </a:p>
        </p:txBody>
      </p:sp>
    </p:spTree>
    <p:extLst>
      <p:ext uri="{BB962C8B-B14F-4D97-AF65-F5344CB8AC3E}">
        <p14:creationId xmlns:p14="http://schemas.microsoft.com/office/powerpoint/2010/main" val="1931220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E69991-2638-4095-A4F1-0BA7B0EF1DD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496790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69991-2638-4095-A4F1-0BA7B0EF1DD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3920677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69991-2638-4095-A4F1-0BA7B0EF1DD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209658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69991-2638-4095-A4F1-0BA7B0EF1DD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290797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E69991-2638-4095-A4F1-0BA7B0EF1DD7}"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18031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E69991-2638-4095-A4F1-0BA7B0EF1DD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277206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E69991-2638-4095-A4F1-0BA7B0EF1DD7}"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38420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E69991-2638-4095-A4F1-0BA7B0EF1DD7}"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151083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69991-2638-4095-A4F1-0BA7B0EF1DD7}"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391920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E69991-2638-4095-A4F1-0BA7B0EF1DD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3580935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E69991-2638-4095-A4F1-0BA7B0EF1DD7}"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8FB5F-C0B1-4701-8898-2D0A8FCDE70A}" type="slidenum">
              <a:rPr lang="en-US" smtClean="0"/>
              <a:t>‹#›</a:t>
            </a:fld>
            <a:endParaRPr lang="en-US"/>
          </a:p>
        </p:txBody>
      </p:sp>
    </p:spTree>
    <p:extLst>
      <p:ext uri="{BB962C8B-B14F-4D97-AF65-F5344CB8AC3E}">
        <p14:creationId xmlns:p14="http://schemas.microsoft.com/office/powerpoint/2010/main" val="58116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69991-2638-4095-A4F1-0BA7B0EF1DD7}" type="datetimeFigureOut">
              <a:rPr lang="en-US" smtClean="0"/>
              <a:t>1/18/2021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8FB5F-C0B1-4701-8898-2D0A8FCDE70A}" type="slidenum">
              <a:rPr lang="en-US" smtClean="0"/>
              <a:t>‹#›</a:t>
            </a:fld>
            <a:endParaRPr lang="en-US"/>
          </a:p>
        </p:txBody>
      </p:sp>
    </p:spTree>
    <p:extLst>
      <p:ext uri="{BB962C8B-B14F-4D97-AF65-F5344CB8AC3E}">
        <p14:creationId xmlns:p14="http://schemas.microsoft.com/office/powerpoint/2010/main" val="3657611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a:t>GSP</a:t>
            </a:r>
            <a:r>
              <a:rPr lang="en-US" dirty="0"/>
              <a:t> 2204</a:t>
            </a:r>
            <a:br>
              <a:rPr lang="en-US" dirty="0"/>
            </a:br>
            <a:r>
              <a:rPr lang="en-US" sz="2800" dirty="0"/>
              <a:t>FOUNDATION OF NIGERIAN CULTURE, GOVERNMENT AND ECONOMY</a:t>
            </a:r>
          </a:p>
        </p:txBody>
      </p:sp>
      <p:sp>
        <p:nvSpPr>
          <p:cNvPr id="3" name="Subtitle 2"/>
          <p:cNvSpPr>
            <a:spLocks noGrp="1"/>
          </p:cNvSpPr>
          <p:nvPr>
            <p:ph type="subTitle" idx="1"/>
          </p:nvPr>
        </p:nvSpPr>
        <p:spPr/>
        <p:txBody>
          <a:bodyPr/>
          <a:lstStyle/>
          <a:p>
            <a:r>
              <a:rPr lang="en-US" dirty="0"/>
              <a:t>THE NIGERIAN ECONOMY</a:t>
            </a:r>
          </a:p>
          <a:p>
            <a:r>
              <a:rPr lang="en-US" dirty="0"/>
              <a:t>BY</a:t>
            </a:r>
          </a:p>
          <a:p>
            <a:r>
              <a:rPr lang="en-US" dirty="0"/>
              <a:t>Dr. BELLO ADO</a:t>
            </a:r>
          </a:p>
        </p:txBody>
      </p:sp>
    </p:spTree>
    <p:extLst>
      <p:ext uri="{BB962C8B-B14F-4D97-AF65-F5344CB8AC3E}">
        <p14:creationId xmlns:p14="http://schemas.microsoft.com/office/powerpoint/2010/main" val="3110979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COLONIAL ECONOMY OF NIGERIA continuous…..</a:t>
            </a:r>
          </a:p>
        </p:txBody>
      </p:sp>
      <p:sp>
        <p:nvSpPr>
          <p:cNvPr id="3" name="Content Placeholder 2"/>
          <p:cNvSpPr>
            <a:spLocks noGrp="1"/>
          </p:cNvSpPr>
          <p:nvPr>
            <p:ph idx="1"/>
          </p:nvPr>
        </p:nvSpPr>
        <p:spPr>
          <a:xfrm>
            <a:off x="457200" y="1066800"/>
            <a:ext cx="8153400" cy="5638800"/>
          </a:xfrm>
        </p:spPr>
        <p:txBody>
          <a:bodyPr>
            <a:normAutofit fontScale="92500" lnSpcReduction="10000"/>
          </a:bodyPr>
          <a:lstStyle/>
          <a:p>
            <a:r>
              <a:rPr lang="en-US" sz="2000" dirty="0"/>
              <a:t>Marketing board were established to buy these cash crops cheaply  from local farmers and sell them at higher prices in international markets.</a:t>
            </a:r>
          </a:p>
          <a:p>
            <a:r>
              <a:rPr lang="en-US" sz="2000" b="1" dirty="0"/>
              <a:t>Banking and Currency</a:t>
            </a:r>
          </a:p>
          <a:p>
            <a:r>
              <a:rPr lang="en-US" sz="2000" dirty="0"/>
              <a:t>A new and common currency was introduced to replace the different currencies circulating in various part of the country.</a:t>
            </a:r>
          </a:p>
          <a:p>
            <a:r>
              <a:rPr lang="en-US" sz="2000" dirty="0"/>
              <a:t>the government through Native Administration Insisted that taxes be paid in colonial currency.</a:t>
            </a:r>
          </a:p>
          <a:p>
            <a:r>
              <a:rPr lang="en-US" sz="2000" dirty="0"/>
              <a:t> Government paid its soldier as well as other (suppliers, contractors and civil employees) In British minted coins</a:t>
            </a:r>
          </a:p>
          <a:p>
            <a:r>
              <a:rPr lang="en-US" sz="2000" dirty="0"/>
              <a:t>The monetization of the Nigerian economy necessitated the establishment of Commercial Banks. </a:t>
            </a:r>
          </a:p>
          <a:p>
            <a:r>
              <a:rPr lang="en-US" sz="2000" b="1" dirty="0"/>
              <a:t>Industrial and Trade Policies</a:t>
            </a:r>
          </a:p>
          <a:p>
            <a:r>
              <a:rPr lang="en-US" sz="2000" dirty="0"/>
              <a:t>The economic interest of the colonialists also led them to avoid promotion of Industrial activities, particularly manufacturing, in order to protect the market for the products from their home country</a:t>
            </a:r>
          </a:p>
          <a:p>
            <a:r>
              <a:rPr lang="en-US" sz="2000" dirty="0"/>
              <a:t>All local industries continued to operate, if only at a much reduced capacity. The increasing importation of foreign goods brought it new tastes for better and sometimes cheaper, industrial goods from Europe. This led to the death of many local industries.</a:t>
            </a:r>
          </a:p>
          <a:p>
            <a:endParaRPr lang="en-US" sz="2000" dirty="0"/>
          </a:p>
        </p:txBody>
      </p:sp>
    </p:spTree>
    <p:extLst>
      <p:ext uri="{BB962C8B-B14F-4D97-AF65-F5344CB8AC3E}">
        <p14:creationId xmlns:p14="http://schemas.microsoft.com/office/powerpoint/2010/main" val="275231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COLONIAL ECONOMY OF NIGERIA continuous…..</a:t>
            </a:r>
          </a:p>
        </p:txBody>
      </p:sp>
      <p:sp>
        <p:nvSpPr>
          <p:cNvPr id="3" name="Content Placeholder 2"/>
          <p:cNvSpPr>
            <a:spLocks noGrp="1"/>
          </p:cNvSpPr>
          <p:nvPr>
            <p:ph idx="1"/>
          </p:nvPr>
        </p:nvSpPr>
        <p:spPr>
          <a:xfrm>
            <a:off x="457200" y="1066800"/>
            <a:ext cx="8153400" cy="5638800"/>
          </a:xfrm>
        </p:spPr>
        <p:txBody>
          <a:bodyPr>
            <a:normAutofit lnSpcReduction="10000"/>
          </a:bodyPr>
          <a:lstStyle/>
          <a:p>
            <a:r>
              <a:rPr lang="en-US" sz="2000" dirty="0"/>
              <a:t> Multi-national firms established their firms in Nigeria.</a:t>
            </a:r>
          </a:p>
          <a:p>
            <a:r>
              <a:rPr lang="en-US" sz="2000" b="1" dirty="0"/>
              <a:t>Transport Policy</a:t>
            </a:r>
          </a:p>
          <a:p>
            <a:r>
              <a:rPr lang="en-US" sz="2000" dirty="0"/>
              <a:t>Development of transportation system in strategic places in order to ease evacuation of cash crop produce from hinterland to coastal areas and at the same time help in distributing imported British finished goods.</a:t>
            </a:r>
          </a:p>
          <a:p>
            <a:r>
              <a:rPr lang="en-US" sz="2000" b="1" dirty="0"/>
              <a:t>Summary of Colonial Economic Policies</a:t>
            </a:r>
          </a:p>
          <a:p>
            <a:r>
              <a:rPr lang="en-US" sz="2000" dirty="0"/>
              <a:t>Discouraging food crop production and encouraging cash crop production</a:t>
            </a:r>
          </a:p>
          <a:p>
            <a:r>
              <a:rPr lang="en-US" sz="2000" dirty="0"/>
              <a:t>Establishment of marketing board which used to buy cash crop produce from local farmers at low price compared to its price in the world market</a:t>
            </a:r>
          </a:p>
          <a:p>
            <a:r>
              <a:rPr lang="en-US" sz="2000" dirty="0"/>
              <a:t> Introduction of British currency in order to control the economy</a:t>
            </a:r>
          </a:p>
          <a:p>
            <a:r>
              <a:rPr lang="en-US" sz="2000" dirty="0"/>
              <a:t> Introduction of tax in order to force the acceptance of British currency and force people to produce cash crops in order to get money to pay their tax</a:t>
            </a:r>
          </a:p>
          <a:p>
            <a:r>
              <a:rPr lang="en-US" sz="2000" dirty="0"/>
              <a:t> Importation of cheap goods from Britain which later killed local industries.</a:t>
            </a:r>
          </a:p>
          <a:p>
            <a:r>
              <a:rPr lang="en-US" sz="2000" dirty="0"/>
              <a:t>Development of transportation system in strategic places in order to ease evacuation of cash crop produce from hinterland to coastal areas and at the same time help in distributing imported British finished goods.</a:t>
            </a:r>
          </a:p>
        </p:txBody>
      </p:sp>
    </p:spTree>
    <p:extLst>
      <p:ext uri="{BB962C8B-B14F-4D97-AF65-F5344CB8AC3E}">
        <p14:creationId xmlns:p14="http://schemas.microsoft.com/office/powerpoint/2010/main" val="427150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600" dirty="0"/>
              <a:t>POST-COLONIAL ECONOMIC POLICIES</a:t>
            </a:r>
          </a:p>
        </p:txBody>
      </p:sp>
      <p:sp>
        <p:nvSpPr>
          <p:cNvPr id="3" name="Content Placeholder 2"/>
          <p:cNvSpPr>
            <a:spLocks noGrp="1"/>
          </p:cNvSpPr>
          <p:nvPr>
            <p:ph idx="1"/>
          </p:nvPr>
        </p:nvSpPr>
        <p:spPr>
          <a:xfrm>
            <a:off x="457200" y="1066800"/>
            <a:ext cx="8077200" cy="5638800"/>
          </a:xfrm>
        </p:spPr>
        <p:txBody>
          <a:bodyPr>
            <a:normAutofit/>
          </a:bodyPr>
          <a:lstStyle/>
          <a:p>
            <a:r>
              <a:rPr lang="en-US" sz="2000" dirty="0"/>
              <a:t> Prior to 1986, a medium-term development plan was adopted as a major framework for developing and restructuring the economy. </a:t>
            </a:r>
          </a:p>
          <a:p>
            <a:r>
              <a:rPr lang="en-US" sz="2000" b="1" dirty="0"/>
              <a:t>The first National Development Plan (1962-1968)</a:t>
            </a:r>
          </a:p>
          <a:p>
            <a:r>
              <a:rPr lang="en-US" sz="2000" dirty="0"/>
              <a:t>It was developed to put the economy on the fast growth path. The plan gave adequate priority to agriculture and industrial development as well as training of high-level and intermediate manpower. Some of the achievements of the plan were construction of port-Harcourt oil refinery, Nigerian Minting, </a:t>
            </a:r>
            <a:r>
              <a:rPr lang="en-US" sz="2000" dirty="0" err="1"/>
              <a:t>Jebba</a:t>
            </a:r>
            <a:r>
              <a:rPr lang="en-US" sz="2000" dirty="0"/>
              <a:t> paper mill, </a:t>
            </a:r>
            <a:r>
              <a:rPr lang="en-US" sz="2000" dirty="0" err="1"/>
              <a:t>Nkalagu</a:t>
            </a:r>
            <a:r>
              <a:rPr lang="en-US" sz="2000" dirty="0"/>
              <a:t> Cement factory and Lagos port extension.</a:t>
            </a:r>
          </a:p>
          <a:p>
            <a:r>
              <a:rPr lang="en-US" sz="2000" b="1" dirty="0"/>
              <a:t>The second National Development plan (1970-1974)</a:t>
            </a:r>
          </a:p>
          <a:p>
            <a:r>
              <a:rPr lang="en-US" sz="2000" dirty="0"/>
              <a:t>It was launched primarily to reconstruct and rehabilitate infrastructure that had been damaged during the civil war. Thus the government invested a lot of resources into the construction and rehabilitation of infrastructure as well as improving the income of people.</a:t>
            </a:r>
          </a:p>
          <a:p>
            <a:r>
              <a:rPr lang="en-US" sz="2000" b="1" dirty="0"/>
              <a:t>The third National Development Plan (1975-1980</a:t>
            </a:r>
            <a:r>
              <a:rPr lang="en-US" sz="2000" dirty="0"/>
              <a:t>)</a:t>
            </a:r>
          </a:p>
          <a:p>
            <a:r>
              <a:rPr lang="en-US" sz="2000" dirty="0"/>
              <a:t>It was designed under a more </a:t>
            </a:r>
            <a:r>
              <a:rPr lang="en-US" sz="2000" dirty="0" err="1"/>
              <a:t>favourable</a:t>
            </a:r>
            <a:r>
              <a:rPr lang="en-US" sz="2000" dirty="0"/>
              <a:t> financial condition because of the huge oil revenue that the country got from oil.</a:t>
            </a:r>
          </a:p>
        </p:txBody>
      </p:sp>
    </p:spTree>
    <p:extLst>
      <p:ext uri="{BB962C8B-B14F-4D97-AF65-F5344CB8AC3E}">
        <p14:creationId xmlns:p14="http://schemas.microsoft.com/office/powerpoint/2010/main" val="127070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POST-COLONIAL ECONOMIC POLICIES CONTINUOUS……..</a:t>
            </a:r>
          </a:p>
        </p:txBody>
      </p:sp>
      <p:sp>
        <p:nvSpPr>
          <p:cNvPr id="3" name="Content Placeholder 2"/>
          <p:cNvSpPr>
            <a:spLocks noGrp="1"/>
          </p:cNvSpPr>
          <p:nvPr>
            <p:ph idx="1"/>
          </p:nvPr>
        </p:nvSpPr>
        <p:spPr>
          <a:xfrm>
            <a:off x="457200" y="1295400"/>
            <a:ext cx="8153400" cy="5410200"/>
          </a:xfrm>
        </p:spPr>
        <p:txBody>
          <a:bodyPr>
            <a:normAutofit lnSpcReduction="10000"/>
          </a:bodyPr>
          <a:lstStyle/>
          <a:p>
            <a:r>
              <a:rPr lang="en-US" sz="2000" b="1" dirty="0"/>
              <a:t>The Fourth National Development Plan 1981-1985</a:t>
            </a:r>
          </a:p>
          <a:p>
            <a:r>
              <a:rPr lang="en-US" sz="2000" dirty="0"/>
              <a:t>It was affected by the collapse of the International Oil Price. With fall in revenue as a result of collapse of International oil prices and the economic crises that followed, the government was forced to reduce its participation in the economy drastically.</a:t>
            </a:r>
          </a:p>
          <a:p>
            <a:pPr>
              <a:buFont typeface="Wingdings" pitchFamily="2" charset="2"/>
              <a:buChar char="§"/>
            </a:pPr>
            <a:r>
              <a:rPr lang="en-US" sz="2000" b="1" dirty="0"/>
              <a:t> the economic stabilization Act 1982</a:t>
            </a:r>
          </a:p>
          <a:p>
            <a:pPr>
              <a:buFont typeface="Wingdings" pitchFamily="2" charset="2"/>
              <a:buChar char="§"/>
            </a:pPr>
            <a:r>
              <a:rPr lang="en-US" sz="2000" dirty="0"/>
              <a:t>  the government introduced  this act with aim of exchange control, import restriction, as well as monetary and fiscal policies .</a:t>
            </a:r>
          </a:p>
          <a:p>
            <a:r>
              <a:rPr lang="en-US" sz="2000" b="1" dirty="0"/>
              <a:t>The Austerity measure (1984) </a:t>
            </a:r>
          </a:p>
          <a:p>
            <a:r>
              <a:rPr lang="en-US" sz="2000" dirty="0"/>
              <a:t>The basic idea of Economic Stabilization Act policy remained the same.</a:t>
            </a:r>
          </a:p>
          <a:p>
            <a:r>
              <a:rPr lang="en-US" sz="2000" dirty="0"/>
              <a:t>the difference being an intensified implementation of stabilization policy measures including reduction from public expenditure, retrenchment, imposition of taxes and levies.</a:t>
            </a:r>
          </a:p>
          <a:p>
            <a:r>
              <a:rPr lang="en-US" sz="2000" b="1" dirty="0"/>
              <a:t>Structural Adjustment Program (SAP) 1986</a:t>
            </a:r>
          </a:p>
          <a:p>
            <a:r>
              <a:rPr lang="en-US" sz="2000" b="1" dirty="0"/>
              <a:t>Same of the objective of SAP were</a:t>
            </a:r>
          </a:p>
          <a:p>
            <a:r>
              <a:rPr lang="en-US" sz="2000" b="1" dirty="0"/>
              <a:t> </a:t>
            </a:r>
            <a:r>
              <a:rPr lang="en-US" sz="2000" dirty="0"/>
              <a:t>To restructure and diversify the productive base of the economy.</a:t>
            </a:r>
          </a:p>
          <a:p>
            <a:r>
              <a:rPr lang="en-US" sz="2000" dirty="0"/>
              <a:t>To achieve fiscal and balance of payment viability over the period</a:t>
            </a:r>
          </a:p>
          <a:p>
            <a:endParaRPr lang="en-US" sz="2000" b="1" dirty="0"/>
          </a:p>
        </p:txBody>
      </p:sp>
    </p:spTree>
    <p:extLst>
      <p:ext uri="{BB962C8B-B14F-4D97-AF65-F5344CB8AC3E}">
        <p14:creationId xmlns:p14="http://schemas.microsoft.com/office/powerpoint/2010/main" val="369200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POST-COLONIAL ECONOMIC POLICIES CONTINUOUS……..</a:t>
            </a:r>
          </a:p>
        </p:txBody>
      </p:sp>
      <p:sp>
        <p:nvSpPr>
          <p:cNvPr id="3" name="Content Placeholder 2"/>
          <p:cNvSpPr>
            <a:spLocks noGrp="1"/>
          </p:cNvSpPr>
          <p:nvPr>
            <p:ph idx="1"/>
          </p:nvPr>
        </p:nvSpPr>
        <p:spPr>
          <a:xfrm>
            <a:off x="457200" y="1295400"/>
            <a:ext cx="8153400" cy="5410200"/>
          </a:xfrm>
        </p:spPr>
        <p:txBody>
          <a:bodyPr>
            <a:normAutofit lnSpcReduction="10000"/>
          </a:bodyPr>
          <a:lstStyle/>
          <a:p>
            <a:r>
              <a:rPr lang="en-US" sz="2000" dirty="0"/>
              <a:t>To lay the emphasis for a sustainable minimum inflationary growth, and </a:t>
            </a:r>
          </a:p>
          <a:p>
            <a:r>
              <a:rPr lang="en-US" sz="2000" dirty="0"/>
              <a:t>To reduce the government participation in the public sector, improve the </a:t>
            </a:r>
            <a:r>
              <a:rPr lang="en-US" sz="2000" dirty="0" err="1"/>
              <a:t>sector‟s</a:t>
            </a:r>
            <a:r>
              <a:rPr lang="en-US" sz="2000" dirty="0"/>
              <a:t> efficiency and intensify the growth potential of the private sector</a:t>
            </a:r>
          </a:p>
          <a:p>
            <a:r>
              <a:rPr lang="en-US" sz="2000" b="1" dirty="0"/>
              <a:t>Among the policies of SAP were the following;</a:t>
            </a:r>
          </a:p>
          <a:p>
            <a:r>
              <a:rPr lang="en-US" sz="2000" dirty="0"/>
              <a:t>Exchange rate adjustment through devaluation and deregulation of local currency</a:t>
            </a:r>
          </a:p>
          <a:p>
            <a:r>
              <a:rPr lang="en-US" sz="2000" dirty="0"/>
              <a:t> Deregulation of interest rate to promote domestic savings and appropriate allocation of resources</a:t>
            </a:r>
          </a:p>
          <a:p>
            <a:r>
              <a:rPr lang="en-US" sz="2000" dirty="0"/>
              <a:t> Privatization/Commercialization  and  Withdrawal of government subsidy</a:t>
            </a:r>
          </a:p>
          <a:p>
            <a:pPr marL="0" indent="0">
              <a:buNone/>
            </a:pPr>
            <a:r>
              <a:rPr lang="en-US" sz="2000" dirty="0"/>
              <a:t> </a:t>
            </a:r>
            <a:r>
              <a:rPr lang="en-US" sz="2000" b="1" dirty="0"/>
              <a:t>The National Economic Empowerment and Development Strategy (NEEDS). </a:t>
            </a:r>
          </a:p>
          <a:p>
            <a:pPr marL="0" indent="0">
              <a:buNone/>
            </a:pPr>
            <a:r>
              <a:rPr lang="en-US" sz="2000" b="1" dirty="0"/>
              <a:t>(2004)</a:t>
            </a:r>
            <a:r>
              <a:rPr lang="en-US" sz="2000" dirty="0"/>
              <a:t>. The objectives of the </a:t>
            </a:r>
            <a:r>
              <a:rPr lang="en-US" sz="2000" dirty="0" err="1"/>
              <a:t>programme</a:t>
            </a:r>
            <a:r>
              <a:rPr lang="en-US" sz="2000" dirty="0"/>
              <a:t> were</a:t>
            </a:r>
          </a:p>
          <a:p>
            <a:pPr marL="0" indent="0">
              <a:buNone/>
            </a:pPr>
            <a:r>
              <a:rPr lang="en-US" sz="2000" dirty="0"/>
              <a:t>(i) Employment generation (ii) Wealth creation (iii) Poverty reduction and</a:t>
            </a:r>
          </a:p>
          <a:p>
            <a:pPr marL="0" indent="0">
              <a:buNone/>
            </a:pPr>
            <a:r>
              <a:rPr lang="en-US" sz="2000" dirty="0"/>
              <a:t>(ii) Value re-orientation.</a:t>
            </a:r>
          </a:p>
          <a:p>
            <a:pPr marL="0" indent="0">
              <a:buNone/>
            </a:pPr>
            <a:r>
              <a:rPr lang="en-US" sz="2000" b="1" dirty="0"/>
              <a:t> seven point agenda (2007)</a:t>
            </a:r>
          </a:p>
          <a:p>
            <a:pPr marL="0" indent="0">
              <a:buNone/>
            </a:pPr>
            <a:r>
              <a:rPr lang="en-US" sz="2000" dirty="0" err="1"/>
              <a:t>1.Power</a:t>
            </a:r>
            <a:r>
              <a:rPr lang="en-US" sz="2000" dirty="0"/>
              <a:t> and energy 2. Food security 3. Wealth creation 4. Transport sector</a:t>
            </a:r>
          </a:p>
          <a:p>
            <a:pPr marL="0" indent="0">
              <a:buNone/>
            </a:pPr>
            <a:r>
              <a:rPr lang="en-US" sz="2000" dirty="0"/>
              <a:t>5. Land reforms 6. Security 7. Education</a:t>
            </a:r>
          </a:p>
          <a:p>
            <a:pPr marL="0" indent="0">
              <a:buNone/>
            </a:pPr>
            <a:endParaRPr lang="en-US" sz="2000" dirty="0"/>
          </a:p>
        </p:txBody>
      </p:sp>
    </p:spTree>
    <p:extLst>
      <p:ext uri="{BB962C8B-B14F-4D97-AF65-F5344CB8AC3E}">
        <p14:creationId xmlns:p14="http://schemas.microsoft.com/office/powerpoint/2010/main" val="1019744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POST-COLONIAL ECONOMIC POLICIES CONTINUOUS……..</a:t>
            </a:r>
          </a:p>
        </p:txBody>
      </p:sp>
      <p:sp>
        <p:nvSpPr>
          <p:cNvPr id="3" name="Content Placeholder 2"/>
          <p:cNvSpPr>
            <a:spLocks noGrp="1"/>
          </p:cNvSpPr>
          <p:nvPr>
            <p:ph idx="1"/>
          </p:nvPr>
        </p:nvSpPr>
        <p:spPr>
          <a:xfrm>
            <a:off x="457200" y="1295400"/>
            <a:ext cx="8229600" cy="5410200"/>
          </a:xfrm>
        </p:spPr>
        <p:txBody>
          <a:bodyPr>
            <a:normAutofit fontScale="85000" lnSpcReduction="10000"/>
          </a:bodyPr>
          <a:lstStyle/>
          <a:p>
            <a:r>
              <a:rPr lang="en-US" sz="2000" b="1" dirty="0"/>
              <a:t> Transformation agenda (2011).</a:t>
            </a:r>
            <a:r>
              <a:rPr lang="en-US" dirty="0"/>
              <a:t> </a:t>
            </a:r>
          </a:p>
          <a:p>
            <a:r>
              <a:rPr lang="en-US" sz="2000" dirty="0"/>
              <a:t>The priority sectors were 1. Power 2. The rehabilitation and expansion of national infrastructure 3. Agricultural development  4. Education and employment generation.</a:t>
            </a:r>
          </a:p>
          <a:p>
            <a:r>
              <a:rPr lang="en-US" sz="2000" b="1" dirty="0"/>
              <a:t>The  Economic Recovery and Growth Plan (2017-2020)</a:t>
            </a:r>
            <a:r>
              <a:rPr lang="en-US" sz="2000" dirty="0"/>
              <a:t>. </a:t>
            </a:r>
          </a:p>
          <a:p>
            <a:r>
              <a:rPr lang="en-US" sz="2000" dirty="0"/>
              <a:t> The main objectives of the plan are;</a:t>
            </a:r>
          </a:p>
          <a:p>
            <a:r>
              <a:rPr lang="en-US" sz="2000" dirty="0"/>
              <a:t>1. Restore growth- to restore growth, the plan focuses on achieving macroeconomic stability and economic diversification.</a:t>
            </a:r>
          </a:p>
          <a:p>
            <a:r>
              <a:rPr lang="en-US" sz="2000" dirty="0"/>
              <a:t>2. Investing in our People-the plan will invest in people by increasing social inclusion, creating jobs and improving capital base of the economy.</a:t>
            </a:r>
          </a:p>
          <a:p>
            <a:r>
              <a:rPr lang="en-US" sz="2000" dirty="0"/>
              <a:t>3. Building a globally competitive economy.</a:t>
            </a:r>
          </a:p>
          <a:p>
            <a:endParaRPr lang="en-US" sz="2000" dirty="0"/>
          </a:p>
          <a:p>
            <a:r>
              <a:rPr lang="en-US" sz="2000" dirty="0"/>
              <a:t>Despite all these structural adjustment programs and economic policies introduced from </a:t>
            </a:r>
            <a:r>
              <a:rPr lang="en-US" sz="2000" dirty="0" err="1"/>
              <a:t>1980‟s</a:t>
            </a:r>
            <a:r>
              <a:rPr lang="en-US" sz="2000" dirty="0"/>
              <a:t> to date.</a:t>
            </a:r>
            <a:r>
              <a:rPr lang="en-US" sz="2000" b="1" dirty="0"/>
              <a:t> The Nigerian economy faces the following problem</a:t>
            </a:r>
            <a:r>
              <a:rPr lang="en-US" sz="2000" dirty="0"/>
              <a:t>.</a:t>
            </a:r>
          </a:p>
          <a:p>
            <a:pPr marL="0" indent="0">
              <a:buNone/>
            </a:pPr>
            <a:endParaRPr lang="en-US" sz="2000" dirty="0"/>
          </a:p>
          <a:p>
            <a:r>
              <a:rPr lang="en-US" sz="2000" dirty="0"/>
              <a:t> The Nigerian economy is still mono-product economy with the bulk of government</a:t>
            </a:r>
          </a:p>
          <a:p>
            <a:pPr marL="0" indent="0">
              <a:buNone/>
            </a:pPr>
            <a:r>
              <a:rPr lang="en-US" sz="2000" dirty="0"/>
              <a:t>       revenue coming from oil exports which is susceptible to shocks in the international</a:t>
            </a:r>
          </a:p>
          <a:p>
            <a:r>
              <a:rPr lang="en-US" sz="2000" dirty="0"/>
              <a:t>market.</a:t>
            </a:r>
          </a:p>
          <a:p>
            <a:r>
              <a:rPr lang="en-US" sz="2000" dirty="0"/>
              <a:t> Infrastructural challenges-the economy faces poor economic and social infrastructure-</a:t>
            </a:r>
          </a:p>
          <a:p>
            <a:pPr marL="0" indent="0">
              <a:buNone/>
            </a:pPr>
            <a:r>
              <a:rPr lang="en-US" sz="2000" dirty="0"/>
              <a:t>         bad roads, erratic power supply limited access to portable water etc.</a:t>
            </a:r>
          </a:p>
          <a:p>
            <a:pPr>
              <a:buFont typeface="Wingdings" pitchFamily="2" charset="2"/>
              <a:buChar char="§"/>
            </a:pPr>
            <a:endParaRPr lang="en-US" sz="2000" dirty="0"/>
          </a:p>
        </p:txBody>
      </p:sp>
    </p:spTree>
    <p:extLst>
      <p:ext uri="{BB962C8B-B14F-4D97-AF65-F5344CB8AC3E}">
        <p14:creationId xmlns:p14="http://schemas.microsoft.com/office/powerpoint/2010/main" val="3451538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POST-COLONIAL ECONOMIC POLICIES CONTINUOUS……..</a:t>
            </a:r>
          </a:p>
        </p:txBody>
      </p:sp>
      <p:sp>
        <p:nvSpPr>
          <p:cNvPr id="3" name="Content Placeholder 2"/>
          <p:cNvSpPr>
            <a:spLocks noGrp="1"/>
          </p:cNvSpPr>
          <p:nvPr>
            <p:ph idx="1"/>
          </p:nvPr>
        </p:nvSpPr>
        <p:spPr/>
        <p:txBody>
          <a:bodyPr>
            <a:normAutofit/>
          </a:bodyPr>
          <a:lstStyle/>
          <a:p>
            <a:r>
              <a:rPr lang="en-US" sz="2000" dirty="0"/>
              <a:t>Corruption-all sectors of the economy have submerged into the river of corruption</a:t>
            </a:r>
          </a:p>
          <a:p>
            <a:r>
              <a:rPr lang="en-US" sz="2000" dirty="0"/>
              <a:t> Low quality education- low quality education as a result of poor funding, irrelevance of curricula to industrial needs.</a:t>
            </a:r>
          </a:p>
          <a:p>
            <a:r>
              <a:rPr lang="en-US" sz="2000" dirty="0"/>
              <a:t> Poor investment climate. In the absence of poor infrastructural facilities the cost of doing business in the country remains high forcing firms transferring to </a:t>
            </a:r>
            <a:r>
              <a:rPr lang="en-US" sz="2000" dirty="0" err="1"/>
              <a:t>neighbouring</a:t>
            </a:r>
            <a:r>
              <a:rPr lang="en-US" sz="2000" dirty="0"/>
              <a:t> countries even companies that had existed in Nigeria for upward of four decades.</a:t>
            </a:r>
          </a:p>
          <a:p>
            <a:r>
              <a:rPr lang="en-US" sz="2000" dirty="0"/>
              <a:t>Insecurity – example, militancy in Niger Delta area, insurgency in the Northeast, human kidnapping and demanding for ransom, arm robbery etc.</a:t>
            </a:r>
          </a:p>
        </p:txBody>
      </p:sp>
    </p:spTree>
    <p:extLst>
      <p:ext uri="{BB962C8B-B14F-4D97-AF65-F5344CB8AC3E}">
        <p14:creationId xmlns:p14="http://schemas.microsoft.com/office/powerpoint/2010/main" val="32752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OIL IN NIGERIA</a:t>
            </a:r>
          </a:p>
        </p:txBody>
      </p:sp>
      <p:sp>
        <p:nvSpPr>
          <p:cNvPr id="3" name="Content Placeholder 2"/>
          <p:cNvSpPr>
            <a:spLocks noGrp="1"/>
          </p:cNvSpPr>
          <p:nvPr>
            <p:ph idx="1"/>
          </p:nvPr>
        </p:nvSpPr>
        <p:spPr>
          <a:xfrm>
            <a:off x="457200" y="1143000"/>
            <a:ext cx="8229600" cy="5486400"/>
          </a:xfrm>
        </p:spPr>
        <p:txBody>
          <a:bodyPr>
            <a:normAutofit lnSpcReduction="10000"/>
          </a:bodyPr>
          <a:lstStyle/>
          <a:p>
            <a:r>
              <a:rPr lang="en-US" sz="2000" dirty="0"/>
              <a:t>The Nigerian Petroleum Industry, at present, is generally believed to be the pivot of the Nigerian economy and the hub around which other sectors of the national economy revolve.</a:t>
            </a:r>
          </a:p>
          <a:p>
            <a:r>
              <a:rPr lang="en-US" sz="2000" dirty="0"/>
              <a:t>revenue from oil and gas accounting for about 90% of the nation’s foreign exchange and over 70% of revenue</a:t>
            </a:r>
          </a:p>
          <a:p>
            <a:r>
              <a:rPr lang="en-US" sz="2000" dirty="0"/>
              <a:t> The first discovery of commercial quantities of oil in Nigeria was in 1956, with reserves estimated from sixteen to twenty two billion barrels mostly found in various fields in the costal regions of the Niger Delta.</a:t>
            </a:r>
          </a:p>
          <a:p>
            <a:r>
              <a:rPr lang="en-US" sz="2000" dirty="0"/>
              <a:t>During the colonial period, it contribution was very little to the GDP or export of the country. However after independence, its contribution increased steadily.</a:t>
            </a:r>
          </a:p>
          <a:p>
            <a:r>
              <a:rPr lang="en-US" sz="2000" dirty="0"/>
              <a:t>Production reached its climax in 1973, because of the Arab-Israel war when the Suez Canal was closed to traffic. Nigeria got a lot of Money during that period.</a:t>
            </a:r>
          </a:p>
          <a:p>
            <a:r>
              <a:rPr lang="en-US" sz="2000" dirty="0"/>
              <a:t>In </a:t>
            </a:r>
            <a:r>
              <a:rPr lang="en-US" sz="2000" dirty="0" err="1"/>
              <a:t>1980’s</a:t>
            </a:r>
            <a:r>
              <a:rPr lang="en-US" sz="2000" dirty="0"/>
              <a:t> the price of oil fell down as low as $8 per barrel as a result of oil glut.</a:t>
            </a:r>
          </a:p>
          <a:p>
            <a:r>
              <a:rPr lang="en-US" sz="2000" dirty="0"/>
              <a:t>Also, Nigeria got a lot of money from oil as a result of Kuwait-Iraqi war  in 1991</a:t>
            </a:r>
          </a:p>
          <a:p>
            <a:endParaRPr lang="en-US" sz="2000" dirty="0"/>
          </a:p>
        </p:txBody>
      </p:sp>
    </p:spTree>
    <p:extLst>
      <p:ext uri="{BB962C8B-B14F-4D97-AF65-F5344CB8AC3E}">
        <p14:creationId xmlns:p14="http://schemas.microsoft.com/office/powerpoint/2010/main" val="3495413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OIL IN NIGERIA CONTINUOUS…..</a:t>
            </a:r>
          </a:p>
        </p:txBody>
      </p:sp>
      <p:sp>
        <p:nvSpPr>
          <p:cNvPr id="3" name="Content Placeholder 2"/>
          <p:cNvSpPr>
            <a:spLocks noGrp="1"/>
          </p:cNvSpPr>
          <p:nvPr>
            <p:ph idx="1"/>
          </p:nvPr>
        </p:nvSpPr>
        <p:spPr/>
        <p:txBody>
          <a:bodyPr>
            <a:normAutofit/>
          </a:bodyPr>
          <a:lstStyle/>
          <a:p>
            <a:r>
              <a:rPr lang="en-US" sz="2000" b="1" dirty="0"/>
              <a:t>Deregulation of Down Stream Sector of the Nigerian Petroleum.</a:t>
            </a:r>
          </a:p>
          <a:p>
            <a:r>
              <a:rPr lang="en-US" sz="2000" dirty="0"/>
              <a:t>The Nigerian Petroleum Industry is divided into two sectors – the upstream sector (which deals with exploration and production) and the downstream sector (which deals with refining, distribution and marketing of crude oil for domestic consumption.</a:t>
            </a:r>
          </a:p>
          <a:p>
            <a:r>
              <a:rPr lang="en-US" sz="2000" dirty="0"/>
              <a:t>Nigerian government has deregulated the</a:t>
            </a:r>
            <a:r>
              <a:rPr lang="en-US" sz="2000" b="1" dirty="0"/>
              <a:t> </a:t>
            </a:r>
            <a:r>
              <a:rPr lang="en-US" sz="2000" dirty="0"/>
              <a:t>down stream sector</a:t>
            </a:r>
            <a:r>
              <a:rPr lang="en-US" sz="2000" b="1" dirty="0"/>
              <a:t> .</a:t>
            </a:r>
          </a:p>
          <a:p>
            <a:pPr marL="0" indent="0">
              <a:buNone/>
            </a:pPr>
            <a:endParaRPr lang="en-US" sz="2000" dirty="0"/>
          </a:p>
        </p:txBody>
      </p:sp>
    </p:spTree>
    <p:extLst>
      <p:ext uri="{BB962C8B-B14F-4D97-AF65-F5344CB8AC3E}">
        <p14:creationId xmlns:p14="http://schemas.microsoft.com/office/powerpoint/2010/main" val="4135767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normAutofit/>
          </a:bodyPr>
          <a:lstStyle/>
          <a:p>
            <a:r>
              <a:rPr lang="en-US" sz="3200" dirty="0"/>
              <a:t>AGRICULTURE IN NIGERIA</a:t>
            </a:r>
          </a:p>
        </p:txBody>
      </p:sp>
      <p:sp>
        <p:nvSpPr>
          <p:cNvPr id="3" name="Content Placeholder 2"/>
          <p:cNvSpPr>
            <a:spLocks noGrp="1"/>
          </p:cNvSpPr>
          <p:nvPr>
            <p:ph idx="1"/>
          </p:nvPr>
        </p:nvSpPr>
        <p:spPr>
          <a:xfrm>
            <a:off x="457200" y="1143000"/>
            <a:ext cx="8305800" cy="5562600"/>
          </a:xfrm>
        </p:spPr>
        <p:txBody>
          <a:bodyPr>
            <a:normAutofit/>
          </a:bodyPr>
          <a:lstStyle/>
          <a:p>
            <a:r>
              <a:rPr lang="en-US" sz="2000" dirty="0"/>
              <a:t>Agriculture was the bedrock of the Nigerian economy during pre-colonial and colonial eras,  even early period of independence. Before the production of oil in large quantity around early  </a:t>
            </a:r>
            <a:r>
              <a:rPr lang="en-US" sz="2000" dirty="0" err="1"/>
              <a:t>1970s</a:t>
            </a:r>
            <a:r>
              <a:rPr lang="en-US" sz="2000" dirty="0"/>
              <a:t> agriculture remained the mainstay of the  Nigerian economy.</a:t>
            </a:r>
          </a:p>
          <a:p>
            <a:r>
              <a:rPr lang="en-US" sz="2000" b="1" dirty="0"/>
              <a:t>Various programs were introduced to revamp agriculture in Nigeria</a:t>
            </a:r>
          </a:p>
          <a:p>
            <a:r>
              <a:rPr lang="en-US" sz="2000" b="1" dirty="0"/>
              <a:t>some of which were the following:</a:t>
            </a:r>
          </a:p>
          <a:p>
            <a:r>
              <a:rPr lang="en-US" sz="2000" dirty="0"/>
              <a:t> National Accelerated Food Production </a:t>
            </a:r>
            <a:r>
              <a:rPr lang="en-US" sz="2000" dirty="0" err="1"/>
              <a:t>Programme</a:t>
            </a:r>
            <a:r>
              <a:rPr lang="en-US" sz="2000" dirty="0"/>
              <a:t> (</a:t>
            </a:r>
            <a:r>
              <a:rPr lang="en-US" sz="2000" dirty="0" err="1"/>
              <a:t>NAFPP</a:t>
            </a:r>
            <a:r>
              <a:rPr lang="en-US" sz="2000" dirty="0"/>
              <a:t>) 1972</a:t>
            </a:r>
          </a:p>
          <a:p>
            <a:r>
              <a:rPr lang="en-US" sz="2000" dirty="0"/>
              <a:t> Operation feed the nation (</a:t>
            </a:r>
            <a:r>
              <a:rPr lang="en-US" sz="2000" dirty="0" err="1"/>
              <a:t>OFN</a:t>
            </a:r>
            <a:r>
              <a:rPr lang="en-US" sz="2000" dirty="0"/>
              <a:t>) 1976</a:t>
            </a:r>
          </a:p>
          <a:p>
            <a:r>
              <a:rPr lang="en-US" sz="2000" dirty="0"/>
              <a:t> River Basin Rural Development Authorities 1976</a:t>
            </a:r>
          </a:p>
          <a:p>
            <a:r>
              <a:rPr lang="en-US" sz="2000" dirty="0"/>
              <a:t> Green Revolution (1980)</a:t>
            </a:r>
          </a:p>
          <a:p>
            <a:r>
              <a:rPr lang="en-US" sz="2000" dirty="0"/>
              <a:t> Back to Land (1984)</a:t>
            </a:r>
          </a:p>
          <a:p>
            <a:r>
              <a:rPr lang="en-US" sz="2000" dirty="0"/>
              <a:t> Accelerated wheat production scheme (</a:t>
            </a:r>
            <a:r>
              <a:rPr lang="en-US" sz="2000" dirty="0" err="1"/>
              <a:t>AWPP</a:t>
            </a:r>
            <a:r>
              <a:rPr lang="en-US" sz="2000" dirty="0"/>
              <a:t>) 1987</a:t>
            </a:r>
          </a:p>
          <a:p>
            <a:r>
              <a:rPr lang="en-US" sz="2000" dirty="0"/>
              <a:t> National </a:t>
            </a:r>
            <a:r>
              <a:rPr lang="en-US" sz="2000" dirty="0" err="1"/>
              <a:t>Fadama</a:t>
            </a:r>
            <a:r>
              <a:rPr lang="en-US" sz="2000" dirty="0"/>
              <a:t> Development Project 1990</a:t>
            </a:r>
          </a:p>
          <a:p>
            <a:r>
              <a:rPr lang="en-US" sz="2000" dirty="0"/>
              <a:t>Agricultural Transformation Agenda (2011)</a:t>
            </a:r>
          </a:p>
          <a:p>
            <a:r>
              <a:rPr lang="en-US" sz="2000" dirty="0"/>
              <a:t>The Green Alternative: Agricultural Promotion Policy (APP) (2016)</a:t>
            </a:r>
          </a:p>
        </p:txBody>
      </p:sp>
    </p:spTree>
    <p:extLst>
      <p:ext uri="{BB962C8B-B14F-4D97-AF65-F5344CB8AC3E}">
        <p14:creationId xmlns:p14="http://schemas.microsoft.com/office/powerpoint/2010/main" val="366993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a:t>
            </a:r>
          </a:p>
        </p:txBody>
      </p:sp>
      <p:sp>
        <p:nvSpPr>
          <p:cNvPr id="3" name="Content Placeholder 2"/>
          <p:cNvSpPr>
            <a:spLocks noGrp="1"/>
          </p:cNvSpPr>
          <p:nvPr>
            <p:ph idx="1"/>
          </p:nvPr>
        </p:nvSpPr>
        <p:spPr>
          <a:xfrm>
            <a:off x="228600" y="1371600"/>
            <a:ext cx="8610600" cy="5334000"/>
          </a:xfrm>
        </p:spPr>
        <p:txBody>
          <a:bodyPr>
            <a:noAutofit/>
          </a:bodyPr>
          <a:lstStyle/>
          <a:p>
            <a:r>
              <a:rPr lang="en-US" sz="2000" dirty="0"/>
              <a:t>Before the coming of colonial masters there was nothing called Nigeria, we had only Communities and ethnic groups like the Hausa, the Igbo, the Yoruba, the </a:t>
            </a:r>
            <a:r>
              <a:rPr lang="en-US" sz="2000" dirty="0" err="1"/>
              <a:t>Nupe</a:t>
            </a:r>
            <a:r>
              <a:rPr lang="en-US" sz="2000" dirty="0"/>
              <a:t>, the </a:t>
            </a:r>
            <a:r>
              <a:rPr lang="en-US" sz="2000" dirty="0" err="1"/>
              <a:t>Jukun</a:t>
            </a:r>
            <a:r>
              <a:rPr lang="en-US" sz="2000" dirty="0"/>
              <a:t>, the Ibibio, </a:t>
            </a:r>
            <a:r>
              <a:rPr lang="en-US" sz="2000" dirty="0" err="1"/>
              <a:t>Ijaw</a:t>
            </a:r>
            <a:r>
              <a:rPr lang="en-US" sz="2000" dirty="0"/>
              <a:t> Kanuri, Fulani, </a:t>
            </a:r>
            <a:r>
              <a:rPr lang="en-US" sz="2000" dirty="0" err="1"/>
              <a:t>Efic</a:t>
            </a:r>
            <a:r>
              <a:rPr lang="en-US" sz="2000" dirty="0"/>
              <a:t>, </a:t>
            </a:r>
            <a:r>
              <a:rPr lang="en-US" sz="2000" dirty="0" err="1"/>
              <a:t>Tiv</a:t>
            </a:r>
            <a:r>
              <a:rPr lang="en-US" sz="2000" dirty="0"/>
              <a:t>, etc.</a:t>
            </a:r>
          </a:p>
          <a:p>
            <a:pPr>
              <a:buFont typeface="Wingdings" pitchFamily="2" charset="2"/>
              <a:buChar char="§"/>
            </a:pPr>
            <a:r>
              <a:rPr lang="en-US" sz="2000" dirty="0"/>
              <a:t>The indigenous pre-colonial Nigerian economy consisted of agriculture, local industry and crafts, trade and services.</a:t>
            </a:r>
          </a:p>
          <a:p>
            <a:pPr>
              <a:buFont typeface="Wingdings" pitchFamily="2" charset="2"/>
              <a:buChar char="§"/>
            </a:pPr>
            <a:r>
              <a:rPr lang="en-US" sz="2000" b="1" dirty="0"/>
              <a:t>AGRICULTURE IN PRE-COLONIAL ECONOMY</a:t>
            </a:r>
          </a:p>
          <a:p>
            <a:pPr>
              <a:buFont typeface="Wingdings" pitchFamily="2" charset="2"/>
              <a:buChar char="§"/>
            </a:pPr>
            <a:r>
              <a:rPr lang="en-US" sz="2000" dirty="0"/>
              <a:t>It was the basic pre-colonial activity with the pattern of specialization dictated by ecology and culture.</a:t>
            </a:r>
          </a:p>
          <a:p>
            <a:pPr>
              <a:buFont typeface="Wingdings" pitchFamily="2" charset="2"/>
              <a:buChar char="§"/>
            </a:pPr>
            <a:r>
              <a:rPr lang="en-US" sz="2000" dirty="0"/>
              <a:t>crude implements, such as hoes, cutlass, sickles, etc. were used.</a:t>
            </a:r>
          </a:p>
          <a:p>
            <a:pPr>
              <a:buFont typeface="Wingdings" pitchFamily="2" charset="2"/>
              <a:buChar char="§"/>
            </a:pPr>
            <a:r>
              <a:rPr lang="en-US" sz="2000" dirty="0"/>
              <a:t>The principal articles of food grown were guinea corn, millet, beans of several varieties, yam of various species, sweet potatoes, pepper of various kind, kola nuts and vegetables of all sorts, cotton, etc.</a:t>
            </a:r>
          </a:p>
          <a:p>
            <a:pPr>
              <a:buFont typeface="Wingdings" pitchFamily="2" charset="2"/>
              <a:buChar char="§"/>
            </a:pPr>
            <a:r>
              <a:rPr lang="en-US" sz="2000" dirty="0"/>
              <a:t>Other pre-colonial occupations that were related to farming were hunting, fishing and pastoralism </a:t>
            </a:r>
          </a:p>
          <a:p>
            <a:pPr>
              <a:buFont typeface="Wingdings" pitchFamily="2" charset="2"/>
              <a:buChar char="§"/>
            </a:pPr>
            <a:r>
              <a:rPr lang="en-US" sz="2000" dirty="0"/>
              <a:t>A very important aspect of economic importance of a hunter, during pre-colonial period was killing elephants whose tusks were ivory</a:t>
            </a:r>
          </a:p>
          <a:p>
            <a:pPr>
              <a:buFont typeface="Wingdings" pitchFamily="2" charset="2"/>
              <a:buChar char="§"/>
            </a:pPr>
            <a:endParaRPr lang="en-US" sz="2000" dirty="0"/>
          </a:p>
          <a:p>
            <a:pPr>
              <a:buFont typeface="Wingdings" pitchFamily="2" charset="2"/>
              <a:buChar char="§"/>
            </a:pPr>
            <a:r>
              <a:rPr lang="en-US" sz="2000" dirty="0"/>
              <a:t>was killing elephants whose trunks were ivory.</a:t>
            </a:r>
          </a:p>
        </p:txBody>
      </p:sp>
    </p:spTree>
    <p:extLst>
      <p:ext uri="{BB962C8B-B14F-4D97-AF65-F5344CB8AC3E}">
        <p14:creationId xmlns:p14="http://schemas.microsoft.com/office/powerpoint/2010/main" val="1712157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INDUSTRIAL/MANUFACTURING SECTOR IN NIGERIA</a:t>
            </a:r>
          </a:p>
        </p:txBody>
      </p:sp>
      <p:sp>
        <p:nvSpPr>
          <p:cNvPr id="3" name="Content Placeholder 2"/>
          <p:cNvSpPr>
            <a:spLocks noGrp="1"/>
          </p:cNvSpPr>
          <p:nvPr>
            <p:ph idx="1"/>
          </p:nvPr>
        </p:nvSpPr>
        <p:spPr>
          <a:xfrm>
            <a:off x="457200" y="1295400"/>
            <a:ext cx="8229600" cy="5410200"/>
          </a:xfrm>
        </p:spPr>
        <p:txBody>
          <a:bodyPr>
            <a:normAutofit lnSpcReduction="10000"/>
          </a:bodyPr>
          <a:lstStyle/>
          <a:p>
            <a:r>
              <a:rPr lang="en-US" sz="2000" dirty="0"/>
              <a:t>Nigeria started its industrialization drive with import-substituting industrialization (ISI) strategy.</a:t>
            </a:r>
          </a:p>
          <a:p>
            <a:r>
              <a:rPr lang="en-US" sz="2000" b="1" dirty="0"/>
              <a:t>The 1972 Act on indigenization of enterprises </a:t>
            </a:r>
            <a:r>
              <a:rPr lang="en-US" sz="2000" dirty="0"/>
              <a:t>operating in Nigeria resulted in an indigenization policy which was consequently amended, repealed, and replaced by the</a:t>
            </a:r>
            <a:r>
              <a:rPr lang="en-US" sz="2000" b="1" dirty="0"/>
              <a:t> Nigerian Enterprises promotion Act of 1977.</a:t>
            </a:r>
            <a:r>
              <a:rPr lang="en-US" sz="2000" dirty="0"/>
              <a:t> The objectives of the policy were</a:t>
            </a:r>
          </a:p>
          <a:p>
            <a:r>
              <a:rPr lang="en-US" sz="2000" dirty="0"/>
              <a:t> Transfer ownership and control to Nigerians in respect of these enterprises formerly owned (wholly or Partly) and controlled by foreigners.</a:t>
            </a:r>
          </a:p>
          <a:p>
            <a:r>
              <a:rPr lang="en-US" sz="2000" dirty="0"/>
              <a:t> Foster widespread ownership of enterprises among Nigerian citizens.</a:t>
            </a:r>
          </a:p>
          <a:p>
            <a:r>
              <a:rPr lang="en-US" sz="2000" dirty="0"/>
              <a:t> Create opportunities for Nigerian indigenous businessmen.</a:t>
            </a:r>
          </a:p>
          <a:p>
            <a:r>
              <a:rPr lang="en-US" sz="2000" dirty="0"/>
              <a:t> Encourage foreign businessmen and investors to move from the unsophisticated spheres of the economy to domains where large investments are required.</a:t>
            </a:r>
          </a:p>
          <a:p>
            <a:r>
              <a:rPr lang="en-US" sz="2000" b="1" dirty="0"/>
              <a:t>Nigerian Industrial Revolution Plan (</a:t>
            </a:r>
            <a:r>
              <a:rPr lang="en-US" sz="2000" b="1" dirty="0" err="1"/>
              <a:t>NIRP</a:t>
            </a:r>
            <a:r>
              <a:rPr lang="en-US" sz="2000" b="1" dirty="0"/>
              <a:t>) 2014</a:t>
            </a:r>
          </a:p>
          <a:p>
            <a:r>
              <a:rPr lang="en-US" sz="2000" dirty="0"/>
              <a:t> The plan was aimed at development of a competitive advantage in the industrial sector of the country</a:t>
            </a:r>
          </a:p>
        </p:txBody>
      </p:sp>
    </p:spTree>
    <p:extLst>
      <p:ext uri="{BB962C8B-B14F-4D97-AF65-F5344CB8AC3E}">
        <p14:creationId xmlns:p14="http://schemas.microsoft.com/office/powerpoint/2010/main" val="2727290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INDUSTRIAL/MANUFACTURING SECTOR IN NIGERIA CONTINUOUS…..</a:t>
            </a:r>
          </a:p>
        </p:txBody>
      </p:sp>
      <p:sp>
        <p:nvSpPr>
          <p:cNvPr id="3" name="Content Placeholder 2"/>
          <p:cNvSpPr>
            <a:spLocks noGrp="1"/>
          </p:cNvSpPr>
          <p:nvPr>
            <p:ph idx="1"/>
          </p:nvPr>
        </p:nvSpPr>
        <p:spPr/>
        <p:txBody>
          <a:bodyPr>
            <a:normAutofit/>
          </a:bodyPr>
          <a:lstStyle/>
          <a:p>
            <a:r>
              <a:rPr lang="en-US" sz="2000" dirty="0"/>
              <a:t>The objectives of </a:t>
            </a:r>
            <a:r>
              <a:rPr lang="en-US" sz="2000" dirty="0" err="1"/>
              <a:t>NIRP</a:t>
            </a:r>
            <a:r>
              <a:rPr lang="en-US" sz="2000" dirty="0"/>
              <a:t> are;</a:t>
            </a:r>
          </a:p>
          <a:p>
            <a:r>
              <a:rPr lang="en-US" sz="2000" dirty="0"/>
              <a:t>Boost competitive advantage</a:t>
            </a:r>
          </a:p>
          <a:p>
            <a:r>
              <a:rPr lang="en-US" sz="2000" dirty="0"/>
              <a:t> Create jobs</a:t>
            </a:r>
          </a:p>
          <a:p>
            <a:r>
              <a:rPr lang="en-US" sz="2000" dirty="0"/>
              <a:t> Maintain trade balance</a:t>
            </a:r>
          </a:p>
          <a:p>
            <a:r>
              <a:rPr lang="en-US" sz="2000" dirty="0"/>
              <a:t> Increase the current GDP of 4% to 10% over the next five years.</a:t>
            </a:r>
          </a:p>
          <a:p>
            <a:r>
              <a:rPr lang="en-US" sz="2000" b="1" dirty="0"/>
              <a:t>National Enterprise Development </a:t>
            </a:r>
            <a:r>
              <a:rPr lang="en-US" sz="2000" b="1" dirty="0" err="1"/>
              <a:t>Programme</a:t>
            </a:r>
            <a:r>
              <a:rPr lang="en-US" sz="2000" b="1" dirty="0"/>
              <a:t> (</a:t>
            </a:r>
            <a:r>
              <a:rPr lang="en-US" sz="2000" b="1" dirty="0" err="1"/>
              <a:t>NEDEP</a:t>
            </a:r>
            <a:r>
              <a:rPr lang="en-US" sz="2000" b="1" dirty="0"/>
              <a:t>) (2014)</a:t>
            </a:r>
          </a:p>
          <a:p>
            <a:r>
              <a:rPr lang="en-US" sz="2000" dirty="0"/>
              <a:t>The </a:t>
            </a:r>
            <a:r>
              <a:rPr lang="en-US" sz="2000" dirty="0" err="1"/>
              <a:t>NEDP</a:t>
            </a:r>
            <a:r>
              <a:rPr lang="en-US" sz="2000" dirty="0"/>
              <a:t> program has been designed to address the challenges that are stifling the gross of the micro, small and medium enterprises in Nigeria</a:t>
            </a:r>
          </a:p>
          <a:p>
            <a:r>
              <a:rPr lang="en-US" sz="2000" dirty="0"/>
              <a:t>The main objective of the program is to create a minimum of one million jobs annually by strengthening the existing </a:t>
            </a:r>
            <a:r>
              <a:rPr lang="en-US" sz="2000" dirty="0" err="1"/>
              <a:t>MSMEs</a:t>
            </a:r>
            <a:r>
              <a:rPr lang="en-US" sz="2000" dirty="0"/>
              <a:t> in the country and making them employers of labor and creating new and sustainable enterprises in the country.</a:t>
            </a:r>
          </a:p>
        </p:txBody>
      </p:sp>
    </p:spTree>
    <p:extLst>
      <p:ext uri="{BB962C8B-B14F-4D97-AF65-F5344CB8AC3E}">
        <p14:creationId xmlns:p14="http://schemas.microsoft.com/office/powerpoint/2010/main" val="1825136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INDUSTRIAL/MANUFACTURING SECTOR IN NIGERIA CONTINUOUS….</a:t>
            </a:r>
          </a:p>
        </p:txBody>
      </p:sp>
      <p:sp>
        <p:nvSpPr>
          <p:cNvPr id="3" name="Content Placeholder 2"/>
          <p:cNvSpPr>
            <a:spLocks noGrp="1"/>
          </p:cNvSpPr>
          <p:nvPr>
            <p:ph idx="1"/>
          </p:nvPr>
        </p:nvSpPr>
        <p:spPr/>
        <p:txBody>
          <a:bodyPr>
            <a:normAutofit/>
          </a:bodyPr>
          <a:lstStyle/>
          <a:p>
            <a:r>
              <a:rPr lang="en-US" sz="2000" b="1" dirty="0"/>
              <a:t>Problems of Manufacturing/Industrial Sector in Nigeria</a:t>
            </a:r>
          </a:p>
          <a:p>
            <a:r>
              <a:rPr lang="en-US" sz="2000" dirty="0"/>
              <a:t>Nigerian industrial sector  faces following problems;</a:t>
            </a:r>
          </a:p>
          <a:p>
            <a:r>
              <a:rPr lang="en-US" sz="2000" dirty="0"/>
              <a:t>Poor infrastructure</a:t>
            </a:r>
          </a:p>
          <a:p>
            <a:r>
              <a:rPr lang="en-US" sz="2000" dirty="0"/>
              <a:t> Policy inconsistency</a:t>
            </a:r>
          </a:p>
          <a:p>
            <a:r>
              <a:rPr lang="en-US" sz="2000" dirty="0"/>
              <a:t> Low industrial skills and innovation</a:t>
            </a:r>
          </a:p>
          <a:p>
            <a:r>
              <a:rPr lang="en-US" sz="2000" dirty="0"/>
              <a:t> Inadequate metrology and standard</a:t>
            </a:r>
          </a:p>
          <a:p>
            <a:r>
              <a:rPr lang="en-US" sz="2000" dirty="0"/>
              <a:t> Low patronage of made in Nigeria goods</a:t>
            </a:r>
          </a:p>
          <a:p>
            <a:r>
              <a:rPr lang="en-US" sz="2000" dirty="0"/>
              <a:t> Naira depreciation makes cost of production high</a:t>
            </a:r>
          </a:p>
          <a:p>
            <a:r>
              <a:rPr lang="en-US" sz="2000" dirty="0"/>
              <a:t> Escalation of interest rate</a:t>
            </a:r>
          </a:p>
          <a:p>
            <a:r>
              <a:rPr lang="en-US" sz="2000" dirty="0"/>
              <a:t> Massive importation and smuggling of cheap goods</a:t>
            </a:r>
          </a:p>
          <a:p>
            <a:pPr marL="0" indent="0" algn="ctr">
              <a:buNone/>
            </a:pPr>
            <a:r>
              <a:rPr lang="en-US" dirty="0"/>
              <a:t>The End</a:t>
            </a:r>
          </a:p>
        </p:txBody>
      </p:sp>
    </p:spTree>
    <p:extLst>
      <p:ext uri="{BB962C8B-B14F-4D97-AF65-F5344CB8AC3E}">
        <p14:creationId xmlns:p14="http://schemas.microsoft.com/office/powerpoint/2010/main" val="3958003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p:txBody>
          <a:bodyPr>
            <a:normAutofit/>
          </a:bodyPr>
          <a:lstStyle/>
          <a:p>
            <a:r>
              <a:rPr lang="en-US" sz="2400" b="1" dirty="0"/>
              <a:t>Local industries and crafts in pre-colonial period</a:t>
            </a:r>
          </a:p>
          <a:p>
            <a:r>
              <a:rPr lang="en-US" sz="2000" dirty="0"/>
              <a:t>It is certainly difficult if not impossible to discuss fully all  works of art and crafts which pre-colonial Nigerians engaged in.</a:t>
            </a:r>
          </a:p>
          <a:p>
            <a:r>
              <a:rPr lang="en-US" sz="2000" dirty="0"/>
              <a:t>Natural and geographical factors dictated the art and craft activities which pre-colonial Nigerian people engaged in</a:t>
            </a:r>
          </a:p>
          <a:p>
            <a:pPr>
              <a:buFont typeface="Wingdings" pitchFamily="2" charset="2"/>
              <a:buChar char="§"/>
            </a:pPr>
            <a:r>
              <a:rPr lang="en-US" sz="2000" dirty="0"/>
              <a:t>Some of the activities they engaged in were basket and mat weaving, cloth making, pottery, blacksmithing, beer brewing, soap making industry and leather industries woodwork, etc.</a:t>
            </a:r>
          </a:p>
          <a:p>
            <a:r>
              <a:rPr lang="en-US" sz="2000" dirty="0"/>
              <a:t>Closely associated with the leather industry was hide and skin</a:t>
            </a:r>
          </a:p>
          <a:p>
            <a:r>
              <a:rPr lang="en-US" sz="2000" dirty="0"/>
              <a:t>industry, which had a separate market of its own</a:t>
            </a:r>
            <a:r>
              <a:rPr lang="en-US" sz="2400" dirty="0"/>
              <a:t>.</a:t>
            </a:r>
          </a:p>
          <a:p>
            <a:endParaRPr lang="en-US" sz="2400" dirty="0"/>
          </a:p>
          <a:p>
            <a:endParaRPr lang="en-US" sz="2400" dirty="0"/>
          </a:p>
          <a:p>
            <a:endParaRPr lang="en-US" sz="2400" dirty="0"/>
          </a:p>
        </p:txBody>
      </p:sp>
    </p:spTree>
    <p:extLst>
      <p:ext uri="{BB962C8B-B14F-4D97-AF65-F5344CB8AC3E}">
        <p14:creationId xmlns:p14="http://schemas.microsoft.com/office/powerpoint/2010/main" val="181883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a:xfrm>
            <a:off x="457200" y="1371600"/>
            <a:ext cx="8305800" cy="5410200"/>
          </a:xfrm>
        </p:spPr>
        <p:txBody>
          <a:bodyPr>
            <a:normAutofit lnSpcReduction="10000"/>
          </a:bodyPr>
          <a:lstStyle/>
          <a:p>
            <a:r>
              <a:rPr lang="en-US" sz="2400" b="1" dirty="0"/>
              <a:t>Trade in Pre-Colonial Period</a:t>
            </a:r>
          </a:p>
          <a:p>
            <a:r>
              <a:rPr lang="en-US" sz="2400" b="1" dirty="0"/>
              <a:t>Local Trade</a:t>
            </a:r>
          </a:p>
          <a:p>
            <a:r>
              <a:rPr lang="en-US" sz="2000" dirty="0"/>
              <a:t>The exchange of goods in various parts of Nigeria has been of long standing.</a:t>
            </a:r>
          </a:p>
          <a:p>
            <a:r>
              <a:rPr lang="en-US" sz="2000" dirty="0"/>
              <a:t>most early exchanges were the results of surplus production over and above the subsistence level.</a:t>
            </a:r>
          </a:p>
          <a:p>
            <a:r>
              <a:rPr lang="en-US" sz="2000" dirty="0"/>
              <a:t> Local markets were organized at regular intervals of three, five or seven days and occasionally fortnightly, for the exchange of products.</a:t>
            </a:r>
          </a:p>
          <a:p>
            <a:r>
              <a:rPr lang="en-US" sz="2000" dirty="0"/>
              <a:t>The organization of such markets gave the people the opportunity to sell local products at regular intervals. A sense of specialization soon grew.</a:t>
            </a:r>
          </a:p>
          <a:p>
            <a:r>
              <a:rPr lang="en-US" sz="2000" dirty="0"/>
              <a:t>Items of local exchange included foodstuffs and household materials such as, pottery and soap. These markets also developed as the central markets for local products such as palm oil, which had begun to attract the European merchants.</a:t>
            </a:r>
          </a:p>
          <a:p>
            <a:r>
              <a:rPr lang="en-US" sz="2000" dirty="0"/>
              <a:t>In many of the communities, different markets were established for locally produced and foreign goods to encourage local production as well as to</a:t>
            </a:r>
          </a:p>
          <a:p>
            <a:pPr marL="0" indent="0">
              <a:buNone/>
            </a:pPr>
            <a:r>
              <a:rPr lang="en-US" sz="2000" dirty="0"/>
              <a:t>      attract long distance traders from other areas.</a:t>
            </a:r>
          </a:p>
          <a:p>
            <a:endParaRPr lang="en-US" sz="2000" dirty="0"/>
          </a:p>
        </p:txBody>
      </p:sp>
    </p:spTree>
    <p:extLst>
      <p:ext uri="{BB962C8B-B14F-4D97-AF65-F5344CB8AC3E}">
        <p14:creationId xmlns:p14="http://schemas.microsoft.com/office/powerpoint/2010/main" val="2574286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p:txBody>
          <a:bodyPr>
            <a:normAutofit fontScale="92500" lnSpcReduction="10000"/>
          </a:bodyPr>
          <a:lstStyle/>
          <a:p>
            <a:r>
              <a:rPr lang="en-US" sz="2400" b="1" dirty="0"/>
              <a:t>Foreign Trade (Long Distance Trade)</a:t>
            </a:r>
          </a:p>
          <a:p>
            <a:r>
              <a:rPr lang="en-US" sz="2200" dirty="0"/>
              <a:t>Long distance trading activities principally contributed to emergence, growth and sustenance of states and empires that controlled the different parts of the Nigerian area during the pre-colonial era.</a:t>
            </a:r>
          </a:p>
          <a:p>
            <a:r>
              <a:rPr lang="en-US" sz="2200" dirty="0"/>
              <a:t>There were also trans-</a:t>
            </a:r>
            <a:r>
              <a:rPr lang="en-US" sz="2200" dirty="0" err="1"/>
              <a:t>saharan</a:t>
            </a:r>
            <a:r>
              <a:rPr lang="en-US" sz="2200" dirty="0"/>
              <a:t> trades to countries of North Africa, Nile Valley region and southern Europe as well as transnational trade to </a:t>
            </a:r>
            <a:r>
              <a:rPr lang="en-US" sz="2200" dirty="0" err="1"/>
              <a:t>neighbouring</a:t>
            </a:r>
            <a:r>
              <a:rPr lang="en-US" sz="2200" dirty="0"/>
              <a:t> countries, including communities located in present day Cameroun, Republic of Benin, Togo, Niger and Chad.</a:t>
            </a:r>
          </a:p>
          <a:p>
            <a:r>
              <a:rPr lang="en-US" sz="2200" dirty="0"/>
              <a:t>From the Sixteenth century, there developed trans-Atlantic trade to countries of South and Latin America, and later to Western Europe.</a:t>
            </a:r>
          </a:p>
          <a:p>
            <a:r>
              <a:rPr lang="en-US" sz="2200" dirty="0"/>
              <a:t>The discovery of </a:t>
            </a:r>
            <a:r>
              <a:rPr lang="en-US" sz="2200" dirty="0" err="1"/>
              <a:t>Kolanut</a:t>
            </a:r>
            <a:r>
              <a:rPr lang="en-US" sz="2200" dirty="0"/>
              <a:t> in commercial quality in the Yoruba countries of south-western Nigeria as well as the Asante forest of present day Ghana subsequently led to the development of long distance trading activities between the trading cities of Northern Nigeria and </a:t>
            </a:r>
            <a:r>
              <a:rPr lang="en-US" sz="2200" dirty="0" err="1"/>
              <a:t>Badagry</a:t>
            </a:r>
            <a:r>
              <a:rPr lang="en-US" sz="2200" dirty="0"/>
              <a:t> in the Southwest and </a:t>
            </a:r>
            <a:r>
              <a:rPr lang="en-US" sz="2200" dirty="0" err="1"/>
              <a:t>Gonja</a:t>
            </a:r>
            <a:r>
              <a:rPr lang="en-US" sz="2200" dirty="0"/>
              <a:t> in the Asante forest of Ghana.</a:t>
            </a:r>
          </a:p>
        </p:txBody>
      </p:sp>
    </p:spTree>
    <p:extLst>
      <p:ext uri="{BB962C8B-B14F-4D97-AF65-F5344CB8AC3E}">
        <p14:creationId xmlns:p14="http://schemas.microsoft.com/office/powerpoint/2010/main" val="110468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a:xfrm>
            <a:off x="457200" y="1600200"/>
            <a:ext cx="8229600" cy="4952999"/>
          </a:xfrm>
        </p:spPr>
        <p:txBody>
          <a:bodyPr>
            <a:normAutofit/>
          </a:bodyPr>
          <a:lstStyle/>
          <a:p>
            <a:r>
              <a:rPr lang="en-US" sz="2000" dirty="0"/>
              <a:t>Around fifteen century Portuguese and British came to West Africa, this made trade to expand to Europe and America.</a:t>
            </a:r>
          </a:p>
          <a:p>
            <a:r>
              <a:rPr lang="en-US" sz="2000" dirty="0"/>
              <a:t>The Portuguese were the first Europeans to come to West Africa. In 1485 there was a trade link between Portuguese and Kingdom of Benin.</a:t>
            </a:r>
          </a:p>
          <a:p>
            <a:r>
              <a:rPr lang="en-US" sz="2000" dirty="0"/>
              <a:t>At first the Portuguese imported from West Africa pepper, Ivory and gold, the Portuguese started the Atlantic slave trade during the fifteen century, and this attracted many other European nations to West Africa.</a:t>
            </a:r>
          </a:p>
          <a:p>
            <a:r>
              <a:rPr lang="en-US" sz="2000" dirty="0"/>
              <a:t>After Portuguese, English people found their way into West Africa despite the resistance by Portuguese. By middle of the Seventeenth century, more English traders became interested in the West African trade, particularly in the slave trade.</a:t>
            </a:r>
          </a:p>
          <a:p>
            <a:r>
              <a:rPr lang="en-US" sz="2000" dirty="0"/>
              <a:t>For a long period, European contact with West Africa was confined to the coastal areas. The West African Chiefs and their peoples served as meddle men between local people and Europeans in trading. </a:t>
            </a:r>
          </a:p>
        </p:txBody>
      </p:sp>
    </p:spTree>
    <p:extLst>
      <p:ext uri="{BB962C8B-B14F-4D97-AF65-F5344CB8AC3E}">
        <p14:creationId xmlns:p14="http://schemas.microsoft.com/office/powerpoint/2010/main" val="2266257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a:xfrm>
            <a:off x="381000" y="1371600"/>
            <a:ext cx="8229600" cy="5486400"/>
          </a:xfrm>
        </p:spPr>
        <p:txBody>
          <a:bodyPr>
            <a:normAutofit fontScale="85000" lnSpcReduction="10000"/>
          </a:bodyPr>
          <a:lstStyle/>
          <a:p>
            <a:r>
              <a:rPr lang="en-US" sz="2400" b="1" dirty="0"/>
              <a:t>Currencies  and Transport during Pre-colonial period</a:t>
            </a:r>
          </a:p>
          <a:p>
            <a:r>
              <a:rPr lang="en-US" sz="2400" dirty="0"/>
              <a:t>Initially trade by barter was adopted as a system of exchange.</a:t>
            </a:r>
          </a:p>
          <a:p>
            <a:r>
              <a:rPr lang="en-US" sz="2400" dirty="0"/>
              <a:t> it suited the predominantly subsistence economy of the country before the advent of foreign trade.</a:t>
            </a:r>
          </a:p>
          <a:p>
            <a:r>
              <a:rPr lang="en-US" sz="2400" dirty="0"/>
              <a:t>As a result of foreign trade a number of commodity-currencies and foreign coins found their way into Nigeria. In Nigeria, the cowry was the most generally accepted currency; the adoption of other commodity-currencies was restricted to local areas; Other currencies included Brass </a:t>
            </a:r>
            <a:r>
              <a:rPr lang="en-US" sz="2400" dirty="0" err="1"/>
              <a:t>rodes</a:t>
            </a:r>
            <a:r>
              <a:rPr lang="en-US" sz="2400" dirty="0"/>
              <a:t>, Manila, Copper wires, iron rods, Cloth and Salt. In addition to these commodity-currencies, there were a number of foreign coins which were real currencies in their respective countries. </a:t>
            </a:r>
          </a:p>
          <a:p>
            <a:r>
              <a:rPr lang="en-US" sz="2400" dirty="0"/>
              <a:t>The modern transportation facilities such as tarred roads, railways, air transport were non-existent during pre-colonial era in Nigeria.</a:t>
            </a:r>
          </a:p>
          <a:p>
            <a:r>
              <a:rPr lang="en-US" sz="2400" dirty="0"/>
              <a:t>The most widely modes of transportation in that period were human portage, donkeys, camels, horses and ox in the northern part and canoes which were used in natural water ways-the rivers in the southern parts and few areas in the north along the Niger and the Benue</a:t>
            </a:r>
          </a:p>
        </p:txBody>
      </p:sp>
    </p:spTree>
    <p:extLst>
      <p:ext uri="{BB962C8B-B14F-4D97-AF65-F5344CB8AC3E}">
        <p14:creationId xmlns:p14="http://schemas.microsoft.com/office/powerpoint/2010/main" val="411600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Indigenous (pre-colonial) Economy of Nigeria CONTINUOUS……</a:t>
            </a:r>
          </a:p>
        </p:txBody>
      </p:sp>
      <p:sp>
        <p:nvSpPr>
          <p:cNvPr id="3" name="Content Placeholder 2"/>
          <p:cNvSpPr>
            <a:spLocks noGrp="1"/>
          </p:cNvSpPr>
          <p:nvPr>
            <p:ph idx="1"/>
          </p:nvPr>
        </p:nvSpPr>
        <p:spPr>
          <a:xfrm>
            <a:off x="-26670" y="1371600"/>
            <a:ext cx="8942070" cy="5469340"/>
          </a:xfrm>
        </p:spPr>
        <p:txBody>
          <a:bodyPr>
            <a:noAutofit/>
          </a:bodyPr>
          <a:lstStyle/>
          <a:p>
            <a:r>
              <a:rPr lang="en-US" sz="2000" b="1" dirty="0"/>
              <a:t>The Fiscal System in pre-colonial era</a:t>
            </a:r>
          </a:p>
          <a:p>
            <a:r>
              <a:rPr lang="en-US" sz="1800" dirty="0"/>
              <a:t>The natural rulers devised various means of raising adequate revenues for running their respective administrations. </a:t>
            </a:r>
          </a:p>
          <a:p>
            <a:r>
              <a:rPr lang="en-US" sz="1800" dirty="0"/>
              <a:t>Revenues were collected in kind, mainly in foodstuffs, and provided</a:t>
            </a:r>
          </a:p>
          <a:p>
            <a:pPr marL="0" indent="0">
              <a:buNone/>
            </a:pPr>
            <a:r>
              <a:rPr lang="en-US" sz="1800" dirty="0"/>
              <a:t>    for the “rulers” and their officials. </a:t>
            </a:r>
          </a:p>
          <a:p>
            <a:r>
              <a:rPr lang="en-US" sz="1800" dirty="0"/>
              <a:t>The gradual adoption of a few commodity currencies, </a:t>
            </a:r>
            <a:r>
              <a:rPr lang="en-US" sz="1800" dirty="0" err="1"/>
              <a:t>e.g</a:t>
            </a:r>
            <a:r>
              <a:rPr lang="en-US" sz="1800" dirty="0"/>
              <a:t> iron</a:t>
            </a:r>
          </a:p>
          <a:p>
            <a:r>
              <a:rPr lang="en-US" sz="1800" dirty="0"/>
              <a:t>rods, bracelets, manilas and cowries, simplified to some extent the payment of taxes.</a:t>
            </a:r>
          </a:p>
          <a:p>
            <a:r>
              <a:rPr lang="en-US" sz="1800" dirty="0"/>
              <a:t>The structure and organization of the indigenous tax systems varied from one part of the country to another.</a:t>
            </a:r>
          </a:p>
          <a:p>
            <a:r>
              <a:rPr lang="en-US" sz="1800" dirty="0"/>
              <a:t>In some well organized areas of Northern Nigeria the principal taxes included the </a:t>
            </a:r>
            <a:r>
              <a:rPr lang="en-US" sz="1800" dirty="0" err="1"/>
              <a:t>Zakka</a:t>
            </a:r>
            <a:r>
              <a:rPr lang="en-US" sz="1800" dirty="0"/>
              <a:t>  or tithe on corn, the </a:t>
            </a:r>
            <a:r>
              <a:rPr lang="en-US" sz="1800" dirty="0" err="1"/>
              <a:t>Kudin</a:t>
            </a:r>
            <a:r>
              <a:rPr lang="en-US" sz="1800" dirty="0"/>
              <a:t> </a:t>
            </a:r>
            <a:r>
              <a:rPr lang="en-US" sz="1800" dirty="0" err="1"/>
              <a:t>kasa</a:t>
            </a:r>
            <a:r>
              <a:rPr lang="en-US" sz="1800" dirty="0"/>
              <a:t> or land tax, the plantation tax on all crops, the </a:t>
            </a:r>
            <a:r>
              <a:rPr lang="en-US" sz="1800" dirty="0" err="1"/>
              <a:t>jangali</a:t>
            </a:r>
            <a:r>
              <a:rPr lang="en-US" sz="1800" dirty="0"/>
              <a:t> or cattle tax and the </a:t>
            </a:r>
            <a:r>
              <a:rPr lang="en-US" sz="1800" dirty="0" err="1"/>
              <a:t>Sokoto</a:t>
            </a:r>
            <a:r>
              <a:rPr lang="en-US" sz="1800" dirty="0"/>
              <a:t> </a:t>
            </a:r>
            <a:r>
              <a:rPr lang="en-US" sz="1800" dirty="0" err="1"/>
              <a:t>Gaisuwa</a:t>
            </a:r>
            <a:r>
              <a:rPr lang="en-US" sz="1800" dirty="0"/>
              <a:t> a varying sum, paid chiefly in horses and slaves by all other emirates to </a:t>
            </a:r>
            <a:r>
              <a:rPr lang="en-US" sz="1800" dirty="0" err="1"/>
              <a:t>Sokoto</a:t>
            </a:r>
            <a:r>
              <a:rPr lang="en-US" sz="1800" dirty="0"/>
              <a:t> and </a:t>
            </a:r>
            <a:r>
              <a:rPr lang="en-US" sz="1800" dirty="0" err="1"/>
              <a:t>Gwandu</a:t>
            </a:r>
            <a:r>
              <a:rPr lang="en-US" sz="1800" dirty="0"/>
              <a:t>. Lastly there was the death duty (</a:t>
            </a:r>
            <a:r>
              <a:rPr lang="en-US" sz="1800" dirty="0" err="1"/>
              <a:t>Gado</a:t>
            </a:r>
            <a:r>
              <a:rPr lang="en-US" sz="1800" dirty="0"/>
              <a:t>), which passed the estate of the deceased to the Emir when there was no recognized heir</a:t>
            </a:r>
          </a:p>
          <a:p>
            <a:pPr>
              <a:buFont typeface="Wingdings" pitchFamily="2" charset="2"/>
              <a:buChar char="§"/>
            </a:pPr>
            <a:r>
              <a:rPr lang="en-US" sz="1800" dirty="0"/>
              <a:t>In</a:t>
            </a:r>
            <a:r>
              <a:rPr lang="en-US" sz="2000" dirty="0"/>
              <a:t> southern Nigeria, a large rudimentary indigenous tax system existed. In most of the </a:t>
            </a:r>
            <a:r>
              <a:rPr lang="en-US" sz="1800" dirty="0"/>
              <a:t>Yoruba Kingdoms tax assessment were based on the ability to pay.</a:t>
            </a:r>
          </a:p>
        </p:txBody>
      </p:sp>
    </p:spTree>
    <p:extLst>
      <p:ext uri="{BB962C8B-B14F-4D97-AF65-F5344CB8AC3E}">
        <p14:creationId xmlns:p14="http://schemas.microsoft.com/office/powerpoint/2010/main" val="320737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92162"/>
          </a:xfrm>
        </p:spPr>
        <p:txBody>
          <a:bodyPr>
            <a:normAutofit/>
          </a:bodyPr>
          <a:lstStyle/>
          <a:p>
            <a:r>
              <a:rPr lang="en-US" sz="4000" dirty="0"/>
              <a:t>COLONIAL ECONOMY OF NIGERIA</a:t>
            </a:r>
          </a:p>
        </p:txBody>
      </p:sp>
      <p:sp>
        <p:nvSpPr>
          <p:cNvPr id="3" name="Content Placeholder 2"/>
          <p:cNvSpPr>
            <a:spLocks noGrp="1"/>
          </p:cNvSpPr>
          <p:nvPr>
            <p:ph idx="1"/>
          </p:nvPr>
        </p:nvSpPr>
        <p:spPr>
          <a:xfrm>
            <a:off x="457200" y="1066800"/>
            <a:ext cx="8229600" cy="5562600"/>
          </a:xfrm>
        </p:spPr>
        <p:txBody>
          <a:bodyPr>
            <a:normAutofit/>
          </a:bodyPr>
          <a:lstStyle/>
          <a:p>
            <a:r>
              <a:rPr lang="en-US" sz="2000" dirty="0"/>
              <a:t>The colonial economy in Nigeria, like most of the other African countries was the one designed to serve the interest of the colonialists.</a:t>
            </a:r>
          </a:p>
          <a:p>
            <a:r>
              <a:rPr lang="en-US" sz="2000" dirty="0"/>
              <a:t>The dominant motives of colonialism were the search for cheap raw materials and expansion of market for the products of the colonialists.</a:t>
            </a:r>
          </a:p>
          <a:p>
            <a:r>
              <a:rPr lang="en-US" sz="2000" dirty="0"/>
              <a:t> To achieve these objectives, the colonial government developed a number of policies in different sections of the economy.</a:t>
            </a:r>
          </a:p>
          <a:p>
            <a:r>
              <a:rPr lang="en-US" sz="2400" b="1" dirty="0"/>
              <a:t>Agriculture and Tax Policies</a:t>
            </a:r>
          </a:p>
          <a:p>
            <a:r>
              <a:rPr lang="en-US" sz="2000" dirty="0"/>
              <a:t> the colonial government, through so many devices, discouraged the production of food crops while encouraged cash crop production.</a:t>
            </a:r>
          </a:p>
          <a:p>
            <a:r>
              <a:rPr lang="en-US" sz="2000" dirty="0"/>
              <a:t> The raw materials which British needed included cotton for British textile factories, rubber for </a:t>
            </a:r>
            <a:r>
              <a:rPr lang="en-US" sz="2000" dirty="0" err="1"/>
              <a:t>tyres</a:t>
            </a:r>
            <a:r>
              <a:rPr lang="en-US" sz="2000" dirty="0"/>
              <a:t> and other products, palm oil and kernel for soap and margarine, groundnut for manufacturing oil, hides and skins for leather products, timber for furniture as well as tin, coal, among others.</a:t>
            </a:r>
          </a:p>
          <a:p>
            <a:r>
              <a:rPr lang="en-US" sz="2000" dirty="0"/>
              <a:t>Introduction of tax. People produced more  cash crops in order to earn more money to meet their tax obligation. The desire was to avoid penalties for the inability to meet up with their tax obligation </a:t>
            </a:r>
          </a:p>
        </p:txBody>
      </p:sp>
    </p:spTree>
    <p:extLst>
      <p:ext uri="{BB962C8B-B14F-4D97-AF65-F5344CB8AC3E}">
        <p14:creationId xmlns:p14="http://schemas.microsoft.com/office/powerpoint/2010/main" val="1940596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3313</Words>
  <Application>Microsoft Office PowerPoint</Application>
  <PresentationFormat>On-screen Show (4:3)</PresentationFormat>
  <Paragraphs>202</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GSP 2204 FOUNDATION OF NIGERIAN CULTURE, GOVERNMENT AND ECONOMY</vt:lpstr>
      <vt:lpstr>Indigenous (pre-colonial) Economy of Nigeria</vt:lpstr>
      <vt:lpstr>Indigenous (pre-colonial) Economy of Nigeria CONTINUOUS……</vt:lpstr>
      <vt:lpstr>Indigenous (pre-colonial) Economy of Nigeria CONTINUOUS……</vt:lpstr>
      <vt:lpstr>Indigenous (pre-colonial) Economy of Nigeria CONTINUOUS……</vt:lpstr>
      <vt:lpstr>Indigenous (pre-colonial) Economy of Nigeria CONTINUOUS……</vt:lpstr>
      <vt:lpstr>Indigenous (pre-colonial) Economy of Nigeria CONTINUOUS……</vt:lpstr>
      <vt:lpstr>Indigenous (pre-colonial) Economy of Nigeria CONTINUOUS……</vt:lpstr>
      <vt:lpstr>COLONIAL ECONOMY OF NIGERIA</vt:lpstr>
      <vt:lpstr>COLONIAL ECONOMY OF NIGERIA continuous…..</vt:lpstr>
      <vt:lpstr>COLONIAL ECONOMY OF NIGERIA continuous…..</vt:lpstr>
      <vt:lpstr> POST-COLONIAL ECONOMIC POLICIES</vt:lpstr>
      <vt:lpstr>POST-COLONIAL ECONOMIC POLICIES CONTINUOUS……..</vt:lpstr>
      <vt:lpstr>POST-COLONIAL ECONOMIC POLICIES CONTINUOUS……..</vt:lpstr>
      <vt:lpstr>POST-COLONIAL ECONOMIC POLICIES CONTINUOUS……..</vt:lpstr>
      <vt:lpstr>POST-COLONIAL ECONOMIC POLICIES CONTINUOUS……..</vt:lpstr>
      <vt:lpstr>OIL IN NIGERIA</vt:lpstr>
      <vt:lpstr>OIL IN NIGERIA CONTINUOUS…..</vt:lpstr>
      <vt:lpstr>AGRICULTURE IN NIGERIA</vt:lpstr>
      <vt:lpstr>INDUSTRIAL/MANUFACTURING SECTOR IN NIGERIA</vt:lpstr>
      <vt:lpstr>INDUSTRIAL/MANUFACTURING SECTOR IN NIGERIA CONTINUOUS…..</vt:lpstr>
      <vt:lpstr>INDUSTRIAL/MANUFACTURING SECTOR IN NIGERIA CONTINUOUS….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GSP 2204 FOUNDATION OF NIGERIAN CULTURE, GOVERNMENT AND ECONOMY</dc:title>
  <dc:creator>BELLO ADO</dc:creator>
  <cp:lastModifiedBy>Salihu Ahmad Pantami</cp:lastModifiedBy>
  <cp:revision>43</cp:revision>
  <dcterms:created xsi:type="dcterms:W3CDTF">2021-01-14T11:44:32Z</dcterms:created>
  <dcterms:modified xsi:type="dcterms:W3CDTF">2021-01-18T10:55:22Z</dcterms:modified>
</cp:coreProperties>
</file>