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AFDFA2D-98E6-460F-BC3F-F6279A6687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367710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FDFA2D-98E6-460F-BC3F-F6279A6687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360799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FDFA2D-98E6-460F-BC3F-F6279A6687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3895310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FDFA2D-98E6-460F-BC3F-F6279A6687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1443201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DFA2D-98E6-460F-BC3F-F6279A6687E4}"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15540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FDFA2D-98E6-460F-BC3F-F6279A6687E4}"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403189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FDFA2D-98E6-460F-BC3F-F6279A6687E4}"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2639604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FDFA2D-98E6-460F-BC3F-F6279A6687E4}"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168636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FDFA2D-98E6-460F-BC3F-F6279A6687E4}"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199075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FDFA2D-98E6-460F-BC3F-F6279A6687E4}"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428565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FDFA2D-98E6-460F-BC3F-F6279A6687E4}"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586A26-12BE-4118-AED8-007C0C77F533}" type="slidenum">
              <a:rPr lang="en-US" smtClean="0"/>
              <a:t>‹#›</a:t>
            </a:fld>
            <a:endParaRPr lang="en-US"/>
          </a:p>
        </p:txBody>
      </p:sp>
    </p:spTree>
    <p:extLst>
      <p:ext uri="{BB962C8B-B14F-4D97-AF65-F5344CB8AC3E}">
        <p14:creationId xmlns:p14="http://schemas.microsoft.com/office/powerpoint/2010/main" val="57073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DFA2D-98E6-460F-BC3F-F6279A6687E4}" type="datetimeFigureOut">
              <a:rPr lang="en-US" smtClean="0"/>
              <a:t>1/18/2021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586A26-12BE-4118-AED8-007C0C77F533}" type="slidenum">
              <a:rPr lang="en-US" smtClean="0"/>
              <a:t>‹#›</a:t>
            </a:fld>
            <a:endParaRPr lang="en-US"/>
          </a:p>
        </p:txBody>
      </p:sp>
    </p:spTree>
    <p:extLst>
      <p:ext uri="{BB962C8B-B14F-4D97-AF65-F5344CB8AC3E}">
        <p14:creationId xmlns:p14="http://schemas.microsoft.com/office/powerpoint/2010/main" val="691952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8686800" cy="6477000"/>
          </a:xfrm>
        </p:spPr>
        <p:txBody>
          <a:bodyPr/>
          <a:lstStyle/>
          <a:p>
            <a:pPr>
              <a:spcBef>
                <a:spcPts val="0"/>
              </a:spcBef>
            </a:pPr>
            <a:r>
              <a:rPr lang="en-GB" b="1" dirty="0">
                <a:effectLst/>
                <a:latin typeface="Times New Roman"/>
                <a:ea typeface="Times New Roman"/>
              </a:rPr>
              <a:t>THE HERITAGE OF THE PAST</a:t>
            </a:r>
            <a:endParaRPr lang="en-US" dirty="0">
              <a:effectLst/>
              <a:latin typeface="Times New Roman"/>
              <a:ea typeface="Times New Roman"/>
            </a:endParaRPr>
          </a:p>
          <a:p>
            <a:pPr>
              <a:spcBef>
                <a:spcPts val="0"/>
              </a:spcBef>
            </a:pPr>
            <a:r>
              <a:rPr lang="en-GB" b="1" dirty="0">
                <a:effectLst/>
                <a:latin typeface="Times New Roman"/>
                <a:ea typeface="Times New Roman"/>
              </a:rPr>
              <a:t> </a:t>
            </a:r>
            <a:endParaRPr lang="en-US" dirty="0">
              <a:effectLst/>
              <a:latin typeface="Times New Roman"/>
              <a:ea typeface="Times New Roman"/>
            </a:endParaRPr>
          </a:p>
          <a:p>
            <a:pPr>
              <a:spcBef>
                <a:spcPts val="0"/>
              </a:spcBef>
            </a:pPr>
            <a:r>
              <a:rPr lang="en-GB" b="1" dirty="0">
                <a:effectLst/>
                <a:latin typeface="Times New Roman"/>
                <a:ea typeface="Times New Roman"/>
              </a:rPr>
              <a:t>BY</a:t>
            </a:r>
            <a:endParaRPr lang="en-US" dirty="0">
              <a:effectLst/>
              <a:latin typeface="Times New Roman"/>
              <a:ea typeface="Times New Roman"/>
            </a:endParaRPr>
          </a:p>
          <a:p>
            <a:pPr>
              <a:spcBef>
                <a:spcPts val="0"/>
              </a:spcBef>
            </a:pPr>
            <a:r>
              <a:rPr lang="en-GB" b="1" dirty="0">
                <a:effectLst/>
                <a:latin typeface="Times New Roman"/>
                <a:ea typeface="Times New Roman"/>
              </a:rPr>
              <a:t> </a:t>
            </a:r>
            <a:endParaRPr lang="en-US" dirty="0">
              <a:effectLst/>
              <a:latin typeface="Times New Roman"/>
              <a:ea typeface="Times New Roman"/>
            </a:endParaRPr>
          </a:p>
          <a:p>
            <a:pPr>
              <a:spcBef>
                <a:spcPts val="0"/>
              </a:spcBef>
            </a:pPr>
            <a:r>
              <a:rPr lang="en-GB" sz="3600" b="1" dirty="0">
                <a:effectLst/>
                <a:latin typeface="Times New Roman"/>
                <a:ea typeface="Times New Roman"/>
              </a:rPr>
              <a:t>DR. YUSUF UMAR MADUGU</a:t>
            </a:r>
            <a:endParaRPr lang="en-US" dirty="0">
              <a:effectLst/>
              <a:latin typeface="Times New Roman"/>
              <a:ea typeface="Times New Roman"/>
            </a:endParaRPr>
          </a:p>
          <a:p>
            <a:pPr>
              <a:spcBef>
                <a:spcPts val="0"/>
              </a:spcBef>
            </a:pPr>
            <a:r>
              <a:rPr lang="en-GB" b="1" dirty="0">
                <a:effectLst/>
                <a:latin typeface="Times New Roman"/>
                <a:ea typeface="Times New Roman"/>
              </a:rPr>
              <a:t>Department of History, Bayero University, Kano</a:t>
            </a:r>
            <a:endParaRPr lang="en-US" dirty="0">
              <a:effectLst/>
              <a:latin typeface="Times New Roman"/>
              <a:ea typeface="Times New Roman"/>
            </a:endParaRPr>
          </a:p>
          <a:p>
            <a:pPr>
              <a:spcBef>
                <a:spcPts val="0"/>
              </a:spcBef>
            </a:pPr>
            <a:r>
              <a:rPr lang="en-GB" b="1" dirty="0">
                <a:effectLst/>
                <a:latin typeface="Times New Roman"/>
                <a:ea typeface="Times New Roman"/>
              </a:rPr>
              <a:t>Phone No: 08036552762 </a:t>
            </a:r>
            <a:endParaRPr lang="en-US" dirty="0">
              <a:effectLst/>
              <a:latin typeface="Times New Roman"/>
              <a:ea typeface="Times New Roman"/>
            </a:endParaRPr>
          </a:p>
          <a:p>
            <a:pPr>
              <a:spcBef>
                <a:spcPts val="0"/>
              </a:spcBef>
            </a:pPr>
            <a:r>
              <a:rPr lang="en-GB" b="1" dirty="0">
                <a:effectLst/>
                <a:latin typeface="Times New Roman"/>
                <a:ea typeface="Times New Roman"/>
              </a:rPr>
              <a:t>E-MAIL: yumadugu.his@buk.edu.ng</a:t>
            </a:r>
            <a:endParaRPr lang="en-US" dirty="0">
              <a:effectLst/>
              <a:latin typeface="Times New Roman"/>
              <a:ea typeface="Times New Roman"/>
            </a:endParaRPr>
          </a:p>
          <a:p>
            <a:endParaRPr lang="en-US" dirty="0"/>
          </a:p>
          <a:p>
            <a:endParaRPr lang="en-US" dirty="0"/>
          </a:p>
        </p:txBody>
      </p:sp>
    </p:spTree>
    <p:extLst>
      <p:ext uri="{BB962C8B-B14F-4D97-AF65-F5344CB8AC3E}">
        <p14:creationId xmlns:p14="http://schemas.microsoft.com/office/powerpoint/2010/main" val="2101515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GB" sz="2800" b="1" dirty="0">
                <a:solidFill>
                  <a:prstClr val="black"/>
                </a:solidFill>
                <a:latin typeface="Times New Roman"/>
                <a:ea typeface="Times New Roman"/>
                <a:cs typeface="+mn-cs"/>
              </a:rPr>
              <a:t>Women in History</a:t>
            </a:r>
            <a:endParaRPr lang="en-US" sz="2800" dirty="0"/>
          </a:p>
        </p:txBody>
      </p:sp>
      <p:sp>
        <p:nvSpPr>
          <p:cNvPr id="3" name="Content Placeholder 2"/>
          <p:cNvSpPr>
            <a:spLocks noGrp="1"/>
          </p:cNvSpPr>
          <p:nvPr>
            <p:ph idx="1"/>
          </p:nvPr>
        </p:nvSpPr>
        <p:spPr>
          <a:xfrm>
            <a:off x="0" y="609600"/>
            <a:ext cx="8991600" cy="6248400"/>
          </a:xfrm>
        </p:spPr>
        <p:txBody>
          <a:bodyPr>
            <a:normAutofit fontScale="77500" lnSpcReduction="20000"/>
          </a:bodyPr>
          <a:lstStyle/>
          <a:p>
            <a:pPr marL="0" marR="0" algn="just">
              <a:spcBef>
                <a:spcPts val="0"/>
              </a:spcBef>
              <a:spcAft>
                <a:spcPts val="0"/>
              </a:spcAft>
            </a:pPr>
            <a:r>
              <a:rPr lang="en-GB" b="1" dirty="0">
                <a:effectLst/>
                <a:latin typeface="Times New Roman"/>
                <a:ea typeface="Times New Roman"/>
              </a:rPr>
              <a:t>Women in History</a:t>
            </a:r>
            <a:r>
              <a:rPr lang="en-GB" dirty="0">
                <a:effectLst/>
                <a:latin typeface="Times New Roman"/>
                <a:ea typeface="Times New Roman"/>
              </a:rPr>
              <a:t>: in Nigerian history, women have occupied important positions in society.  They were active participants in the affairs of the society. In number of societies in the Nigerian area women occupied key positions or played important roles in the lives of their people. </a:t>
            </a:r>
          </a:p>
          <a:p>
            <a:pPr marL="0" marR="0" algn="just">
              <a:spcBef>
                <a:spcPts val="0"/>
              </a:spcBef>
              <a:spcAft>
                <a:spcPts val="0"/>
              </a:spcAft>
            </a:pPr>
            <a:r>
              <a:rPr lang="en-GB" dirty="0">
                <a:effectLst/>
                <a:latin typeface="Times New Roman"/>
                <a:ea typeface="Times New Roman"/>
              </a:rPr>
              <a:t>In </a:t>
            </a:r>
            <a:r>
              <a:rPr lang="en-GB" dirty="0" err="1">
                <a:effectLst/>
                <a:latin typeface="Times New Roman"/>
                <a:ea typeface="Times New Roman"/>
              </a:rPr>
              <a:t>Borno</a:t>
            </a:r>
            <a:r>
              <a:rPr lang="en-GB" dirty="0">
                <a:effectLst/>
                <a:latin typeface="Times New Roman"/>
                <a:ea typeface="Times New Roman"/>
              </a:rPr>
              <a:t>, the </a:t>
            </a:r>
            <a:r>
              <a:rPr lang="en-GB" i="1" dirty="0" err="1">
                <a:effectLst/>
                <a:latin typeface="Times New Roman"/>
                <a:ea typeface="Times New Roman"/>
              </a:rPr>
              <a:t>Magira</a:t>
            </a:r>
            <a:r>
              <a:rPr lang="en-GB" dirty="0">
                <a:effectLst/>
                <a:latin typeface="Times New Roman"/>
                <a:ea typeface="Times New Roman"/>
              </a:rPr>
              <a:t> (Queen Mother) was a very prominent member of the Administration. The mother of </a:t>
            </a:r>
            <a:r>
              <a:rPr lang="en-GB" dirty="0" err="1">
                <a:effectLst/>
                <a:latin typeface="Times New Roman"/>
                <a:ea typeface="Times New Roman"/>
              </a:rPr>
              <a:t>Idris</a:t>
            </a:r>
            <a:r>
              <a:rPr lang="en-GB" dirty="0">
                <a:effectLst/>
                <a:latin typeface="Times New Roman"/>
                <a:ea typeface="Times New Roman"/>
              </a:rPr>
              <a:t> </a:t>
            </a:r>
            <a:r>
              <a:rPr lang="en-GB" dirty="0" err="1">
                <a:effectLst/>
                <a:latin typeface="Times New Roman"/>
                <a:ea typeface="Times New Roman"/>
              </a:rPr>
              <a:t>Aloma</a:t>
            </a:r>
            <a:r>
              <a:rPr lang="en-GB" dirty="0">
                <a:effectLst/>
                <a:latin typeface="Times New Roman"/>
                <a:ea typeface="Times New Roman"/>
              </a:rPr>
              <a:t> who was the most famous of the </a:t>
            </a:r>
            <a:r>
              <a:rPr lang="en-GB" dirty="0" err="1">
                <a:effectLst/>
                <a:latin typeface="Times New Roman"/>
                <a:ea typeface="Times New Roman"/>
              </a:rPr>
              <a:t>Mais</a:t>
            </a:r>
            <a:r>
              <a:rPr lang="en-GB" dirty="0">
                <a:effectLst/>
                <a:latin typeface="Times New Roman"/>
                <a:ea typeface="Times New Roman"/>
              </a:rPr>
              <a:t> of </a:t>
            </a:r>
            <a:r>
              <a:rPr lang="en-GB" dirty="0" err="1">
                <a:effectLst/>
                <a:latin typeface="Times New Roman"/>
                <a:ea typeface="Times New Roman"/>
              </a:rPr>
              <a:t>Borno</a:t>
            </a:r>
            <a:r>
              <a:rPr lang="en-GB" dirty="0">
                <a:effectLst/>
                <a:latin typeface="Times New Roman"/>
                <a:ea typeface="Times New Roman"/>
              </a:rPr>
              <a:t>, </a:t>
            </a:r>
            <a:r>
              <a:rPr lang="en-GB" dirty="0" err="1">
                <a:effectLst/>
                <a:latin typeface="Times New Roman"/>
                <a:ea typeface="Times New Roman"/>
              </a:rPr>
              <a:t>Magira</a:t>
            </a:r>
            <a:r>
              <a:rPr lang="en-GB" dirty="0">
                <a:effectLst/>
                <a:latin typeface="Times New Roman"/>
                <a:ea typeface="Times New Roman"/>
              </a:rPr>
              <a:t> Aisha, held the regency of </a:t>
            </a:r>
            <a:r>
              <a:rPr lang="en-GB" dirty="0" err="1">
                <a:effectLst/>
                <a:latin typeface="Times New Roman"/>
                <a:ea typeface="Times New Roman"/>
              </a:rPr>
              <a:t>Borno</a:t>
            </a:r>
            <a:r>
              <a:rPr lang="en-GB" dirty="0">
                <a:effectLst/>
                <a:latin typeface="Times New Roman"/>
                <a:ea typeface="Times New Roman"/>
              </a:rPr>
              <a:t> for ten years (1562–1572) before </a:t>
            </a:r>
            <a:r>
              <a:rPr lang="en-GB" dirty="0" err="1">
                <a:effectLst/>
                <a:latin typeface="Times New Roman"/>
                <a:ea typeface="Times New Roman"/>
              </a:rPr>
              <a:t>Idris</a:t>
            </a:r>
            <a:r>
              <a:rPr lang="en-GB" dirty="0">
                <a:effectLst/>
                <a:latin typeface="Times New Roman"/>
                <a:ea typeface="Times New Roman"/>
              </a:rPr>
              <a:t> </a:t>
            </a:r>
            <a:r>
              <a:rPr lang="en-GB" dirty="0" err="1">
                <a:effectLst/>
                <a:latin typeface="Times New Roman"/>
                <a:ea typeface="Times New Roman"/>
              </a:rPr>
              <a:t>Aloma</a:t>
            </a:r>
            <a:r>
              <a:rPr lang="en-GB" dirty="0">
                <a:effectLst/>
                <a:latin typeface="Times New Roman"/>
                <a:ea typeface="Times New Roman"/>
              </a:rPr>
              <a:t> became matured enough to run the affairs of the state of </a:t>
            </a:r>
            <a:r>
              <a:rPr lang="en-GB" dirty="0" err="1">
                <a:effectLst/>
                <a:latin typeface="Times New Roman"/>
                <a:ea typeface="Times New Roman"/>
              </a:rPr>
              <a:t>Kanem</a:t>
            </a:r>
            <a:r>
              <a:rPr lang="en-GB" dirty="0">
                <a:effectLst/>
                <a:latin typeface="Times New Roman"/>
                <a:ea typeface="Times New Roman"/>
              </a:rPr>
              <a:t>–</a:t>
            </a:r>
            <a:r>
              <a:rPr lang="en-GB" dirty="0" err="1">
                <a:effectLst/>
                <a:latin typeface="Times New Roman"/>
                <a:ea typeface="Times New Roman"/>
              </a:rPr>
              <a:t>Borno</a:t>
            </a:r>
            <a:r>
              <a:rPr lang="en-GB" dirty="0">
                <a:effectLst/>
                <a:latin typeface="Times New Roman"/>
                <a:ea typeface="Times New Roman"/>
              </a:rPr>
              <a:t>. </a:t>
            </a:r>
          </a:p>
          <a:p>
            <a:pPr marL="0" marR="0" algn="just">
              <a:spcBef>
                <a:spcPts val="0"/>
              </a:spcBef>
              <a:spcAft>
                <a:spcPts val="0"/>
              </a:spcAft>
            </a:pPr>
            <a:r>
              <a:rPr lang="en-GB" dirty="0">
                <a:effectLst/>
                <a:latin typeface="Times New Roman"/>
                <a:ea typeface="Times New Roman"/>
              </a:rPr>
              <a:t>Apart from the </a:t>
            </a:r>
            <a:r>
              <a:rPr lang="en-GB" dirty="0" err="1">
                <a:effectLst/>
                <a:latin typeface="Times New Roman"/>
                <a:ea typeface="Times New Roman"/>
              </a:rPr>
              <a:t>Magira</a:t>
            </a:r>
            <a:r>
              <a:rPr lang="en-GB" dirty="0">
                <a:effectLst/>
                <a:latin typeface="Times New Roman"/>
                <a:ea typeface="Times New Roman"/>
              </a:rPr>
              <a:t> there was also the </a:t>
            </a:r>
            <a:r>
              <a:rPr lang="en-GB" dirty="0" err="1">
                <a:effectLst/>
                <a:latin typeface="Times New Roman"/>
                <a:ea typeface="Times New Roman"/>
              </a:rPr>
              <a:t>Gumsu</a:t>
            </a:r>
            <a:r>
              <a:rPr lang="en-GB" dirty="0">
                <a:effectLst/>
                <a:latin typeface="Times New Roman"/>
                <a:ea typeface="Times New Roman"/>
              </a:rPr>
              <a:t> the first wife of the Mai who had control over the administration of the palace. </a:t>
            </a:r>
          </a:p>
          <a:p>
            <a:pPr marL="0" marR="0" algn="just">
              <a:spcBef>
                <a:spcPts val="0"/>
              </a:spcBef>
              <a:spcAft>
                <a:spcPts val="0"/>
              </a:spcAft>
            </a:pPr>
            <a:r>
              <a:rPr lang="en-GB" dirty="0">
                <a:effectLst/>
                <a:latin typeface="Times New Roman"/>
                <a:ea typeface="Times New Roman"/>
              </a:rPr>
              <a:t>In Hausa land, there were women rulers or Queens such as </a:t>
            </a:r>
            <a:r>
              <a:rPr lang="en-GB" dirty="0" err="1">
                <a:effectLst/>
                <a:latin typeface="Times New Roman"/>
                <a:ea typeface="Times New Roman"/>
              </a:rPr>
              <a:t>Tawa</a:t>
            </a:r>
            <a:r>
              <a:rPr lang="en-GB" dirty="0">
                <a:effectLst/>
                <a:latin typeface="Times New Roman"/>
                <a:ea typeface="Times New Roman"/>
              </a:rPr>
              <a:t> of </a:t>
            </a:r>
            <a:r>
              <a:rPr lang="en-GB" dirty="0" err="1">
                <a:effectLst/>
                <a:latin typeface="Times New Roman"/>
                <a:ea typeface="Times New Roman"/>
              </a:rPr>
              <a:t>Gobir</a:t>
            </a:r>
            <a:r>
              <a:rPr lang="en-GB" dirty="0">
                <a:effectLst/>
                <a:latin typeface="Times New Roman"/>
                <a:ea typeface="Times New Roman"/>
              </a:rPr>
              <a:t> and </a:t>
            </a:r>
            <a:r>
              <a:rPr lang="en-GB" dirty="0" err="1">
                <a:effectLst/>
                <a:latin typeface="Times New Roman"/>
                <a:ea typeface="Times New Roman"/>
              </a:rPr>
              <a:t>Amina</a:t>
            </a:r>
            <a:r>
              <a:rPr lang="en-GB" dirty="0">
                <a:effectLst/>
                <a:latin typeface="Times New Roman"/>
                <a:ea typeface="Times New Roman"/>
              </a:rPr>
              <a:t> of </a:t>
            </a:r>
            <a:r>
              <a:rPr lang="en-GB" dirty="0" err="1">
                <a:effectLst/>
                <a:latin typeface="Times New Roman"/>
                <a:ea typeface="Times New Roman"/>
              </a:rPr>
              <a:t>Zazzau</a:t>
            </a:r>
            <a:r>
              <a:rPr lang="en-GB" dirty="0">
                <a:effectLst/>
                <a:latin typeface="Times New Roman"/>
                <a:ea typeface="Times New Roman"/>
              </a:rPr>
              <a:t> (1536–1576).  </a:t>
            </a:r>
          </a:p>
          <a:p>
            <a:pPr marL="0" marR="0" algn="just">
              <a:spcBef>
                <a:spcPts val="0"/>
              </a:spcBef>
              <a:spcAft>
                <a:spcPts val="0"/>
              </a:spcAft>
            </a:pPr>
            <a:r>
              <a:rPr lang="en-GB" dirty="0">
                <a:effectLst/>
                <a:latin typeface="Times New Roman"/>
                <a:ea typeface="Times New Roman"/>
              </a:rPr>
              <a:t>The latter was the eldest daughter of another female ruler known as </a:t>
            </a:r>
            <a:r>
              <a:rPr lang="en-GB" dirty="0" err="1">
                <a:effectLst/>
                <a:latin typeface="Times New Roman"/>
                <a:ea typeface="Times New Roman"/>
              </a:rPr>
              <a:t>Bakwa</a:t>
            </a:r>
            <a:r>
              <a:rPr lang="en-GB" dirty="0">
                <a:effectLst/>
                <a:latin typeface="Times New Roman"/>
                <a:ea typeface="Times New Roman"/>
              </a:rPr>
              <a:t> </a:t>
            </a:r>
            <a:r>
              <a:rPr lang="en-GB" dirty="0" err="1">
                <a:effectLst/>
                <a:latin typeface="Times New Roman"/>
                <a:ea typeface="Times New Roman"/>
              </a:rPr>
              <a:t>Turunku</a:t>
            </a:r>
            <a:r>
              <a:rPr lang="en-GB" dirty="0">
                <a:effectLst/>
                <a:latin typeface="Times New Roman"/>
                <a:ea typeface="Times New Roman"/>
              </a:rPr>
              <a:t> who had earlier established the towns of </a:t>
            </a:r>
            <a:r>
              <a:rPr lang="en-GB" dirty="0" err="1">
                <a:effectLst/>
                <a:latin typeface="Times New Roman"/>
                <a:ea typeface="Times New Roman"/>
              </a:rPr>
              <a:t>Turunku</a:t>
            </a:r>
            <a:r>
              <a:rPr lang="en-GB" dirty="0">
                <a:effectLst/>
                <a:latin typeface="Times New Roman"/>
                <a:ea typeface="Times New Roman"/>
              </a:rPr>
              <a:t> and later Zaria.</a:t>
            </a: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118286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GB" sz="2800" b="1" dirty="0">
                <a:effectLst/>
                <a:latin typeface="Times New Roman"/>
                <a:ea typeface="Times New Roman"/>
              </a:rPr>
              <a:t>The role of Museums and Monuments</a:t>
            </a:r>
            <a:endParaRPr lang="en-US" sz="2800" dirty="0"/>
          </a:p>
        </p:txBody>
      </p:sp>
      <p:sp>
        <p:nvSpPr>
          <p:cNvPr id="3" name="Content Placeholder 2"/>
          <p:cNvSpPr>
            <a:spLocks noGrp="1"/>
          </p:cNvSpPr>
          <p:nvPr>
            <p:ph idx="1"/>
          </p:nvPr>
        </p:nvSpPr>
        <p:spPr>
          <a:xfrm>
            <a:off x="152400" y="533400"/>
            <a:ext cx="8915400" cy="6096000"/>
          </a:xfrm>
        </p:spPr>
        <p:txBody>
          <a:bodyPr>
            <a:normAutofit fontScale="92500" lnSpcReduction="20000"/>
          </a:bodyPr>
          <a:lstStyle/>
          <a:p>
            <a:pPr algn="just"/>
            <a:r>
              <a:rPr lang="en-GB" dirty="0">
                <a:effectLst/>
                <a:latin typeface="Times New Roman"/>
                <a:ea typeface="Times New Roman"/>
              </a:rPr>
              <a:t>It is an institution which is charged with the responsibility for the collection, preservation and display of natural and cultural objects in the society. Such objects are usually displayed or exhibited by the Museum for interested members of the public. In this way the history of our ancestors are not only preserved but also vividly re-created in a concrete way and transmitted from one generation to another.</a:t>
            </a:r>
          </a:p>
          <a:p>
            <a:pPr marL="0" marR="0" indent="457200" algn="just">
              <a:spcBef>
                <a:spcPts val="0"/>
              </a:spcBef>
              <a:spcAft>
                <a:spcPts val="0"/>
              </a:spcAft>
            </a:pPr>
            <a:r>
              <a:rPr lang="en-GB" dirty="0">
                <a:effectLst/>
                <a:latin typeface="Times New Roman"/>
                <a:ea typeface="Times New Roman"/>
              </a:rPr>
              <a:t>While a monument on the other hand is a famous site or building structure that is preserved because of its historical, cultural or aesthetic importance. Some examples of important monuments in Nigeria includes </a:t>
            </a:r>
            <a:r>
              <a:rPr lang="en-GB" dirty="0" err="1">
                <a:effectLst/>
                <a:latin typeface="Times New Roman"/>
                <a:ea typeface="Times New Roman"/>
              </a:rPr>
              <a:t>Sukur</a:t>
            </a:r>
            <a:r>
              <a:rPr lang="en-GB" dirty="0">
                <a:effectLst/>
                <a:latin typeface="Times New Roman"/>
                <a:ea typeface="Times New Roman"/>
              </a:rPr>
              <a:t> Cultural Landscape in Adamawa, Kano Ancient City Walls and Gates, Marina Slave History Museum in </a:t>
            </a:r>
            <a:r>
              <a:rPr lang="en-GB" dirty="0" err="1">
                <a:effectLst/>
                <a:latin typeface="Times New Roman"/>
                <a:ea typeface="Times New Roman"/>
              </a:rPr>
              <a:t>Calabar</a:t>
            </a:r>
            <a:r>
              <a:rPr lang="en-GB" dirty="0">
                <a:effectLst/>
                <a:latin typeface="Times New Roman"/>
                <a:ea typeface="Times New Roman"/>
              </a:rPr>
              <a:t>, tomb of </a:t>
            </a:r>
            <a:r>
              <a:rPr lang="en-GB" dirty="0" err="1">
                <a:effectLst/>
                <a:latin typeface="Times New Roman"/>
                <a:ea typeface="Times New Roman"/>
              </a:rPr>
              <a:t>Shehu</a:t>
            </a:r>
            <a:r>
              <a:rPr lang="en-GB" dirty="0">
                <a:effectLst/>
                <a:latin typeface="Times New Roman"/>
                <a:ea typeface="Times New Roman"/>
              </a:rPr>
              <a:t> </a:t>
            </a:r>
            <a:r>
              <a:rPr lang="en-GB" dirty="0" err="1">
                <a:effectLst/>
                <a:latin typeface="Times New Roman"/>
                <a:ea typeface="Times New Roman"/>
              </a:rPr>
              <a:t>Usman</a:t>
            </a:r>
            <a:r>
              <a:rPr lang="en-GB" dirty="0">
                <a:effectLst/>
                <a:latin typeface="Times New Roman"/>
                <a:ea typeface="Times New Roman"/>
              </a:rPr>
              <a:t> </a:t>
            </a:r>
            <a:r>
              <a:rPr lang="en-GB" dirty="0" err="1">
                <a:effectLst/>
                <a:latin typeface="Times New Roman"/>
                <a:ea typeface="Times New Roman"/>
              </a:rPr>
              <a:t>dan</a:t>
            </a:r>
            <a:r>
              <a:rPr lang="en-GB" dirty="0">
                <a:effectLst/>
                <a:latin typeface="Times New Roman"/>
                <a:ea typeface="Times New Roman"/>
              </a:rPr>
              <a:t> </a:t>
            </a:r>
            <a:r>
              <a:rPr lang="en-GB" dirty="0" err="1">
                <a:effectLst/>
                <a:latin typeface="Times New Roman"/>
                <a:ea typeface="Times New Roman"/>
              </a:rPr>
              <a:t>Fodio</a:t>
            </a:r>
            <a:r>
              <a:rPr lang="en-GB" dirty="0">
                <a:effectLst/>
                <a:latin typeface="Times New Roman"/>
                <a:ea typeface="Times New Roman"/>
              </a:rPr>
              <a:t> in Sokoto among others.</a:t>
            </a:r>
            <a:r>
              <a:rPr lang="en-GB" dirty="0">
                <a:latin typeface="Times New Roman"/>
                <a:ea typeface="Times New Roman"/>
              </a:rPr>
              <a:t> </a:t>
            </a:r>
            <a:endParaRPr lang="en-US" dirty="0">
              <a:effectLst/>
              <a:latin typeface="Times New Roman"/>
              <a:ea typeface="Times New Roman"/>
            </a:endParaRPr>
          </a:p>
          <a:p>
            <a:pPr algn="just"/>
            <a:endParaRPr lang="en-US" dirty="0"/>
          </a:p>
        </p:txBody>
      </p:sp>
    </p:spTree>
    <p:extLst>
      <p:ext uri="{BB962C8B-B14F-4D97-AF65-F5344CB8AC3E}">
        <p14:creationId xmlns:p14="http://schemas.microsoft.com/office/powerpoint/2010/main" val="57456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GB" sz="3200" b="1" dirty="0">
                <a:solidFill>
                  <a:prstClr val="black"/>
                </a:solidFill>
                <a:latin typeface="Times New Roman"/>
                <a:ea typeface="Times New Roman"/>
                <a:cs typeface="+mn-cs"/>
              </a:rPr>
              <a:t>Conclusion</a:t>
            </a:r>
            <a:endParaRPr lang="en-US" sz="3200" dirty="0"/>
          </a:p>
        </p:txBody>
      </p:sp>
      <p:sp>
        <p:nvSpPr>
          <p:cNvPr id="3" name="Content Placeholder 2"/>
          <p:cNvSpPr>
            <a:spLocks noGrp="1"/>
          </p:cNvSpPr>
          <p:nvPr>
            <p:ph idx="1"/>
          </p:nvPr>
        </p:nvSpPr>
        <p:spPr>
          <a:xfrm>
            <a:off x="152400" y="762000"/>
            <a:ext cx="8763000" cy="6019800"/>
          </a:xfrm>
        </p:spPr>
        <p:txBody>
          <a:bodyPr>
            <a:normAutofit fontScale="92500" lnSpcReduction="10000"/>
          </a:bodyPr>
          <a:lstStyle/>
          <a:p>
            <a:pPr marL="0" marR="0" algn="just">
              <a:spcBef>
                <a:spcPts val="0"/>
              </a:spcBef>
              <a:spcAft>
                <a:spcPts val="0"/>
              </a:spcAft>
            </a:pPr>
            <a:r>
              <a:rPr lang="en-GB" dirty="0">
                <a:effectLst/>
                <a:latin typeface="Times New Roman"/>
                <a:ea typeface="Times New Roman"/>
              </a:rPr>
              <a:t>Let us conclude this paper by summarizing what we have discussed so far. Our ancestors have left for us a rich cultural heritage – material and non-material; weaving tools, iron implements, arts, good political organization and culture, peaceful co-existence, religion, education etc. </a:t>
            </a:r>
          </a:p>
          <a:p>
            <a:pPr marL="0" marR="0" algn="just">
              <a:spcBef>
                <a:spcPts val="0"/>
              </a:spcBef>
              <a:spcAft>
                <a:spcPts val="0"/>
              </a:spcAft>
            </a:pPr>
            <a:r>
              <a:rPr lang="en-GB" dirty="0">
                <a:effectLst/>
                <a:latin typeface="Times New Roman"/>
                <a:ea typeface="Times New Roman"/>
              </a:rPr>
              <a:t>We are blessed with historians who are not only conscious of the past but seek to understand, preserve it and relate with the present in a significant way. </a:t>
            </a:r>
          </a:p>
          <a:p>
            <a:pPr marL="0" marR="0" algn="just">
              <a:spcBef>
                <a:spcPts val="0"/>
              </a:spcBef>
              <a:spcAft>
                <a:spcPts val="0"/>
              </a:spcAft>
            </a:pPr>
            <a:r>
              <a:rPr lang="en-GB" dirty="0">
                <a:effectLst/>
                <a:latin typeface="Times New Roman"/>
                <a:ea typeface="Times New Roman"/>
              </a:rPr>
              <a:t>We have a history, make history and are historically proud of our history. </a:t>
            </a:r>
          </a:p>
          <a:p>
            <a:pPr marL="0" marR="0" algn="just">
              <a:spcBef>
                <a:spcPts val="0"/>
              </a:spcBef>
              <a:spcAft>
                <a:spcPts val="0"/>
              </a:spcAft>
            </a:pPr>
            <a:r>
              <a:rPr lang="en-GB">
                <a:effectLst/>
                <a:latin typeface="Times New Roman"/>
                <a:ea typeface="Times New Roman"/>
              </a:rPr>
              <a:t>We </a:t>
            </a:r>
            <a:r>
              <a:rPr lang="en-GB" dirty="0">
                <a:effectLst/>
                <a:latin typeface="Times New Roman"/>
                <a:ea typeface="Times New Roman"/>
              </a:rPr>
              <a:t>must study our past and present in order to make progress and not simply romanticize our heritage and continue to sink into the abyss of darkness.          </a:t>
            </a: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68141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0"/>
              </a:spcBef>
            </a:pPr>
            <a:r>
              <a:rPr lang="en-GB" sz="3600" dirty="0">
                <a:effectLst/>
                <a:latin typeface="Times New Roman"/>
                <a:ea typeface="Times New Roman"/>
              </a:rPr>
              <a:t>“The </a:t>
            </a:r>
            <a:r>
              <a:rPr lang="en-GB" sz="3600" dirty="0" err="1">
                <a:effectLst/>
                <a:latin typeface="Times New Roman"/>
                <a:ea typeface="Times New Roman"/>
              </a:rPr>
              <a:t>labor</a:t>
            </a:r>
            <a:r>
              <a:rPr lang="en-GB" sz="3600" dirty="0">
                <a:effectLst/>
                <a:latin typeface="Times New Roman"/>
                <a:ea typeface="Times New Roman"/>
              </a:rPr>
              <a:t> of our Heroes past shall never be in vain”</a:t>
            </a:r>
            <a:br>
              <a:rPr lang="en-US" dirty="0">
                <a:effectLst/>
                <a:latin typeface="Times New Roman"/>
                <a:ea typeface="Times New Roman"/>
              </a:rPr>
            </a:br>
            <a:endParaRPr lang="en-US" dirty="0"/>
          </a:p>
        </p:txBody>
      </p:sp>
      <p:sp>
        <p:nvSpPr>
          <p:cNvPr id="3" name="Content Placeholder 2"/>
          <p:cNvSpPr>
            <a:spLocks noGrp="1"/>
          </p:cNvSpPr>
          <p:nvPr>
            <p:ph idx="1"/>
          </p:nvPr>
        </p:nvSpPr>
        <p:spPr>
          <a:xfrm>
            <a:off x="228600" y="1143000"/>
            <a:ext cx="8686800" cy="5562600"/>
          </a:xfrm>
        </p:spPr>
        <p:txBody>
          <a:bodyPr/>
          <a:lstStyle/>
          <a:p>
            <a:pPr algn="just"/>
            <a:r>
              <a:rPr lang="en-GB" dirty="0">
                <a:effectLst/>
                <a:latin typeface="Times New Roman"/>
                <a:ea typeface="Times New Roman"/>
              </a:rPr>
              <a:t>The above quotation is from the Nigeria’s National Anthem. It underscores the following importance which we place on the efforts of our ancestors in bequeathing to us a nation which we are proud of. It recognizes the dignity of labour and selfless service to humanity. It encourages patriotism among citizens and reminds us of our past that is our history. </a:t>
            </a:r>
            <a:endParaRPr lang="en-US" dirty="0"/>
          </a:p>
        </p:txBody>
      </p:sp>
    </p:spTree>
    <p:extLst>
      <p:ext uri="{BB962C8B-B14F-4D97-AF65-F5344CB8AC3E}">
        <p14:creationId xmlns:p14="http://schemas.microsoft.com/office/powerpoint/2010/main" val="402329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lgn="just"/>
            <a:r>
              <a:rPr lang="en-GB" dirty="0">
                <a:effectLst/>
                <a:latin typeface="Times New Roman"/>
                <a:ea typeface="Times New Roman"/>
              </a:rPr>
              <a:t>Heritage in simple terms refers to the things which our ancestors create in the past which has historical importance and passed on to us. Such things can be divided into two namely materials and non-materials. The former refers to such things as historical artefacts that is the handiwork of our ancestors ranging from buildings, domestic utensils to farm implements, weaving tools/artistic works etc. And by non-material, we are referring to religion, beliefs, knowledge, traditions, values, witchcraft, sorcery, ideas and anything within the material realm of man, which can or are transmitted from generation to generation.</a:t>
            </a:r>
            <a:endParaRPr lang="en-US" dirty="0"/>
          </a:p>
        </p:txBody>
      </p:sp>
    </p:spTree>
    <p:extLst>
      <p:ext uri="{BB962C8B-B14F-4D97-AF65-F5344CB8AC3E}">
        <p14:creationId xmlns:p14="http://schemas.microsoft.com/office/powerpoint/2010/main" val="191190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effectLst/>
                <a:latin typeface="Times New Roman"/>
                <a:ea typeface="Times New Roman"/>
              </a:rPr>
              <a:t>How then do we know about our past and our heritage of the past? We knew these through our study of history. You may then want to know what is history? </a:t>
            </a:r>
            <a:endParaRPr lang="en-US" sz="2800" dirty="0"/>
          </a:p>
        </p:txBody>
      </p:sp>
      <p:sp>
        <p:nvSpPr>
          <p:cNvPr id="3" name="Content Placeholder 2"/>
          <p:cNvSpPr>
            <a:spLocks noGrp="1"/>
          </p:cNvSpPr>
          <p:nvPr>
            <p:ph idx="1"/>
          </p:nvPr>
        </p:nvSpPr>
        <p:spPr>
          <a:xfrm>
            <a:off x="228600" y="1600200"/>
            <a:ext cx="8763000" cy="5105400"/>
          </a:xfrm>
        </p:spPr>
        <p:txBody>
          <a:bodyPr/>
          <a:lstStyle/>
          <a:p>
            <a:r>
              <a:rPr lang="en-GB" dirty="0">
                <a:effectLst/>
                <a:latin typeface="Times New Roman"/>
                <a:ea typeface="Times New Roman"/>
              </a:rPr>
              <a:t>History is the study of the activities of man carried out over time (Collinwood 1946) i.e. what was done in the past, what is being done in the present and what is to be done in the future. </a:t>
            </a:r>
          </a:p>
          <a:p>
            <a:r>
              <a:rPr lang="en-GB" dirty="0">
                <a:effectLst/>
                <a:latin typeface="Times New Roman"/>
                <a:ea typeface="Times New Roman"/>
              </a:rPr>
              <a:t>History entails the understanding of the past and how it is related to the present which will serve as a key to the preparation of the future (Jenkins: 1995). For that to be achieved, the heritage of the past has to be properly upheld, conserved and maintained. That has been the duty of historians.</a:t>
            </a:r>
            <a:endParaRPr lang="en-US" dirty="0"/>
          </a:p>
        </p:txBody>
      </p:sp>
    </p:spTree>
    <p:extLst>
      <p:ext uri="{BB962C8B-B14F-4D97-AF65-F5344CB8AC3E}">
        <p14:creationId xmlns:p14="http://schemas.microsoft.com/office/powerpoint/2010/main" val="300333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latin typeface="Times New Roman"/>
                <a:ea typeface="Times New Roman"/>
              </a:rPr>
              <a:t>what are the sources of history?</a:t>
            </a:r>
            <a:endParaRPr lang="en-US" dirty="0"/>
          </a:p>
        </p:txBody>
      </p:sp>
      <p:sp>
        <p:nvSpPr>
          <p:cNvPr id="3" name="Content Placeholder 2"/>
          <p:cNvSpPr>
            <a:spLocks noGrp="1"/>
          </p:cNvSpPr>
          <p:nvPr>
            <p:ph idx="1"/>
          </p:nvPr>
        </p:nvSpPr>
        <p:spPr>
          <a:xfrm>
            <a:off x="152400" y="1219200"/>
            <a:ext cx="8534400" cy="5334000"/>
          </a:xfrm>
        </p:spPr>
        <p:txBody>
          <a:bodyPr>
            <a:normAutofit lnSpcReduction="10000"/>
          </a:bodyPr>
          <a:lstStyle/>
          <a:p>
            <a:pPr algn="just"/>
            <a:r>
              <a:rPr lang="en-GB" dirty="0">
                <a:effectLst/>
                <a:latin typeface="Times New Roman"/>
                <a:ea typeface="Times New Roman"/>
              </a:rPr>
              <a:t>For the historian, the source of history are traces or evidences of man’s existence which he leaves behind and this could be material or non-material </a:t>
            </a:r>
            <a:r>
              <a:rPr lang="en-GB" b="1" dirty="0">
                <a:effectLst/>
                <a:latin typeface="Times New Roman"/>
                <a:ea typeface="Times New Roman"/>
              </a:rPr>
              <a:t>written documents, oral tradition and archaeology</a:t>
            </a:r>
            <a:r>
              <a:rPr lang="en-GB" dirty="0">
                <a:effectLst/>
                <a:latin typeface="Times New Roman"/>
                <a:ea typeface="Times New Roman"/>
              </a:rPr>
              <a:t>.  Hence as Collingswood rightly points out; the historian can rediscover what has been completely forgotten, in the sense that no statement of it has reached him by an unbroken tradition from eye witnesses. He can even discover what until he discovered it no one ever knew to have happened at all. </a:t>
            </a:r>
            <a:endParaRPr lang="en-US" dirty="0"/>
          </a:p>
        </p:txBody>
      </p:sp>
    </p:spTree>
    <p:extLst>
      <p:ext uri="{BB962C8B-B14F-4D97-AF65-F5344CB8AC3E}">
        <p14:creationId xmlns:p14="http://schemas.microsoft.com/office/powerpoint/2010/main" val="3021251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just">
              <a:spcBef>
                <a:spcPts val="0"/>
              </a:spcBef>
              <a:spcAft>
                <a:spcPts val="0"/>
              </a:spcAft>
            </a:pPr>
            <a:r>
              <a:rPr lang="en-GB" sz="3600" b="1" dirty="0">
                <a:effectLst/>
                <a:latin typeface="Times New Roman"/>
                <a:ea typeface="Times New Roman"/>
              </a:rPr>
              <a:t>Emergence of State and their Administration</a:t>
            </a:r>
            <a:br>
              <a:rPr lang="en-US" dirty="0">
                <a:effectLst/>
                <a:latin typeface="Times New Roman"/>
                <a:ea typeface="Times New Roman"/>
              </a:rPr>
            </a:br>
            <a:endParaRPr lang="en-US" dirty="0"/>
          </a:p>
        </p:txBody>
      </p:sp>
      <p:sp>
        <p:nvSpPr>
          <p:cNvPr id="3" name="Content Placeholder 2"/>
          <p:cNvSpPr>
            <a:spLocks noGrp="1"/>
          </p:cNvSpPr>
          <p:nvPr>
            <p:ph idx="1"/>
          </p:nvPr>
        </p:nvSpPr>
        <p:spPr>
          <a:xfrm>
            <a:off x="228600" y="838200"/>
            <a:ext cx="8763000" cy="5867400"/>
          </a:xfrm>
        </p:spPr>
        <p:txBody>
          <a:bodyPr/>
          <a:lstStyle/>
          <a:p>
            <a:pPr marL="0" marR="0" algn="just">
              <a:spcBef>
                <a:spcPts val="0"/>
              </a:spcBef>
              <a:spcAft>
                <a:spcPts val="0"/>
              </a:spcAft>
            </a:pPr>
            <a:r>
              <a:rPr lang="en-GB" dirty="0">
                <a:latin typeface="Times New Roman"/>
                <a:ea typeface="Times New Roman"/>
              </a:rPr>
              <a:t>T</a:t>
            </a:r>
            <a:r>
              <a:rPr lang="en-GB" dirty="0">
                <a:effectLst/>
                <a:latin typeface="Times New Roman"/>
                <a:ea typeface="Times New Roman"/>
              </a:rPr>
              <a:t>he country in which we live and carry out our activities which today is known as “Nigeria”, before the coming of the British, various people lived in the Nigeria area in kingdoms and chiefdoms and even in hat some scholars have described as stateless societies. Let us mention some of them; Hausa states – Katsina, </a:t>
            </a:r>
            <a:r>
              <a:rPr lang="en-GB" dirty="0" err="1">
                <a:effectLst/>
                <a:latin typeface="Times New Roman"/>
                <a:ea typeface="Times New Roman"/>
              </a:rPr>
              <a:t>Kanem</a:t>
            </a:r>
            <a:r>
              <a:rPr lang="en-GB" dirty="0">
                <a:effectLst/>
                <a:latin typeface="Times New Roman"/>
                <a:ea typeface="Times New Roman"/>
              </a:rPr>
              <a:t> </a:t>
            </a:r>
            <a:r>
              <a:rPr lang="en-GB" dirty="0" err="1">
                <a:effectLst/>
                <a:latin typeface="Times New Roman"/>
                <a:ea typeface="Times New Roman"/>
              </a:rPr>
              <a:t>Borno</a:t>
            </a:r>
            <a:r>
              <a:rPr lang="en-GB" dirty="0">
                <a:effectLst/>
                <a:latin typeface="Times New Roman"/>
                <a:ea typeface="Times New Roman"/>
              </a:rPr>
              <a:t>, </a:t>
            </a:r>
            <a:r>
              <a:rPr lang="en-GB" dirty="0" err="1">
                <a:effectLst/>
                <a:latin typeface="Times New Roman"/>
                <a:ea typeface="Times New Roman"/>
              </a:rPr>
              <a:t>Nupe</a:t>
            </a:r>
            <a:r>
              <a:rPr lang="en-GB" dirty="0">
                <a:effectLst/>
                <a:latin typeface="Times New Roman"/>
                <a:ea typeface="Times New Roman"/>
              </a:rPr>
              <a:t> kingdom, </a:t>
            </a:r>
            <a:r>
              <a:rPr lang="en-GB" dirty="0" err="1">
                <a:effectLst/>
                <a:latin typeface="Times New Roman"/>
                <a:ea typeface="Times New Roman"/>
              </a:rPr>
              <a:t>Jukun</a:t>
            </a:r>
            <a:r>
              <a:rPr lang="en-GB" dirty="0">
                <a:effectLst/>
                <a:latin typeface="Times New Roman"/>
                <a:ea typeface="Times New Roman"/>
              </a:rPr>
              <a:t>, </a:t>
            </a:r>
            <a:r>
              <a:rPr lang="en-GB" dirty="0" err="1">
                <a:effectLst/>
                <a:latin typeface="Times New Roman"/>
                <a:ea typeface="Times New Roman"/>
              </a:rPr>
              <a:t>Igala</a:t>
            </a:r>
            <a:r>
              <a:rPr lang="en-GB" dirty="0">
                <a:effectLst/>
                <a:latin typeface="Times New Roman"/>
                <a:ea typeface="Times New Roman"/>
              </a:rPr>
              <a:t> Kingdom, Oyo, </a:t>
            </a:r>
            <a:r>
              <a:rPr lang="en-GB" dirty="0" err="1">
                <a:effectLst/>
                <a:latin typeface="Times New Roman"/>
                <a:ea typeface="Times New Roman"/>
              </a:rPr>
              <a:t>Ijesha</a:t>
            </a:r>
            <a:r>
              <a:rPr lang="en-GB" dirty="0">
                <a:effectLst/>
                <a:latin typeface="Times New Roman"/>
                <a:ea typeface="Times New Roman"/>
              </a:rPr>
              <a:t>, Benin, the Igbo people, </a:t>
            </a:r>
            <a:r>
              <a:rPr lang="en-GB" dirty="0" err="1">
                <a:effectLst/>
                <a:latin typeface="Times New Roman"/>
                <a:ea typeface="Times New Roman"/>
              </a:rPr>
              <a:t>Ebira</a:t>
            </a:r>
            <a:r>
              <a:rPr lang="en-GB" dirty="0">
                <a:effectLst/>
                <a:latin typeface="Times New Roman"/>
                <a:ea typeface="Times New Roman"/>
              </a:rPr>
              <a:t>, </a:t>
            </a:r>
            <a:r>
              <a:rPr lang="en-GB" dirty="0" err="1">
                <a:effectLst/>
                <a:latin typeface="Times New Roman"/>
                <a:ea typeface="Times New Roman"/>
              </a:rPr>
              <a:t>Tiv</a:t>
            </a:r>
            <a:r>
              <a:rPr lang="en-GB" dirty="0">
                <a:effectLst/>
                <a:latin typeface="Times New Roman"/>
                <a:ea typeface="Times New Roman"/>
              </a:rPr>
              <a:t> etc. let us briefly discuss some of them.</a:t>
            </a: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1876036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GB" sz="3200" b="1" dirty="0">
                <a:effectLst/>
                <a:latin typeface="Times New Roman"/>
                <a:ea typeface="Times New Roman"/>
              </a:rPr>
              <a:t>Inter-state and Communal Relations</a:t>
            </a:r>
            <a:endParaRPr lang="en-US" sz="3200" dirty="0"/>
          </a:p>
        </p:txBody>
      </p:sp>
      <p:sp>
        <p:nvSpPr>
          <p:cNvPr id="3" name="Content Placeholder 2"/>
          <p:cNvSpPr>
            <a:spLocks noGrp="1"/>
          </p:cNvSpPr>
          <p:nvPr>
            <p:ph idx="1"/>
          </p:nvPr>
        </p:nvSpPr>
        <p:spPr>
          <a:xfrm>
            <a:off x="152400" y="609600"/>
            <a:ext cx="8915400" cy="6248400"/>
          </a:xfrm>
        </p:spPr>
        <p:txBody>
          <a:bodyPr>
            <a:normAutofit fontScale="85000" lnSpcReduction="10000"/>
          </a:bodyPr>
          <a:lstStyle/>
          <a:p>
            <a:pPr algn="just"/>
            <a:r>
              <a:rPr lang="en-GB" dirty="0">
                <a:effectLst/>
                <a:latin typeface="Times New Roman"/>
                <a:ea typeface="Times New Roman"/>
              </a:rPr>
              <a:t>Although there was no Nigeria before the coming of the British and the subsequent conquest and amalgamation of the people, it has been established that the various people and kingdoms/chiefdoms interacted with each other in different ways such as warfare, economics i.e. trading, culture i.e. inter-marriages, linguistic relations, political and religious etc. Let us cite a few examples: There was political and economic relationship between the </a:t>
            </a:r>
            <a:r>
              <a:rPr lang="en-GB" dirty="0" err="1">
                <a:effectLst/>
                <a:latin typeface="Times New Roman"/>
                <a:ea typeface="Times New Roman"/>
              </a:rPr>
              <a:t>Nupe</a:t>
            </a:r>
            <a:r>
              <a:rPr lang="en-GB" dirty="0">
                <a:effectLst/>
                <a:latin typeface="Times New Roman"/>
                <a:ea typeface="Times New Roman"/>
              </a:rPr>
              <a:t> and Yoruba; and between the Hausa and Yoruba (</a:t>
            </a:r>
            <a:r>
              <a:rPr lang="en-GB" dirty="0" err="1">
                <a:effectLst/>
                <a:latin typeface="Times New Roman"/>
                <a:ea typeface="Times New Roman"/>
              </a:rPr>
              <a:t>Falola</a:t>
            </a:r>
            <a:r>
              <a:rPr lang="en-GB" dirty="0">
                <a:effectLst/>
                <a:latin typeface="Times New Roman"/>
                <a:ea typeface="Times New Roman"/>
              </a:rPr>
              <a:t> 128).  The political influence of the Hausa on the Yoruba can be discerned from their linguistic influence as is reflected in the political vocabulary of the Yoruba of Ibadan as mentioned by </a:t>
            </a:r>
            <a:r>
              <a:rPr lang="en-GB" dirty="0" err="1">
                <a:effectLst/>
                <a:latin typeface="Times New Roman"/>
                <a:ea typeface="Times New Roman"/>
              </a:rPr>
              <a:t>Falola</a:t>
            </a:r>
            <a:r>
              <a:rPr lang="en-GB" dirty="0">
                <a:effectLst/>
                <a:latin typeface="Times New Roman"/>
                <a:ea typeface="Times New Roman"/>
              </a:rPr>
              <a:t> – </a:t>
            </a:r>
            <a:r>
              <a:rPr lang="en-GB" i="1" dirty="0" err="1">
                <a:effectLst/>
                <a:latin typeface="Times New Roman"/>
                <a:ea typeface="Times New Roman"/>
              </a:rPr>
              <a:t>Seriki</a:t>
            </a:r>
            <a:r>
              <a:rPr lang="en-GB" dirty="0">
                <a:effectLst/>
                <a:latin typeface="Times New Roman"/>
                <a:ea typeface="Times New Roman"/>
              </a:rPr>
              <a:t> (Hausa – </a:t>
            </a:r>
            <a:r>
              <a:rPr lang="en-GB" i="1" dirty="0" err="1">
                <a:effectLst/>
                <a:latin typeface="Times New Roman"/>
                <a:ea typeface="Times New Roman"/>
              </a:rPr>
              <a:t>Sarki</a:t>
            </a:r>
            <a:r>
              <a:rPr lang="en-GB" dirty="0">
                <a:effectLst/>
                <a:latin typeface="Times New Roman"/>
                <a:ea typeface="Times New Roman"/>
              </a:rPr>
              <a:t>), </a:t>
            </a:r>
            <a:r>
              <a:rPr lang="en-GB" i="1" dirty="0" err="1">
                <a:effectLst/>
                <a:latin typeface="Times New Roman"/>
                <a:ea typeface="Times New Roman"/>
              </a:rPr>
              <a:t>Mogaji</a:t>
            </a:r>
            <a:r>
              <a:rPr lang="en-GB" i="1" dirty="0">
                <a:effectLst/>
                <a:latin typeface="Times New Roman"/>
                <a:ea typeface="Times New Roman"/>
              </a:rPr>
              <a:t> </a:t>
            </a:r>
            <a:r>
              <a:rPr lang="en-GB" dirty="0">
                <a:effectLst/>
                <a:latin typeface="Times New Roman"/>
                <a:ea typeface="Times New Roman"/>
              </a:rPr>
              <a:t>(Hausa – </a:t>
            </a:r>
            <a:r>
              <a:rPr lang="en-GB" i="1" dirty="0" err="1">
                <a:effectLst/>
                <a:latin typeface="Times New Roman"/>
                <a:ea typeface="Times New Roman"/>
              </a:rPr>
              <a:t>Magaji</a:t>
            </a:r>
            <a:r>
              <a:rPr lang="en-GB" dirty="0">
                <a:effectLst/>
                <a:latin typeface="Times New Roman"/>
                <a:ea typeface="Times New Roman"/>
              </a:rPr>
              <a:t>) </a:t>
            </a:r>
            <a:r>
              <a:rPr lang="en-GB" i="1" dirty="0" err="1">
                <a:effectLst/>
                <a:latin typeface="Times New Roman"/>
                <a:ea typeface="Times New Roman"/>
              </a:rPr>
              <a:t>talika</a:t>
            </a:r>
            <a:r>
              <a:rPr lang="en-GB" dirty="0">
                <a:effectLst/>
                <a:latin typeface="Times New Roman"/>
                <a:ea typeface="Times New Roman"/>
              </a:rPr>
              <a:t> (Hausa – </a:t>
            </a:r>
            <a:r>
              <a:rPr lang="en-GB" i="1" dirty="0" err="1">
                <a:effectLst/>
                <a:latin typeface="Times New Roman"/>
                <a:ea typeface="Times New Roman"/>
              </a:rPr>
              <a:t>talaka</a:t>
            </a:r>
            <a:r>
              <a:rPr lang="en-GB" dirty="0">
                <a:effectLst/>
                <a:latin typeface="Times New Roman"/>
                <a:ea typeface="Times New Roman"/>
              </a:rPr>
              <a:t>) (</a:t>
            </a:r>
            <a:r>
              <a:rPr lang="en-GB" dirty="0" err="1">
                <a:effectLst/>
                <a:latin typeface="Times New Roman"/>
                <a:ea typeface="Times New Roman"/>
              </a:rPr>
              <a:t>Falola</a:t>
            </a:r>
            <a:r>
              <a:rPr lang="en-GB" dirty="0">
                <a:effectLst/>
                <a:latin typeface="Times New Roman"/>
                <a:ea typeface="Times New Roman"/>
              </a:rPr>
              <a:t> 1984: 66-77).  In terms of economics the most famous commodity, which had brought the Hausa and the Yoruba together, was the Kola nut</a:t>
            </a:r>
          </a:p>
          <a:p>
            <a:pPr algn="just"/>
            <a:endParaRPr lang="en-US" dirty="0"/>
          </a:p>
        </p:txBody>
      </p:sp>
    </p:spTree>
    <p:extLst>
      <p:ext uri="{BB962C8B-B14F-4D97-AF65-F5344CB8AC3E}">
        <p14:creationId xmlns:p14="http://schemas.microsoft.com/office/powerpoint/2010/main" val="383265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7500" lnSpcReduction="20000"/>
          </a:bodyPr>
          <a:lstStyle/>
          <a:p>
            <a:pPr algn="just"/>
            <a:r>
              <a:rPr lang="en-GB" b="1" i="1" dirty="0">
                <a:effectLst/>
                <a:latin typeface="Times New Roman"/>
                <a:ea typeface="Times New Roman"/>
              </a:rPr>
              <a:t>Nigeria</a:t>
            </a:r>
            <a:r>
              <a:rPr lang="en-GB" dirty="0">
                <a:effectLst/>
                <a:latin typeface="Times New Roman"/>
                <a:ea typeface="Times New Roman"/>
              </a:rPr>
              <a:t>: Between 1860 and 1903 the British had conquered all the Kingdoms and people in the Nigeria area through warfare or peaceful submission.  In 1914, the Northern and Southern Protectorates were amalgamated and Nigeria was created as one country. The implication of this act of the British was that the various Kingdoms/Chiefdoms and people that had existed as autonomous and independent bodies had been dissolved into a greater polity – known as Nigeria.  Thus the Nigerian identity was established (</a:t>
            </a:r>
            <a:r>
              <a:rPr lang="en-GB" dirty="0" err="1">
                <a:effectLst/>
                <a:latin typeface="Times New Roman"/>
                <a:ea typeface="Times New Roman"/>
              </a:rPr>
              <a:t>Ikime</a:t>
            </a:r>
            <a:r>
              <a:rPr lang="en-GB" dirty="0">
                <a:effectLst/>
                <a:latin typeface="Times New Roman"/>
                <a:ea typeface="Times New Roman"/>
              </a:rPr>
              <a:t> 1977).</a:t>
            </a:r>
          </a:p>
          <a:p>
            <a:pPr algn="just"/>
            <a:r>
              <a:rPr lang="en-GB" dirty="0">
                <a:latin typeface="Times New Roman"/>
                <a:ea typeface="Times New Roman"/>
              </a:rPr>
              <a:t>H</a:t>
            </a:r>
            <a:r>
              <a:rPr lang="en-GB" dirty="0">
                <a:effectLst/>
                <a:latin typeface="Times New Roman"/>
                <a:ea typeface="Times New Roman"/>
              </a:rPr>
              <a:t>ow did the British create Nigeria? It was not easy. The British had to fight and conquer the various kingdoms/chiefdoms and peoples of the Nigerian area. The conquest of the Nigerian area was largely and effectively carried out by a small but disciplined force known as the Royal Niger Constabulary (RNC) and Royal West African Frontiers Force (RWAFF). The conquest was carried out under several excuses such as the desire to abolish slave trade, hostility from the ‘Natives’ against the British or Christian Missionaries, dubious treaties </a:t>
            </a:r>
            <a:r>
              <a:rPr lang="en-GB" dirty="0" err="1">
                <a:effectLst/>
                <a:latin typeface="Times New Roman"/>
                <a:ea typeface="Times New Roman"/>
              </a:rPr>
              <a:t>etc</a:t>
            </a:r>
            <a:endParaRPr lang="en-US" dirty="0"/>
          </a:p>
        </p:txBody>
      </p:sp>
    </p:spTree>
    <p:extLst>
      <p:ext uri="{BB962C8B-B14F-4D97-AF65-F5344CB8AC3E}">
        <p14:creationId xmlns:p14="http://schemas.microsoft.com/office/powerpoint/2010/main" val="162099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GB" sz="2800" b="1" dirty="0">
                <a:solidFill>
                  <a:prstClr val="black"/>
                </a:solidFill>
                <a:latin typeface="Times New Roman"/>
                <a:ea typeface="Times New Roman"/>
                <a:cs typeface="+mn-cs"/>
              </a:rPr>
              <a:t>Religion and Religious relations</a:t>
            </a:r>
            <a:endParaRPr lang="en-US" sz="2800" dirty="0"/>
          </a:p>
        </p:txBody>
      </p:sp>
      <p:sp>
        <p:nvSpPr>
          <p:cNvPr id="3" name="Content Placeholder 2"/>
          <p:cNvSpPr>
            <a:spLocks noGrp="1"/>
          </p:cNvSpPr>
          <p:nvPr>
            <p:ph idx="1"/>
          </p:nvPr>
        </p:nvSpPr>
        <p:spPr>
          <a:xfrm>
            <a:off x="152400" y="609600"/>
            <a:ext cx="8915400" cy="6172200"/>
          </a:xfrm>
        </p:spPr>
        <p:txBody>
          <a:bodyPr>
            <a:normAutofit fontScale="77500" lnSpcReduction="20000"/>
          </a:bodyPr>
          <a:lstStyle/>
          <a:p>
            <a:pPr marL="0" marR="0" algn="just">
              <a:spcBef>
                <a:spcPts val="0"/>
              </a:spcBef>
              <a:spcAft>
                <a:spcPts val="0"/>
              </a:spcAft>
            </a:pPr>
            <a:r>
              <a:rPr lang="en-GB" dirty="0">
                <a:effectLst/>
                <a:latin typeface="Times New Roman"/>
                <a:ea typeface="Times New Roman"/>
              </a:rPr>
              <a:t>Before the coming of the Europeans, there were two religions i.e. Islam and traditional religions. </a:t>
            </a:r>
            <a:r>
              <a:rPr lang="en-GB" dirty="0" err="1">
                <a:effectLst/>
                <a:latin typeface="Times New Roman"/>
                <a:ea typeface="Times New Roman"/>
              </a:rPr>
              <a:t>Borno</a:t>
            </a:r>
            <a:r>
              <a:rPr lang="en-GB" dirty="0">
                <a:effectLst/>
                <a:latin typeface="Times New Roman"/>
                <a:ea typeface="Times New Roman"/>
              </a:rPr>
              <a:t> and the Sokoto Caliphate in the northern part were Islamic states but all other states practiced traditional religion. Let us examine Islam its spread and impact on the people. </a:t>
            </a:r>
          </a:p>
          <a:p>
            <a:pPr marL="0" marR="0" algn="just">
              <a:spcBef>
                <a:spcPts val="0"/>
              </a:spcBef>
              <a:spcAft>
                <a:spcPts val="0"/>
              </a:spcAft>
            </a:pPr>
            <a:r>
              <a:rPr lang="en-GB" dirty="0">
                <a:effectLst/>
                <a:latin typeface="Times New Roman"/>
                <a:ea typeface="Times New Roman"/>
              </a:rPr>
              <a:t>It is not known exactly when Islam was brought to the Nigerian area. Some writers have indicated that it registered its presence in the area of </a:t>
            </a:r>
            <a:r>
              <a:rPr lang="en-GB" dirty="0" err="1">
                <a:effectLst/>
                <a:latin typeface="Times New Roman"/>
                <a:ea typeface="Times New Roman"/>
              </a:rPr>
              <a:t>Kanem</a:t>
            </a:r>
            <a:r>
              <a:rPr lang="en-GB" dirty="0">
                <a:effectLst/>
                <a:latin typeface="Times New Roman"/>
                <a:ea typeface="Times New Roman"/>
              </a:rPr>
              <a:t> (</a:t>
            </a:r>
            <a:r>
              <a:rPr lang="en-GB" dirty="0" err="1">
                <a:effectLst/>
                <a:latin typeface="Times New Roman"/>
                <a:ea typeface="Times New Roman"/>
              </a:rPr>
              <a:t>Borno</a:t>
            </a:r>
            <a:r>
              <a:rPr lang="en-GB" dirty="0">
                <a:effectLst/>
                <a:latin typeface="Times New Roman"/>
                <a:ea typeface="Times New Roman"/>
              </a:rPr>
              <a:t>) in the seventh century. </a:t>
            </a:r>
          </a:p>
          <a:p>
            <a:pPr marL="0" marR="0" algn="just">
              <a:spcBef>
                <a:spcPts val="0"/>
              </a:spcBef>
              <a:spcAft>
                <a:spcPts val="0"/>
              </a:spcAft>
            </a:pPr>
            <a:r>
              <a:rPr lang="en-GB" dirty="0">
                <a:effectLst/>
                <a:latin typeface="Times New Roman"/>
                <a:ea typeface="Times New Roman"/>
              </a:rPr>
              <a:t>What is however certain is that by the 11</a:t>
            </a:r>
            <a:r>
              <a:rPr lang="en-GB" baseline="30000" dirty="0">
                <a:effectLst/>
                <a:latin typeface="Times New Roman"/>
                <a:ea typeface="Times New Roman"/>
              </a:rPr>
              <a:t>th</a:t>
            </a:r>
            <a:r>
              <a:rPr lang="en-GB" dirty="0">
                <a:effectLst/>
                <a:latin typeface="Times New Roman"/>
                <a:ea typeface="Times New Roman"/>
              </a:rPr>
              <a:t> century when Mai Hume </a:t>
            </a:r>
            <a:r>
              <a:rPr lang="en-GB" dirty="0" err="1">
                <a:effectLst/>
                <a:latin typeface="Times New Roman"/>
                <a:ea typeface="Times New Roman"/>
              </a:rPr>
              <a:t>Jilmi</a:t>
            </a:r>
            <a:r>
              <a:rPr lang="en-GB" dirty="0">
                <a:effectLst/>
                <a:latin typeface="Times New Roman"/>
                <a:ea typeface="Times New Roman"/>
              </a:rPr>
              <a:t>, the eleventh ruler of </a:t>
            </a:r>
            <a:r>
              <a:rPr lang="en-GB" dirty="0" err="1">
                <a:effectLst/>
                <a:latin typeface="Times New Roman"/>
                <a:ea typeface="Times New Roman"/>
              </a:rPr>
              <a:t>Borno</a:t>
            </a:r>
            <a:r>
              <a:rPr lang="en-GB" dirty="0">
                <a:effectLst/>
                <a:latin typeface="Times New Roman"/>
                <a:ea typeface="Times New Roman"/>
              </a:rPr>
              <a:t> accepted Islam from the hands of Arab scholars and made it the state religion, it was a religion which was well known to his people (Mustapha, 1987).</a:t>
            </a:r>
            <a:endParaRPr lang="en-US" dirty="0">
              <a:effectLst/>
              <a:latin typeface="Times New Roman"/>
              <a:ea typeface="Times New Roman"/>
            </a:endParaRPr>
          </a:p>
          <a:p>
            <a:pPr algn="just"/>
            <a:r>
              <a:rPr lang="en-GB" dirty="0">
                <a:effectLst/>
                <a:latin typeface="Times New Roman"/>
                <a:ea typeface="Times New Roman"/>
              </a:rPr>
              <a:t>In Hausa land, Islam became spread in the 14</a:t>
            </a:r>
            <a:r>
              <a:rPr lang="en-GB" baseline="30000" dirty="0">
                <a:effectLst/>
                <a:latin typeface="Times New Roman"/>
                <a:ea typeface="Times New Roman"/>
              </a:rPr>
              <a:t>th</a:t>
            </a:r>
            <a:r>
              <a:rPr lang="en-GB" dirty="0">
                <a:effectLst/>
                <a:latin typeface="Times New Roman"/>
                <a:ea typeface="Times New Roman"/>
              </a:rPr>
              <a:t> century when various rulers of the Hausa states of Kano, Katsina, </a:t>
            </a:r>
            <a:r>
              <a:rPr lang="en-GB" dirty="0" err="1">
                <a:effectLst/>
                <a:latin typeface="Times New Roman"/>
                <a:ea typeface="Times New Roman"/>
              </a:rPr>
              <a:t>Zazzau</a:t>
            </a:r>
            <a:r>
              <a:rPr lang="en-GB" dirty="0">
                <a:effectLst/>
                <a:latin typeface="Times New Roman"/>
                <a:ea typeface="Times New Roman"/>
              </a:rPr>
              <a:t> and others accepted Islam.  In the case of the Hausa state </a:t>
            </a:r>
            <a:r>
              <a:rPr lang="en-GB" dirty="0" err="1">
                <a:effectLst/>
                <a:latin typeface="Times New Roman"/>
                <a:ea typeface="Times New Roman"/>
              </a:rPr>
              <a:t>Wangara</a:t>
            </a:r>
            <a:r>
              <a:rPr lang="en-GB" dirty="0">
                <a:effectLst/>
                <a:latin typeface="Times New Roman"/>
                <a:ea typeface="Times New Roman"/>
              </a:rPr>
              <a:t> traders from Mali spread Islam. Since the acceptance of Islam by the people of </a:t>
            </a:r>
            <a:r>
              <a:rPr lang="en-GB" dirty="0" err="1">
                <a:effectLst/>
                <a:latin typeface="Times New Roman"/>
                <a:ea typeface="Times New Roman"/>
              </a:rPr>
              <a:t>Borno</a:t>
            </a:r>
            <a:r>
              <a:rPr lang="en-GB" dirty="0">
                <a:effectLst/>
                <a:latin typeface="Times New Roman"/>
                <a:ea typeface="Times New Roman"/>
              </a:rPr>
              <a:t> and Hausa land, Islam became central in the lives of the people, affecting their daily life and relations with other people.</a:t>
            </a:r>
            <a:endParaRPr lang="en-US" dirty="0"/>
          </a:p>
        </p:txBody>
      </p:sp>
    </p:spTree>
    <p:extLst>
      <p:ext uri="{BB962C8B-B14F-4D97-AF65-F5344CB8AC3E}">
        <p14:creationId xmlns:p14="http://schemas.microsoft.com/office/powerpoint/2010/main" val="407168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1613</Words>
  <Application>Microsoft Office PowerPoint</Application>
  <PresentationFormat>On-screen Show (4:3)</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“The labor of our Heroes past shall never be in vain” </vt:lpstr>
      <vt:lpstr>PowerPoint Presentation</vt:lpstr>
      <vt:lpstr>How then do we know about our past and our heritage of the past? We knew these through our study of history. You may then want to know what is history? </vt:lpstr>
      <vt:lpstr>what are the sources of history?</vt:lpstr>
      <vt:lpstr>Emergence of State and their Administration </vt:lpstr>
      <vt:lpstr>Inter-state and Communal Relations</vt:lpstr>
      <vt:lpstr>PowerPoint Presentation</vt:lpstr>
      <vt:lpstr>Religion and Religious relations</vt:lpstr>
      <vt:lpstr>Women in History</vt:lpstr>
      <vt:lpstr>The role of Museums and Monuments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dc:creator>
  <cp:lastModifiedBy>Salihu Ahmad Pantami</cp:lastModifiedBy>
  <cp:revision>8</cp:revision>
  <dcterms:created xsi:type="dcterms:W3CDTF">2021-01-14T12:45:19Z</dcterms:created>
  <dcterms:modified xsi:type="dcterms:W3CDTF">2021-01-18T13:49:20Z</dcterms:modified>
</cp:coreProperties>
</file>