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4" r:id="rId10"/>
    <p:sldId id="276" r:id="rId11"/>
    <p:sldId id="265" r:id="rId12"/>
    <p:sldId id="266" r:id="rId13"/>
    <p:sldId id="267" r:id="rId14"/>
    <p:sldId id="268" r:id="rId15"/>
    <p:sldId id="269" r:id="rId16"/>
    <p:sldId id="270" r:id="rId17"/>
    <p:sldId id="271" r:id="rId18"/>
    <p:sldId id="272" r:id="rId19"/>
    <p:sldId id="2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6D2C60-C3D2-42FA-892E-F8EDBFF31586}" type="datetimeFigureOut">
              <a:rPr lang="en-US" smtClean="0"/>
              <a:t>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733CB3-016C-4D51-A131-60FBB828D778}" type="slidenum">
              <a:rPr lang="en-US" smtClean="0"/>
              <a:t>‹#›</a:t>
            </a:fld>
            <a:endParaRPr lang="en-US"/>
          </a:p>
        </p:txBody>
      </p:sp>
    </p:spTree>
    <p:extLst>
      <p:ext uri="{BB962C8B-B14F-4D97-AF65-F5344CB8AC3E}">
        <p14:creationId xmlns:p14="http://schemas.microsoft.com/office/powerpoint/2010/main" val="2791127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6D2C60-C3D2-42FA-892E-F8EDBFF31586}" type="datetimeFigureOut">
              <a:rPr lang="en-US" smtClean="0"/>
              <a:t>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733CB3-016C-4D51-A131-60FBB828D778}" type="slidenum">
              <a:rPr lang="en-US" smtClean="0"/>
              <a:t>‹#›</a:t>
            </a:fld>
            <a:endParaRPr lang="en-US"/>
          </a:p>
        </p:txBody>
      </p:sp>
    </p:spTree>
    <p:extLst>
      <p:ext uri="{BB962C8B-B14F-4D97-AF65-F5344CB8AC3E}">
        <p14:creationId xmlns:p14="http://schemas.microsoft.com/office/powerpoint/2010/main" val="386996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6D2C60-C3D2-42FA-892E-F8EDBFF31586}" type="datetimeFigureOut">
              <a:rPr lang="en-US" smtClean="0"/>
              <a:t>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733CB3-016C-4D51-A131-60FBB828D778}" type="slidenum">
              <a:rPr lang="en-US" smtClean="0"/>
              <a:t>‹#›</a:t>
            </a:fld>
            <a:endParaRPr lang="en-US"/>
          </a:p>
        </p:txBody>
      </p:sp>
    </p:spTree>
    <p:extLst>
      <p:ext uri="{BB962C8B-B14F-4D97-AF65-F5344CB8AC3E}">
        <p14:creationId xmlns:p14="http://schemas.microsoft.com/office/powerpoint/2010/main" val="1417351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6D2C60-C3D2-42FA-892E-F8EDBFF31586}" type="datetimeFigureOut">
              <a:rPr lang="en-US" smtClean="0"/>
              <a:t>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733CB3-016C-4D51-A131-60FBB828D778}" type="slidenum">
              <a:rPr lang="en-US" smtClean="0"/>
              <a:t>‹#›</a:t>
            </a:fld>
            <a:endParaRPr lang="en-US"/>
          </a:p>
        </p:txBody>
      </p:sp>
    </p:spTree>
    <p:extLst>
      <p:ext uri="{BB962C8B-B14F-4D97-AF65-F5344CB8AC3E}">
        <p14:creationId xmlns:p14="http://schemas.microsoft.com/office/powerpoint/2010/main" val="3327192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6D2C60-C3D2-42FA-892E-F8EDBFF31586}" type="datetimeFigureOut">
              <a:rPr lang="en-US" smtClean="0"/>
              <a:t>1/20/2021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733CB3-016C-4D51-A131-60FBB828D778}" type="slidenum">
              <a:rPr lang="en-US" smtClean="0"/>
              <a:t>‹#›</a:t>
            </a:fld>
            <a:endParaRPr lang="en-US"/>
          </a:p>
        </p:txBody>
      </p:sp>
    </p:spTree>
    <p:extLst>
      <p:ext uri="{BB962C8B-B14F-4D97-AF65-F5344CB8AC3E}">
        <p14:creationId xmlns:p14="http://schemas.microsoft.com/office/powerpoint/2010/main" val="3246264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6D2C60-C3D2-42FA-892E-F8EDBFF31586}" type="datetimeFigureOut">
              <a:rPr lang="en-US" smtClean="0"/>
              <a:t>1/20/2021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733CB3-016C-4D51-A131-60FBB828D778}" type="slidenum">
              <a:rPr lang="en-US" smtClean="0"/>
              <a:t>‹#›</a:t>
            </a:fld>
            <a:endParaRPr lang="en-US"/>
          </a:p>
        </p:txBody>
      </p:sp>
    </p:spTree>
    <p:extLst>
      <p:ext uri="{BB962C8B-B14F-4D97-AF65-F5344CB8AC3E}">
        <p14:creationId xmlns:p14="http://schemas.microsoft.com/office/powerpoint/2010/main" val="2599566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6D2C60-C3D2-42FA-892E-F8EDBFF31586}" type="datetimeFigureOut">
              <a:rPr lang="en-US" smtClean="0"/>
              <a:t>1/20/2021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733CB3-016C-4D51-A131-60FBB828D778}" type="slidenum">
              <a:rPr lang="en-US" smtClean="0"/>
              <a:t>‹#›</a:t>
            </a:fld>
            <a:endParaRPr lang="en-US"/>
          </a:p>
        </p:txBody>
      </p:sp>
    </p:spTree>
    <p:extLst>
      <p:ext uri="{BB962C8B-B14F-4D97-AF65-F5344CB8AC3E}">
        <p14:creationId xmlns:p14="http://schemas.microsoft.com/office/powerpoint/2010/main" val="2337175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6D2C60-C3D2-42FA-892E-F8EDBFF31586}" type="datetimeFigureOut">
              <a:rPr lang="en-US" smtClean="0"/>
              <a:t>1/20/2021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733CB3-016C-4D51-A131-60FBB828D778}" type="slidenum">
              <a:rPr lang="en-US" smtClean="0"/>
              <a:t>‹#›</a:t>
            </a:fld>
            <a:endParaRPr lang="en-US"/>
          </a:p>
        </p:txBody>
      </p:sp>
    </p:spTree>
    <p:extLst>
      <p:ext uri="{BB962C8B-B14F-4D97-AF65-F5344CB8AC3E}">
        <p14:creationId xmlns:p14="http://schemas.microsoft.com/office/powerpoint/2010/main" val="378488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6D2C60-C3D2-42FA-892E-F8EDBFF31586}" type="datetimeFigureOut">
              <a:rPr lang="en-US" smtClean="0"/>
              <a:t>1/20/2021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733CB3-016C-4D51-A131-60FBB828D778}" type="slidenum">
              <a:rPr lang="en-US" smtClean="0"/>
              <a:t>‹#›</a:t>
            </a:fld>
            <a:endParaRPr lang="en-US"/>
          </a:p>
        </p:txBody>
      </p:sp>
    </p:spTree>
    <p:extLst>
      <p:ext uri="{BB962C8B-B14F-4D97-AF65-F5344CB8AC3E}">
        <p14:creationId xmlns:p14="http://schemas.microsoft.com/office/powerpoint/2010/main" val="3624269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46D2C60-C3D2-42FA-892E-F8EDBFF31586}" type="datetimeFigureOut">
              <a:rPr lang="en-US" smtClean="0"/>
              <a:t>1/20/2021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733CB3-016C-4D51-A131-60FBB828D778}" type="slidenum">
              <a:rPr lang="en-US" smtClean="0"/>
              <a:t>‹#›</a:t>
            </a:fld>
            <a:endParaRPr lang="en-US"/>
          </a:p>
        </p:txBody>
      </p:sp>
    </p:spTree>
    <p:extLst>
      <p:ext uri="{BB962C8B-B14F-4D97-AF65-F5344CB8AC3E}">
        <p14:creationId xmlns:p14="http://schemas.microsoft.com/office/powerpoint/2010/main" val="276603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46D2C60-C3D2-42FA-892E-F8EDBFF31586}" type="datetimeFigureOut">
              <a:rPr lang="en-US" smtClean="0"/>
              <a:t>1/20/2021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733CB3-016C-4D51-A131-60FBB828D778}" type="slidenum">
              <a:rPr lang="en-US" smtClean="0"/>
              <a:t>‹#›</a:t>
            </a:fld>
            <a:endParaRPr lang="en-US"/>
          </a:p>
        </p:txBody>
      </p:sp>
    </p:spTree>
    <p:extLst>
      <p:ext uri="{BB962C8B-B14F-4D97-AF65-F5344CB8AC3E}">
        <p14:creationId xmlns:p14="http://schemas.microsoft.com/office/powerpoint/2010/main" val="3619327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6D2C60-C3D2-42FA-892E-F8EDBFF31586}" type="datetimeFigureOut">
              <a:rPr lang="en-US" smtClean="0"/>
              <a:t>1/20/2021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733CB3-016C-4D51-A131-60FBB828D778}" type="slidenum">
              <a:rPr lang="en-US" smtClean="0"/>
              <a:t>‹#›</a:t>
            </a:fld>
            <a:endParaRPr lang="en-US"/>
          </a:p>
        </p:txBody>
      </p:sp>
    </p:spTree>
    <p:extLst>
      <p:ext uri="{BB962C8B-B14F-4D97-AF65-F5344CB8AC3E}">
        <p14:creationId xmlns:p14="http://schemas.microsoft.com/office/powerpoint/2010/main" val="1508516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google.com/url?sa=i&amp;url=https://www.ck12.org/book/ck-12-chemistry-basic/section/17.3/&amp;psig=AOvVaw31a2JeizuCNpMXxld2PPC4&amp;ust=1610639760134000&amp;source=images&amp;cd=vfe&amp;ved=0CAIQjRxqFwoTCLCExfGime4CFQAAAAAdAAAAABAe"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5.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1886" y="464645"/>
            <a:ext cx="11521440" cy="4556119"/>
          </a:xfrm>
          <a:prstGeom prst="rect">
            <a:avLst/>
          </a:prstGeom>
        </p:spPr>
        <p:txBody>
          <a:bodyPr wrap="square">
            <a:spAutoFit/>
          </a:bodyPr>
          <a:lstStyle/>
          <a:p>
            <a:pPr algn="ctr">
              <a:lnSpc>
                <a:spcPct val="115000"/>
              </a:lnSpc>
              <a:spcAft>
                <a:spcPts val="1000"/>
              </a:spcAft>
            </a:pPr>
            <a:r>
              <a:rPr lang="en-US" sz="4000" b="1" dirty="0" smtClean="0">
                <a:latin typeface="Times New Roman" panose="02020603050405020304" pitchFamily="18" charset="0"/>
                <a:ea typeface="Calibri" panose="020F0502020204030204" pitchFamily="34" charset="0"/>
                <a:cs typeface="Times New Roman" panose="02020603050405020304" pitchFamily="18" charset="0"/>
              </a:rPr>
              <a:t>GSP2203 </a:t>
            </a:r>
            <a:r>
              <a:rPr lang="en-US" sz="4000" b="1" dirty="0">
                <a:latin typeface="Times New Roman" panose="02020603050405020304" pitchFamily="18" charset="0"/>
                <a:ea typeface="Calibri" panose="020F0502020204030204" pitchFamily="34" charset="0"/>
                <a:cs typeface="Times New Roman" panose="02020603050405020304" pitchFamily="18" charset="0"/>
              </a:rPr>
              <a:t>Science, Technology and Society</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en-US" sz="4000" b="1" dirty="0" smtClean="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1000"/>
              </a:spcAft>
            </a:pPr>
            <a:r>
              <a:rPr lang="en-US" sz="4000" b="1" dirty="0" smtClean="0">
                <a:latin typeface="Times New Roman" panose="02020603050405020304" pitchFamily="18" charset="0"/>
                <a:ea typeface="Calibri" panose="020F0502020204030204" pitchFamily="34" charset="0"/>
                <a:cs typeface="Times New Roman" panose="02020603050405020304" pitchFamily="18" charset="0"/>
              </a:rPr>
              <a:t>TOPIC: Matter and  its contents</a:t>
            </a:r>
          </a:p>
          <a:p>
            <a:pPr algn="ctr">
              <a:lnSpc>
                <a:spcPct val="115000"/>
              </a:lnSpc>
              <a:spcAft>
                <a:spcPts val="1000"/>
              </a:spcAft>
            </a:pPr>
            <a:endParaRPr lang="en-US" sz="4000" b="1" dirty="0" smtClean="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1000"/>
              </a:spcAft>
            </a:pPr>
            <a:r>
              <a:rPr lang="en-US" sz="4000" b="1" dirty="0" smtClean="0">
                <a:latin typeface="Times New Roman" panose="02020603050405020304" pitchFamily="18" charset="0"/>
                <a:ea typeface="Calibri" panose="020F0502020204030204" pitchFamily="34" charset="0"/>
                <a:cs typeface="Times New Roman" panose="02020603050405020304" pitchFamily="18" charset="0"/>
              </a:rPr>
              <a:t>Prepared </a:t>
            </a:r>
            <a:r>
              <a:rPr lang="en-US" sz="4000" b="1" dirty="0">
                <a:latin typeface="Times New Roman" panose="02020603050405020304" pitchFamily="18" charset="0"/>
                <a:ea typeface="Calibri" panose="020F0502020204030204" pitchFamily="34" charset="0"/>
                <a:cs typeface="Times New Roman" panose="02020603050405020304" pitchFamily="18" charset="0"/>
              </a:rPr>
              <a:t>by: Dr. Umar Sani</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82903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Enthalpy and Phase Transitions | CK-12 Foundation">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5394" y="1492432"/>
            <a:ext cx="10567852" cy="3745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0909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9086" y="1602936"/>
            <a:ext cx="10763794" cy="2803844"/>
          </a:xfrm>
          <a:prstGeom prst="rect">
            <a:avLst/>
          </a:prstGeom>
        </p:spPr>
        <p:txBody>
          <a:bodyPr wrap="square">
            <a:spAutoFit/>
          </a:bodyPr>
          <a:lstStyle/>
          <a:p>
            <a:pPr algn="just">
              <a:lnSpc>
                <a:spcPct val="105000"/>
              </a:lnSpc>
              <a:spcAft>
                <a:spcPts val="1000"/>
              </a:spcAft>
            </a:pPr>
            <a:r>
              <a:rPr lang="en-US" sz="3600" dirty="0">
                <a:latin typeface="Times New Roman" panose="02020603050405020304" pitchFamily="18" charset="0"/>
                <a:ea typeface="Calibri" panose="020F0502020204030204" pitchFamily="34" charset="0"/>
                <a:cs typeface="Times New Roman" panose="02020603050405020304" pitchFamily="18" charset="0"/>
              </a:rPr>
              <a:t>Example of melting: when ice changes to ice cold water</a:t>
            </a:r>
            <a:endParaRPr lang="en-US" sz="3200" dirty="0">
              <a:latin typeface="Cambria" panose="02040503050406030204" pitchFamily="18" charset="0"/>
              <a:ea typeface="Calibri" panose="020F0502020204030204" pitchFamily="34" charset="0"/>
              <a:cs typeface="Times New Roman" panose="02020603050405020304" pitchFamily="18" charset="0"/>
            </a:endParaRPr>
          </a:p>
          <a:p>
            <a:pPr algn="just">
              <a:lnSpc>
                <a:spcPct val="105000"/>
              </a:lnSpc>
              <a:spcAft>
                <a:spcPts val="1000"/>
              </a:spcAft>
            </a:pPr>
            <a:r>
              <a:rPr lang="en-US" sz="3600" dirty="0">
                <a:latin typeface="Times New Roman" panose="02020603050405020304" pitchFamily="18" charset="0"/>
                <a:ea typeface="Calibri" panose="020F0502020204030204" pitchFamily="34" charset="0"/>
                <a:cs typeface="Times New Roman" panose="02020603050405020304" pitchFamily="18" charset="0"/>
              </a:rPr>
              <a:t>Example of freezing: Conversion of water to ice</a:t>
            </a:r>
            <a:endParaRPr lang="en-US" sz="3200" dirty="0">
              <a:latin typeface="Cambria" panose="02040503050406030204" pitchFamily="18" charset="0"/>
              <a:ea typeface="Calibri" panose="020F0502020204030204" pitchFamily="34" charset="0"/>
              <a:cs typeface="Times New Roman" panose="02020603050405020304" pitchFamily="18" charset="0"/>
            </a:endParaRPr>
          </a:p>
          <a:p>
            <a:pPr algn="just">
              <a:lnSpc>
                <a:spcPct val="105000"/>
              </a:lnSpc>
              <a:spcAft>
                <a:spcPts val="1000"/>
              </a:spcAft>
            </a:pPr>
            <a:r>
              <a:rPr lang="en-US" sz="3600" dirty="0">
                <a:latin typeface="Times New Roman" panose="02020603050405020304" pitchFamily="18" charset="0"/>
                <a:ea typeface="Calibri" panose="020F0502020204030204" pitchFamily="34" charset="0"/>
                <a:cs typeface="Times New Roman" panose="02020603050405020304" pitchFamily="18" charset="0"/>
              </a:rPr>
              <a:t>Example of evaporation: Conversion of water to steam</a:t>
            </a:r>
            <a:endParaRPr lang="en-US" sz="3200" dirty="0">
              <a:latin typeface="Cambria" panose="02040503050406030204" pitchFamily="18" charset="0"/>
              <a:ea typeface="Calibri" panose="020F0502020204030204" pitchFamily="34" charset="0"/>
              <a:cs typeface="Times New Roman" panose="02020603050405020304" pitchFamily="18" charset="0"/>
            </a:endParaRPr>
          </a:p>
          <a:p>
            <a:pPr algn="just">
              <a:lnSpc>
                <a:spcPct val="105000"/>
              </a:lnSpc>
              <a:spcAft>
                <a:spcPts val="1000"/>
              </a:spcAft>
            </a:pPr>
            <a:r>
              <a:rPr lang="en-US" sz="3600" dirty="0">
                <a:latin typeface="Times New Roman" panose="02020603050405020304" pitchFamily="18" charset="0"/>
                <a:ea typeface="Calibri" panose="020F0502020204030204" pitchFamily="34" charset="0"/>
                <a:cs typeface="Times New Roman" panose="02020603050405020304" pitchFamily="18" charset="0"/>
              </a:rPr>
              <a:t>Example of condensation: rainfall formation</a:t>
            </a:r>
            <a:endParaRPr lang="en-US" sz="3200" dirty="0">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10221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8456" y="679214"/>
            <a:ext cx="10985863" cy="5455853"/>
          </a:xfrm>
          <a:prstGeom prst="rect">
            <a:avLst/>
          </a:prstGeom>
        </p:spPr>
        <p:txBody>
          <a:bodyPr wrap="square">
            <a:spAutoFit/>
          </a:bodyPr>
          <a:lstStyle/>
          <a:p>
            <a:pPr algn="ctr">
              <a:lnSpc>
                <a:spcPct val="105000"/>
              </a:lnSpc>
              <a:spcAft>
                <a:spcPts val="1000"/>
              </a:spcAft>
            </a:pPr>
            <a:r>
              <a:rPr lang="en-US" sz="3600" b="1" dirty="0">
                <a:latin typeface="Times New Roman" panose="02020603050405020304" pitchFamily="18" charset="0"/>
                <a:ea typeface="Calibri" panose="020F0502020204030204" pitchFamily="34" charset="0"/>
                <a:cs typeface="Times New Roman" panose="02020603050405020304" pitchFamily="18" charset="0"/>
              </a:rPr>
              <a:t>PARTICULATE NATURE OF MATTER</a:t>
            </a:r>
            <a:endParaRPr lang="en-US" sz="3200" dirty="0">
              <a:latin typeface="Cambria" panose="02040503050406030204" pitchFamily="18" charset="0"/>
              <a:ea typeface="Calibri" panose="020F0502020204030204" pitchFamily="34" charset="0"/>
              <a:cs typeface="Times New Roman" panose="02020603050405020304" pitchFamily="18" charset="0"/>
            </a:endParaRPr>
          </a:p>
          <a:p>
            <a:pPr algn="just">
              <a:lnSpc>
                <a:spcPct val="105000"/>
              </a:lnSpc>
              <a:spcAft>
                <a:spcPts val="1000"/>
              </a:spcAft>
            </a:pPr>
            <a:r>
              <a:rPr lang="en-US" sz="3600" dirty="0">
                <a:latin typeface="Times New Roman" panose="02020603050405020304" pitchFamily="18" charset="0"/>
                <a:ea typeface="Calibri" panose="020F0502020204030204" pitchFamily="34" charset="0"/>
                <a:cs typeface="Times New Roman" panose="02020603050405020304" pitchFamily="18" charset="0"/>
              </a:rPr>
              <a:t>Matter is made up of tiny particles. The main one is </a:t>
            </a:r>
            <a:r>
              <a:rPr lang="en-US" sz="3600" b="1" dirty="0">
                <a:latin typeface="Times New Roman" panose="02020603050405020304" pitchFamily="18" charset="0"/>
                <a:ea typeface="Calibri" panose="020F0502020204030204" pitchFamily="34" charset="0"/>
                <a:cs typeface="Times New Roman" panose="02020603050405020304" pitchFamily="18" charset="0"/>
              </a:rPr>
              <a:t>atom</a:t>
            </a:r>
            <a:r>
              <a:rPr lang="en-US" sz="3600" dirty="0">
                <a:latin typeface="Times New Roman" panose="02020603050405020304" pitchFamily="18" charset="0"/>
                <a:ea typeface="Calibri" panose="020F0502020204030204" pitchFamily="34" charset="0"/>
                <a:cs typeface="Times New Roman" panose="02020603050405020304" pitchFamily="18" charset="0"/>
              </a:rPr>
              <a:t>. The ancient Greeks were the first to use the word atom, which means indivisible, to describe the smallest particle of any substance. Its actual existence was not established until the nineteenth century when J. Dalton, an English Chemist, put forward a theory to describe the nature of the atom. The atom is now considered to be basic building blocks of matter.</a:t>
            </a:r>
            <a:endParaRPr lang="en-US" sz="3200" dirty="0">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21938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3771" y="-8864"/>
            <a:ext cx="11181805" cy="6681829"/>
          </a:xfrm>
          <a:prstGeom prst="rect">
            <a:avLst/>
          </a:prstGeom>
        </p:spPr>
        <p:txBody>
          <a:bodyPr wrap="square">
            <a:spAutoFit/>
          </a:bodyPr>
          <a:lstStyle/>
          <a:p>
            <a:pPr algn="just">
              <a:lnSpc>
                <a:spcPct val="105000"/>
              </a:lnSpc>
              <a:spcAft>
                <a:spcPts val="10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J. Dalton proposed the atomic theory which was partially supported by experimental evidences but could not explain some scientific phenomena. As a result of new discoveries, Dalton’s theory has undergone several modifications but the principal aspects are still useful.</a:t>
            </a:r>
            <a:endParaRPr lang="en-US" sz="2000" dirty="0">
              <a:latin typeface="Cambria" panose="02040503050406030204" pitchFamily="18" charset="0"/>
              <a:ea typeface="Calibri" panose="020F0502020204030204" pitchFamily="34" charset="0"/>
              <a:cs typeface="Times New Roman" panose="02020603050405020304" pitchFamily="18" charset="0"/>
            </a:endParaRPr>
          </a:p>
          <a:p>
            <a:pPr algn="just">
              <a:lnSpc>
                <a:spcPct val="105000"/>
              </a:lnSpc>
              <a:spcAft>
                <a:spcPts val="10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In about 1897, J, J. Thomson demonstrated the existence (inside the atom) of the </a:t>
            </a:r>
            <a:r>
              <a:rPr lang="en-US" sz="2400" b="1" dirty="0">
                <a:latin typeface="Times New Roman" panose="02020603050405020304" pitchFamily="18" charset="0"/>
                <a:ea typeface="Calibri" panose="020F0502020204030204" pitchFamily="34" charset="0"/>
                <a:cs typeface="Times New Roman" panose="02020603050405020304" pitchFamily="18" charset="0"/>
              </a:rPr>
              <a:t>electrons</a:t>
            </a:r>
            <a:r>
              <a:rPr lang="en-US" sz="2400" dirty="0">
                <a:latin typeface="Times New Roman" panose="02020603050405020304" pitchFamily="18" charset="0"/>
                <a:ea typeface="Calibri" panose="020F0502020204030204" pitchFamily="34" charset="0"/>
                <a:cs typeface="Times New Roman" panose="02020603050405020304" pitchFamily="18" charset="0"/>
              </a:rPr>
              <a:t>, a particle of matter with mass less than a thousandth of that of the lightest atom. This shows that atom is divisible  </a:t>
            </a:r>
            <a:endParaRPr lang="en-US" sz="2000" dirty="0">
              <a:latin typeface="Cambria" panose="02040503050406030204" pitchFamily="18" charset="0"/>
              <a:ea typeface="Calibri" panose="020F0502020204030204" pitchFamily="34" charset="0"/>
              <a:cs typeface="Times New Roman" panose="02020603050405020304" pitchFamily="18" charset="0"/>
            </a:endParaRPr>
          </a:p>
          <a:p>
            <a:pPr algn="just">
              <a:lnSpc>
                <a:spcPct val="105000"/>
              </a:lnSpc>
              <a:spcAft>
                <a:spcPts val="10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In 1911, British Physicist E, Rutherford showed that, an atom had internal structure which is extremely tiny, positively charged (a </a:t>
            </a:r>
            <a:r>
              <a:rPr lang="en-US" sz="2400" b="1" dirty="0">
                <a:latin typeface="Times New Roman" panose="02020603050405020304" pitchFamily="18" charset="0"/>
                <a:ea typeface="Calibri" panose="020F0502020204030204" pitchFamily="34" charset="0"/>
                <a:cs typeface="Times New Roman" panose="02020603050405020304" pitchFamily="18" charset="0"/>
              </a:rPr>
              <a:t>nucleus</a:t>
            </a:r>
            <a:r>
              <a:rPr lang="en-US" sz="2400" dirty="0">
                <a:latin typeface="Times New Roman" panose="02020603050405020304" pitchFamily="18" charset="0"/>
                <a:ea typeface="Calibri" panose="020F0502020204030204" pitchFamily="34" charset="0"/>
                <a:cs typeface="Times New Roman" panose="02020603050405020304" pitchFamily="18" charset="0"/>
              </a:rPr>
              <a:t>) around which a number of electrons go round it. It was also confirmed by J. J. Thomson that inside the nucleus there exist another particle called </a:t>
            </a:r>
            <a:r>
              <a:rPr lang="en-US" sz="2400" b="1" dirty="0">
                <a:latin typeface="Times New Roman" panose="02020603050405020304" pitchFamily="18" charset="0"/>
                <a:ea typeface="Calibri" panose="020F0502020204030204" pitchFamily="34" charset="0"/>
                <a:cs typeface="Times New Roman" panose="02020603050405020304" pitchFamily="18" charset="0"/>
              </a:rPr>
              <a:t>proton</a:t>
            </a:r>
            <a:r>
              <a:rPr lang="en-US" sz="2400" dirty="0">
                <a:latin typeface="Times New Roman" panose="02020603050405020304" pitchFamily="18" charset="0"/>
                <a:ea typeface="Calibri" panose="020F0502020204030204" pitchFamily="34" charset="0"/>
                <a:cs typeface="Times New Roman" panose="02020603050405020304" pitchFamily="18" charset="0"/>
              </a:rPr>
              <a:t>. In 1932, J. Chadwick discovered that the nucleus contained another particle called </a:t>
            </a:r>
            <a:r>
              <a:rPr lang="en-US" sz="2400" b="1" dirty="0">
                <a:latin typeface="Times New Roman" panose="02020603050405020304" pitchFamily="18" charset="0"/>
                <a:ea typeface="Calibri" panose="020F0502020204030204" pitchFamily="34" charset="0"/>
                <a:cs typeface="Times New Roman" panose="02020603050405020304" pitchFamily="18" charset="0"/>
              </a:rPr>
              <a:t>neutron, </a:t>
            </a:r>
            <a:r>
              <a:rPr lang="en-US" sz="2400" dirty="0">
                <a:latin typeface="Times New Roman" panose="02020603050405020304" pitchFamily="18" charset="0"/>
                <a:ea typeface="Calibri" panose="020F0502020204030204" pitchFamily="34" charset="0"/>
                <a:cs typeface="Times New Roman" panose="02020603050405020304" pitchFamily="18" charset="0"/>
              </a:rPr>
              <a:t>which has almost the same mass as the </a:t>
            </a:r>
            <a:r>
              <a:rPr lang="en-US" sz="2400" b="1" dirty="0">
                <a:latin typeface="Times New Roman" panose="02020603050405020304" pitchFamily="18" charset="0"/>
                <a:ea typeface="Calibri" panose="020F0502020204030204" pitchFamily="34" charset="0"/>
                <a:cs typeface="Times New Roman" panose="02020603050405020304" pitchFamily="18" charset="0"/>
              </a:rPr>
              <a:t>proton</a:t>
            </a:r>
            <a:r>
              <a:rPr lang="en-US" sz="2400" dirty="0">
                <a:latin typeface="Times New Roman" panose="02020603050405020304" pitchFamily="18" charset="0"/>
                <a:ea typeface="Calibri" panose="020F0502020204030204" pitchFamily="34" charset="0"/>
                <a:cs typeface="Times New Roman" panose="02020603050405020304" pitchFamily="18" charset="0"/>
              </a:rPr>
              <a:t> but no electrical charge. Following the discovery by Chadwick, the atom is made up of tiny nucleus containing protons and neutrons while the electrons are outside the nucleus.</a:t>
            </a:r>
            <a:endParaRPr lang="en-US" sz="2000" dirty="0">
              <a:latin typeface="Cambria" panose="02040503050406030204" pitchFamily="18" charset="0"/>
              <a:ea typeface="Calibri" panose="020F0502020204030204" pitchFamily="34" charset="0"/>
              <a:cs typeface="Times New Roman" panose="02020603050405020304" pitchFamily="18" charset="0"/>
            </a:endParaRPr>
          </a:p>
          <a:p>
            <a:pPr algn="just">
              <a:lnSpc>
                <a:spcPct val="105000"/>
              </a:lnSpc>
              <a:spcAft>
                <a:spcPts val="10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In 1905, N. Bohr finally brought regularity in the study of atom. He conceived the model of electrons moving around the nucleus in circular imaginary lines called </a:t>
            </a:r>
            <a:r>
              <a:rPr lang="en-US" sz="2400" b="1" dirty="0">
                <a:latin typeface="Times New Roman" panose="02020603050405020304" pitchFamily="18" charset="0"/>
                <a:ea typeface="Calibri" panose="020F0502020204030204" pitchFamily="34" charset="0"/>
                <a:cs typeface="Times New Roman" panose="02020603050405020304" pitchFamily="18" charset="0"/>
              </a:rPr>
              <a:t>shells</a:t>
            </a:r>
            <a:r>
              <a:rPr lang="en-US" sz="2400" dirty="0">
                <a:latin typeface="Times New Roman" panose="02020603050405020304" pitchFamily="18" charset="0"/>
                <a:ea typeface="Calibri" panose="020F0502020204030204" pitchFamily="34" charset="0"/>
                <a:cs typeface="Times New Roman" panose="02020603050405020304" pitchFamily="18" charset="0"/>
              </a:rPr>
              <a:t> or </a:t>
            </a:r>
            <a:r>
              <a:rPr lang="en-US" sz="2400" b="1" dirty="0">
                <a:latin typeface="Times New Roman" panose="02020603050405020304" pitchFamily="18" charset="0"/>
                <a:ea typeface="Calibri" panose="020F0502020204030204" pitchFamily="34" charset="0"/>
                <a:cs typeface="Times New Roman" panose="02020603050405020304" pitchFamily="18" charset="0"/>
              </a:rPr>
              <a:t>orbits</a:t>
            </a:r>
            <a:endParaRPr lang="en-US" sz="2000" b="1" dirty="0">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29196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What is Atomic Structure? | Definition from Seneca Learning"/>
          <p:cNvSpPr>
            <a:spLocks noChangeAspect="1" noChangeArrowheads="1"/>
          </p:cNvSpPr>
          <p:nvPr/>
        </p:nvSpPr>
        <p:spPr bwMode="auto">
          <a:xfrm>
            <a:off x="63500" y="-136525"/>
            <a:ext cx="2705100" cy="16954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What is Atomic Structure? | Definition from Seneca Learning"/>
          <p:cNvSpPr>
            <a:spLocks noChangeAspect="1" noChangeArrowheads="1"/>
          </p:cNvSpPr>
          <p:nvPr/>
        </p:nvSpPr>
        <p:spPr bwMode="auto">
          <a:xfrm>
            <a:off x="215900" y="15875"/>
            <a:ext cx="2705100" cy="16954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4663" y="0"/>
            <a:ext cx="9483633" cy="6858000"/>
          </a:xfrm>
          <a:prstGeom prst="rect">
            <a:avLst/>
          </a:prstGeom>
        </p:spPr>
      </p:pic>
    </p:spTree>
    <p:extLst>
      <p:ext uri="{BB962C8B-B14F-4D97-AF65-F5344CB8AC3E}">
        <p14:creationId xmlns:p14="http://schemas.microsoft.com/office/powerpoint/2010/main" val="3201556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9747" y="387406"/>
            <a:ext cx="10589624" cy="5515356"/>
          </a:xfrm>
          <a:prstGeom prst="rect">
            <a:avLst/>
          </a:prstGeom>
        </p:spPr>
        <p:txBody>
          <a:bodyPr wrap="square">
            <a:spAutoFit/>
          </a:bodyPr>
          <a:lstStyle/>
          <a:p>
            <a:pPr algn="ctr">
              <a:lnSpc>
                <a:spcPct val="105000"/>
              </a:lnSpc>
              <a:spcAft>
                <a:spcPts val="10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Changes in Matter</a:t>
            </a:r>
            <a:endParaRPr lang="en-US" sz="2000" dirty="0">
              <a:latin typeface="Cambria" panose="02040503050406030204" pitchFamily="18" charset="0"/>
              <a:ea typeface="Calibri" panose="020F0502020204030204" pitchFamily="34" charset="0"/>
              <a:cs typeface="Times New Roman" panose="02020603050405020304" pitchFamily="18" charset="0"/>
            </a:endParaRPr>
          </a:p>
          <a:p>
            <a:pPr algn="just">
              <a:lnSpc>
                <a:spcPct val="105000"/>
              </a:lnSpc>
              <a:spcAft>
                <a:spcPts val="10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Matter can undergo two important changes. This can be either physical or chemical respectively. A </a:t>
            </a:r>
            <a:r>
              <a:rPr lang="en-US" sz="2400" b="1" dirty="0">
                <a:latin typeface="Times New Roman" panose="02020603050405020304" pitchFamily="18" charset="0"/>
                <a:ea typeface="Calibri" panose="020F0502020204030204" pitchFamily="34" charset="0"/>
                <a:cs typeface="Times New Roman" panose="02020603050405020304" pitchFamily="18" charset="0"/>
              </a:rPr>
              <a:t>physical change</a:t>
            </a:r>
            <a:r>
              <a:rPr lang="en-US" sz="2400" dirty="0">
                <a:latin typeface="Times New Roman" panose="02020603050405020304" pitchFamily="18" charset="0"/>
                <a:ea typeface="Calibri" panose="020F0502020204030204" pitchFamily="34" charset="0"/>
                <a:cs typeface="Times New Roman" panose="02020603050405020304" pitchFamily="18" charset="0"/>
              </a:rPr>
              <a:t> is one which is easily reversed and in which no new substances are formed. A few examples of physical changes are</a:t>
            </a:r>
            <a:endParaRPr lang="en-US" sz="2000" dirty="0">
              <a:latin typeface="Cambria" panose="02040503050406030204" pitchFamily="18" charset="0"/>
              <a:ea typeface="Calibri" panose="020F0502020204030204" pitchFamily="34" charset="0"/>
              <a:cs typeface="Times New Roman" panose="02020603050405020304" pitchFamily="18" charset="0"/>
            </a:endParaRPr>
          </a:p>
          <a:p>
            <a:pPr algn="just">
              <a:lnSpc>
                <a:spcPct val="105000"/>
              </a:lnSpc>
              <a:spcAft>
                <a:spcPts val="10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Melting of ice</a:t>
            </a:r>
            <a:endParaRPr lang="en-US" sz="2000" dirty="0">
              <a:latin typeface="Cambria" panose="02040503050406030204" pitchFamily="18" charset="0"/>
              <a:ea typeface="Calibri" panose="020F0502020204030204" pitchFamily="34" charset="0"/>
              <a:cs typeface="Times New Roman" panose="02020603050405020304" pitchFamily="18" charset="0"/>
            </a:endParaRPr>
          </a:p>
          <a:p>
            <a:pPr algn="just">
              <a:lnSpc>
                <a:spcPct val="105000"/>
              </a:lnSpc>
              <a:spcAft>
                <a:spcPts val="10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Freezing of liquids to solids</a:t>
            </a:r>
            <a:endParaRPr lang="en-US" sz="2000" dirty="0">
              <a:latin typeface="Cambria" panose="02040503050406030204" pitchFamily="18" charset="0"/>
              <a:ea typeface="Calibri" panose="020F0502020204030204" pitchFamily="34" charset="0"/>
              <a:cs typeface="Times New Roman" panose="02020603050405020304" pitchFamily="18" charset="0"/>
            </a:endParaRPr>
          </a:p>
          <a:p>
            <a:pPr algn="just">
              <a:lnSpc>
                <a:spcPct val="105000"/>
              </a:lnSpc>
              <a:spcAft>
                <a:spcPts val="10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Writing with a pencil on a white paper</a:t>
            </a:r>
            <a:endParaRPr lang="en-US" sz="2000" dirty="0">
              <a:latin typeface="Cambria" panose="02040503050406030204" pitchFamily="18" charset="0"/>
              <a:ea typeface="Calibri" panose="020F0502020204030204" pitchFamily="34" charset="0"/>
              <a:cs typeface="Times New Roman" panose="02020603050405020304" pitchFamily="18" charset="0"/>
            </a:endParaRPr>
          </a:p>
          <a:p>
            <a:pPr algn="just">
              <a:lnSpc>
                <a:spcPct val="105000"/>
              </a:lnSpc>
              <a:spcAft>
                <a:spcPts val="10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A </a:t>
            </a:r>
            <a:r>
              <a:rPr lang="en-US" sz="2400" b="1" dirty="0">
                <a:latin typeface="Times New Roman" panose="02020603050405020304" pitchFamily="18" charset="0"/>
                <a:ea typeface="Calibri" panose="020F0502020204030204" pitchFamily="34" charset="0"/>
                <a:cs typeface="Times New Roman" panose="02020603050405020304" pitchFamily="18" charset="0"/>
              </a:rPr>
              <a:t>chemical change</a:t>
            </a:r>
            <a:r>
              <a:rPr lang="en-US" sz="2400" dirty="0">
                <a:latin typeface="Times New Roman" panose="02020603050405020304" pitchFamily="18" charset="0"/>
                <a:ea typeface="Calibri" panose="020F0502020204030204" pitchFamily="34" charset="0"/>
                <a:cs typeface="Times New Roman" panose="02020603050405020304" pitchFamily="18" charset="0"/>
              </a:rPr>
              <a:t> is one which is not easily reversed and in which new substances are formed. A few examples of chemical changes include</a:t>
            </a:r>
            <a:endParaRPr lang="en-US" sz="2000" dirty="0">
              <a:latin typeface="Cambria" panose="02040503050406030204" pitchFamily="18" charset="0"/>
              <a:ea typeface="Calibri" panose="020F0502020204030204" pitchFamily="34" charset="0"/>
              <a:cs typeface="Times New Roman" panose="02020603050405020304" pitchFamily="18" charset="0"/>
            </a:endParaRPr>
          </a:p>
          <a:p>
            <a:pPr algn="just">
              <a:lnSpc>
                <a:spcPct val="105000"/>
              </a:lnSpc>
            </a:pPr>
            <a:r>
              <a:rPr lang="en-US" sz="2400" dirty="0">
                <a:latin typeface="Times New Roman" panose="02020603050405020304" pitchFamily="18" charset="0"/>
                <a:ea typeface="Calibri" panose="020F0502020204030204" pitchFamily="34" charset="0"/>
                <a:cs typeface="Times New Roman" panose="02020603050405020304" pitchFamily="18" charset="0"/>
              </a:rPr>
              <a:t>Burning of wood</a:t>
            </a:r>
            <a:endParaRPr lang="en-US" sz="2000" dirty="0">
              <a:latin typeface="Cambria" panose="02040503050406030204" pitchFamily="18" charset="0"/>
              <a:ea typeface="Calibri" panose="020F0502020204030204" pitchFamily="34" charset="0"/>
              <a:cs typeface="Times New Roman" panose="02020603050405020304" pitchFamily="18" charset="0"/>
            </a:endParaRPr>
          </a:p>
          <a:p>
            <a:pPr algn="just">
              <a:lnSpc>
                <a:spcPct val="105000"/>
              </a:lnSpc>
            </a:pPr>
            <a:r>
              <a:rPr lang="en-US" sz="2400" dirty="0">
                <a:latin typeface="Times New Roman" panose="02020603050405020304" pitchFamily="18" charset="0"/>
                <a:ea typeface="Calibri" panose="020F0502020204030204" pitchFamily="34" charset="0"/>
                <a:cs typeface="Times New Roman" panose="02020603050405020304" pitchFamily="18" charset="0"/>
              </a:rPr>
              <a:t>Decay of substances</a:t>
            </a:r>
            <a:endParaRPr lang="en-US" sz="2000" dirty="0">
              <a:latin typeface="Cambria" panose="02040503050406030204" pitchFamily="18" charset="0"/>
              <a:ea typeface="Calibri" panose="020F0502020204030204" pitchFamily="34" charset="0"/>
              <a:cs typeface="Times New Roman" panose="02020603050405020304" pitchFamily="18" charset="0"/>
            </a:endParaRPr>
          </a:p>
          <a:p>
            <a:pPr algn="just">
              <a:lnSpc>
                <a:spcPct val="105000"/>
              </a:lnSpc>
            </a:pPr>
            <a:r>
              <a:rPr lang="en-US" sz="2400" dirty="0">
                <a:latin typeface="Times New Roman" panose="02020603050405020304" pitchFamily="18" charset="0"/>
                <a:ea typeface="Calibri" panose="020F0502020204030204" pitchFamily="34" charset="0"/>
                <a:cs typeface="Times New Roman" panose="02020603050405020304" pitchFamily="18" charset="0"/>
              </a:rPr>
              <a:t>Writing with biro on a white paper  </a:t>
            </a:r>
            <a:endParaRPr lang="en-US" sz="2000" dirty="0">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128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5577" y="558183"/>
            <a:ext cx="10737669" cy="4292457"/>
          </a:xfrm>
          <a:prstGeom prst="rect">
            <a:avLst/>
          </a:prstGeom>
        </p:spPr>
        <p:txBody>
          <a:bodyPr wrap="square">
            <a:spAutoFit/>
          </a:bodyPr>
          <a:lstStyle/>
          <a:p>
            <a:pPr algn="ctr">
              <a:lnSpc>
                <a:spcPct val="105000"/>
              </a:lnSpc>
              <a:spcAft>
                <a:spcPts val="1000"/>
              </a:spcAft>
            </a:pPr>
            <a:r>
              <a:rPr lang="en-US" sz="2800" b="1" dirty="0">
                <a:latin typeface="Times New Roman" panose="02020603050405020304" pitchFamily="18" charset="0"/>
                <a:ea typeface="Calibri" panose="020F0502020204030204" pitchFamily="34" charset="0"/>
                <a:cs typeface="Times New Roman" panose="02020603050405020304" pitchFamily="18" charset="0"/>
              </a:rPr>
              <a:t>Classification of Matter</a:t>
            </a:r>
            <a:endParaRPr lang="en-US" sz="2400" dirty="0">
              <a:latin typeface="Cambria" panose="02040503050406030204" pitchFamily="18" charset="0"/>
              <a:ea typeface="Calibri" panose="020F0502020204030204" pitchFamily="34" charset="0"/>
              <a:cs typeface="Times New Roman" panose="02020603050405020304" pitchFamily="18" charset="0"/>
            </a:endParaRPr>
          </a:p>
          <a:p>
            <a:pPr algn="just">
              <a:lnSpc>
                <a:spcPct val="105000"/>
              </a:lnSpc>
              <a:spcAft>
                <a:spcPts val="10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Matter may be classified into elements, compounds and mixtures. An </a:t>
            </a:r>
            <a:r>
              <a:rPr lang="en-US" sz="2800" b="1" dirty="0">
                <a:latin typeface="Times New Roman" panose="02020603050405020304" pitchFamily="18" charset="0"/>
                <a:ea typeface="Calibri" panose="020F0502020204030204" pitchFamily="34" charset="0"/>
                <a:cs typeface="Times New Roman" panose="02020603050405020304" pitchFamily="18" charset="0"/>
              </a:rPr>
              <a:t>element</a:t>
            </a:r>
            <a:r>
              <a:rPr lang="en-US" sz="2800" dirty="0">
                <a:latin typeface="Times New Roman" panose="02020603050405020304" pitchFamily="18" charset="0"/>
                <a:ea typeface="Calibri" panose="020F0502020204030204" pitchFamily="34" charset="0"/>
                <a:cs typeface="Times New Roman" panose="02020603050405020304" pitchFamily="18" charset="0"/>
              </a:rPr>
              <a:t> is a substance which cannot be split into simpler units by an ordinary chemical process. Scientists have discovered over a hundred elements which include familiar ones like iron, hydrogen, oxygen, tin and iodine. They can be found in the Earth’s crust, in the air and in the sea. Some elements occur naturally while some are made artificially. Abbreviations or symbols are used to represent elements, example “O” for oxygen and “H” for hydrogen.</a:t>
            </a:r>
            <a:endParaRPr lang="en-US" sz="2400" dirty="0">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24451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2777" y="191230"/>
            <a:ext cx="9718765" cy="4134722"/>
          </a:xfrm>
          <a:prstGeom prst="rect">
            <a:avLst/>
          </a:prstGeom>
        </p:spPr>
        <p:txBody>
          <a:bodyPr wrap="square">
            <a:spAutoFit/>
          </a:bodyPr>
          <a:lstStyle/>
          <a:p>
            <a:pPr algn="just">
              <a:lnSpc>
                <a:spcPct val="105000"/>
              </a:lnSpc>
              <a:spcAft>
                <a:spcPts val="10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A </a:t>
            </a:r>
            <a:r>
              <a:rPr lang="en-US" sz="2800" b="1" dirty="0">
                <a:latin typeface="Times New Roman" panose="02020603050405020304" pitchFamily="18" charset="0"/>
                <a:ea typeface="Calibri" panose="020F0502020204030204" pitchFamily="34" charset="0"/>
                <a:cs typeface="Times New Roman" panose="02020603050405020304" pitchFamily="18" charset="0"/>
              </a:rPr>
              <a:t>compound</a:t>
            </a:r>
            <a:r>
              <a:rPr lang="en-US" sz="2800" dirty="0">
                <a:latin typeface="Times New Roman" panose="02020603050405020304" pitchFamily="18" charset="0"/>
                <a:ea typeface="Calibri" panose="020F0502020204030204" pitchFamily="34" charset="0"/>
                <a:cs typeface="Times New Roman" panose="02020603050405020304" pitchFamily="18" charset="0"/>
              </a:rPr>
              <a:t> is a substance which contains two or more elements chemically combined together. A compound is formed as a result of a chemical change. It is a new substance with entirely different properties from those of the substance(s) from which it was formed or its components. The component elements of a given compound are always present in a fixed ratio. For example, water is a compound formed from as a result of combination of hydrogen and oxygen in the ratio of 2:1. Other examples of compound include table salt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NaCl</a:t>
            </a:r>
            <a:r>
              <a:rPr lang="en-US" sz="2800" dirty="0">
                <a:latin typeface="Times New Roman" panose="02020603050405020304" pitchFamily="18" charset="0"/>
                <a:ea typeface="Calibri" panose="020F0502020204030204" pitchFamily="34" charset="0"/>
                <a:cs typeface="Times New Roman" panose="02020603050405020304" pitchFamily="18" charset="0"/>
              </a:rPr>
              <a:t>), sugar (C</a:t>
            </a:r>
            <a:r>
              <a:rPr lang="en-US" sz="2800" baseline="-25000" dirty="0">
                <a:latin typeface="Times New Roman" panose="02020603050405020304" pitchFamily="18" charset="0"/>
                <a:ea typeface="Calibri" panose="020F0502020204030204" pitchFamily="34" charset="0"/>
                <a:cs typeface="Times New Roman" panose="02020603050405020304" pitchFamily="18" charset="0"/>
              </a:rPr>
              <a:t>12</a:t>
            </a:r>
            <a:r>
              <a:rPr lang="en-US" sz="2800" dirty="0">
                <a:latin typeface="Times New Roman" panose="02020603050405020304" pitchFamily="18" charset="0"/>
                <a:ea typeface="Calibri" panose="020F0502020204030204" pitchFamily="34" charset="0"/>
                <a:cs typeface="Times New Roman" panose="02020603050405020304" pitchFamily="18" charset="0"/>
              </a:rPr>
              <a:t>H</a:t>
            </a:r>
            <a:r>
              <a:rPr lang="en-US" sz="2800" baseline="-25000" dirty="0">
                <a:latin typeface="Times New Roman" panose="02020603050405020304" pitchFamily="18" charset="0"/>
                <a:ea typeface="Calibri" panose="020F0502020204030204" pitchFamily="34" charset="0"/>
                <a:cs typeface="Times New Roman" panose="02020603050405020304" pitchFamily="18" charset="0"/>
              </a:rPr>
              <a:t>22</a:t>
            </a:r>
            <a:r>
              <a:rPr lang="en-US" sz="2800" dirty="0">
                <a:latin typeface="Times New Roman" panose="02020603050405020304" pitchFamily="18" charset="0"/>
                <a:ea typeface="Calibri" panose="020F0502020204030204" pitchFamily="34" charset="0"/>
                <a:cs typeface="Times New Roman" panose="02020603050405020304" pitchFamily="18" charset="0"/>
              </a:rPr>
              <a:t>O</a:t>
            </a:r>
            <a:r>
              <a:rPr lang="en-US" sz="2800" baseline="-25000" dirty="0">
                <a:latin typeface="Times New Roman" panose="02020603050405020304" pitchFamily="18" charset="0"/>
                <a:ea typeface="Calibri" panose="020F0502020204030204" pitchFamily="34" charset="0"/>
                <a:cs typeface="Times New Roman" panose="02020603050405020304" pitchFamily="18" charset="0"/>
              </a:rPr>
              <a:t>11</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023545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9898" y="346728"/>
            <a:ext cx="10528662" cy="2677656"/>
          </a:xfrm>
          <a:prstGeom prst="rect">
            <a:avLst/>
          </a:prstGeom>
        </p:spPr>
        <p:txBody>
          <a:bodyPr wrap="square">
            <a:spAutoFit/>
          </a:bodyPr>
          <a:lstStyle/>
          <a:p>
            <a:pPr algn="just"/>
            <a:r>
              <a:rPr lang="en-US" sz="2400" dirty="0">
                <a:latin typeface="Times New Roman" panose="02020603050405020304" pitchFamily="18" charset="0"/>
                <a:ea typeface="Calibri" panose="020F0502020204030204" pitchFamily="34" charset="0"/>
              </a:rPr>
              <a:t>A </a:t>
            </a:r>
            <a:r>
              <a:rPr lang="en-US" sz="2400" b="1" dirty="0">
                <a:latin typeface="Times New Roman" panose="02020603050405020304" pitchFamily="18" charset="0"/>
                <a:ea typeface="Calibri" panose="020F0502020204030204" pitchFamily="34" charset="0"/>
              </a:rPr>
              <a:t>mixture</a:t>
            </a:r>
            <a:r>
              <a:rPr lang="en-US" sz="2400" dirty="0">
                <a:latin typeface="Times New Roman" panose="02020603050405020304" pitchFamily="18" charset="0"/>
                <a:ea typeface="Calibri" panose="020F0502020204030204" pitchFamily="34" charset="0"/>
              </a:rPr>
              <a:t> contains two or more constituents which can easily be separated by physical methods. The constituents may be elements or compounds or both. A mixture may be homogeneous if the constituents cannot be easily distinguished examples salt solution, milk, petroleum, soft drink etc. when the constituents of a mixture can easily be distinguished, the mixture is said to be a heterogeneous. Examples include muddy water, oil and water, freshly-squeezed orange </a:t>
            </a:r>
            <a:r>
              <a:rPr lang="en-US" sz="2400" dirty="0" err="1">
                <a:latin typeface="Times New Roman" panose="02020603050405020304" pitchFamily="18" charset="0"/>
                <a:ea typeface="Calibri" panose="020F0502020204030204" pitchFamily="34" charset="0"/>
              </a:rPr>
              <a:t>etc</a:t>
            </a:r>
            <a:r>
              <a:rPr lang="en-US" sz="2400" dirty="0">
                <a:latin typeface="Times New Roman" panose="02020603050405020304" pitchFamily="18" charset="0"/>
                <a:ea typeface="Calibri" panose="020F0502020204030204" pitchFamily="34" charset="0"/>
              </a:rPr>
              <a:t> some techniques are used to separate the components of mixtures. </a:t>
            </a:r>
            <a:endParaRPr lang="en-US" sz="2400" dirty="0"/>
          </a:p>
        </p:txBody>
      </p:sp>
    </p:spTree>
    <p:extLst>
      <p:ext uri="{BB962C8B-B14F-4D97-AF65-F5344CB8AC3E}">
        <p14:creationId xmlns:p14="http://schemas.microsoft.com/office/powerpoint/2010/main" val="7978437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 y="0"/>
            <a:ext cx="2340327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3" name="Object 2"/>
          <p:cNvGraphicFramePr>
            <a:graphicFrameLocks noChangeAspect="1"/>
          </p:cNvGraphicFramePr>
          <p:nvPr>
            <p:extLst>
              <p:ext uri="{D42A27DB-BD31-4B8C-83A1-F6EECF244321}">
                <p14:modId xmlns:p14="http://schemas.microsoft.com/office/powerpoint/2010/main" val="1886501587"/>
              </p:ext>
            </p:extLst>
          </p:nvPr>
        </p:nvGraphicFramePr>
        <p:xfrm>
          <a:off x="0" y="0"/>
          <a:ext cx="11390811" cy="6609806"/>
        </p:xfrm>
        <a:graphic>
          <a:graphicData uri="http://schemas.openxmlformats.org/presentationml/2006/ole">
            <mc:AlternateContent xmlns:mc="http://schemas.openxmlformats.org/markup-compatibility/2006">
              <mc:Choice xmlns:v="urn:schemas-microsoft-com:vml" Requires="v">
                <p:oleObj spid="_x0000_s3083" r:id="rId3" imgW="8947080" imgH="6571800" progId="ChemDraw.Document.6.0">
                  <p:embed/>
                </p:oleObj>
              </mc:Choice>
              <mc:Fallback>
                <p:oleObj r:id="rId3" imgW="8947080" imgH="6571800" progId="ChemDraw.Document.6.0">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1390811" cy="6609806"/>
                      </a:xfrm>
                      <a:prstGeom prst="rect">
                        <a:avLst/>
                      </a:prstGeom>
                      <a:noFill/>
                    </p:spPr>
                  </p:pic>
                </p:oleObj>
              </mc:Fallback>
            </mc:AlternateContent>
          </a:graphicData>
        </a:graphic>
      </p:graphicFrame>
    </p:spTree>
    <p:extLst>
      <p:ext uri="{BB962C8B-B14F-4D97-AF65-F5344CB8AC3E}">
        <p14:creationId xmlns:p14="http://schemas.microsoft.com/office/powerpoint/2010/main" val="1855721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2514" y="671890"/>
            <a:ext cx="11669486" cy="3281924"/>
          </a:xfrm>
          <a:prstGeom prst="rect">
            <a:avLst/>
          </a:prstGeom>
        </p:spPr>
        <p:txBody>
          <a:bodyPr wrap="square">
            <a:spAutoFit/>
          </a:bodyPr>
          <a:lstStyle/>
          <a:p>
            <a:pPr algn="just">
              <a:lnSpc>
                <a:spcPct val="105000"/>
              </a:lnSpc>
              <a:spcAft>
                <a:spcPts val="1000"/>
              </a:spcAft>
            </a:pPr>
            <a:r>
              <a:rPr lang="en-US" sz="4000" dirty="0">
                <a:latin typeface="Times New Roman" panose="02020603050405020304" pitchFamily="18" charset="0"/>
                <a:ea typeface="Calibri" panose="020F0502020204030204" pitchFamily="34" charset="0"/>
                <a:cs typeface="Times New Roman" panose="02020603050405020304" pitchFamily="18" charset="0"/>
              </a:rPr>
              <a:t>Science is a systematic enterprise that creates, builds and organizes knowledge in the form of testable explanations and predictions about the universe. Over the years, science has developed through a series of discoveries.</a:t>
            </a:r>
            <a:endParaRPr lang="en-US" sz="3600" dirty="0">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057113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7576" y="756867"/>
            <a:ext cx="9923418" cy="4401205"/>
          </a:xfrm>
          <a:prstGeom prst="rect">
            <a:avLst/>
          </a:prstGeom>
        </p:spPr>
        <p:txBody>
          <a:bodyPr wrap="square">
            <a:spAutoFit/>
          </a:bodyPr>
          <a:lstStyle/>
          <a:p>
            <a:pPr algn="just"/>
            <a:r>
              <a:rPr lang="en-US" sz="2800" dirty="0">
                <a:latin typeface="Times New Roman" panose="02020603050405020304" pitchFamily="18" charset="0"/>
                <a:ea typeface="Calibri" panose="020F0502020204030204" pitchFamily="34" charset="0"/>
              </a:rPr>
              <a:t>Scientists are very alert and inquisitive. They use their senses to observe what is happening around them. From a given set of observations, they see a pattern. This often leads to a problem which they try to solve. They put forward a reasonable explanation or </a:t>
            </a:r>
            <a:r>
              <a:rPr lang="en-US" sz="2800" b="1" dirty="0">
                <a:latin typeface="Times New Roman" panose="02020603050405020304" pitchFamily="18" charset="0"/>
                <a:ea typeface="Calibri" panose="020F0502020204030204" pitchFamily="34" charset="0"/>
              </a:rPr>
              <a:t>hypothesis</a:t>
            </a:r>
            <a:r>
              <a:rPr lang="en-US" sz="2800" dirty="0">
                <a:latin typeface="Times New Roman" panose="02020603050405020304" pitchFamily="18" charset="0"/>
                <a:ea typeface="Calibri" panose="020F0502020204030204" pitchFamily="34" charset="0"/>
              </a:rPr>
              <a:t> and carry out appropriate experiments to test it. Then they carefully record their observations and the results of their experiments. If the experiments support the hypothesis, they carry out further investigations. They discuss the hypothesis and results with other scientists in the field so that the hypothesis can be further tested. </a:t>
            </a:r>
            <a:endParaRPr lang="en-US" sz="2800" dirty="0"/>
          </a:p>
        </p:txBody>
      </p:sp>
    </p:spTree>
    <p:extLst>
      <p:ext uri="{BB962C8B-B14F-4D97-AF65-F5344CB8AC3E}">
        <p14:creationId xmlns:p14="http://schemas.microsoft.com/office/powerpoint/2010/main" val="1101654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1703" y="263476"/>
            <a:ext cx="11077303" cy="4126322"/>
          </a:xfrm>
          <a:prstGeom prst="rect">
            <a:avLst/>
          </a:prstGeom>
        </p:spPr>
        <p:txBody>
          <a:bodyPr wrap="square">
            <a:spAutoFit/>
          </a:bodyPr>
          <a:lstStyle/>
          <a:p>
            <a:pPr algn="just">
              <a:lnSpc>
                <a:spcPct val="105000"/>
              </a:lnSpc>
              <a:spcAft>
                <a:spcPts val="1000"/>
              </a:spcAft>
            </a:pPr>
            <a:r>
              <a:rPr lang="en-US" sz="3600" dirty="0">
                <a:latin typeface="Times New Roman" panose="02020603050405020304" pitchFamily="18" charset="0"/>
                <a:ea typeface="Calibri" panose="020F0502020204030204" pitchFamily="34" charset="0"/>
                <a:cs typeface="Times New Roman" panose="02020603050405020304" pitchFamily="18" charset="0"/>
              </a:rPr>
              <a:t>When a hypothesis has been tested and found to be correct within the limits of available evidence, it becomes a </a:t>
            </a:r>
            <a:r>
              <a:rPr lang="en-US" sz="3600" b="1" dirty="0">
                <a:latin typeface="Times New Roman" panose="02020603050405020304" pitchFamily="18" charset="0"/>
                <a:ea typeface="Calibri" panose="020F0502020204030204" pitchFamily="34" charset="0"/>
                <a:cs typeface="Times New Roman" panose="02020603050405020304" pitchFamily="18" charset="0"/>
              </a:rPr>
              <a:t>theory</a:t>
            </a:r>
            <a:r>
              <a:rPr lang="en-US" sz="3600" dirty="0">
                <a:latin typeface="Times New Roman" panose="02020603050405020304" pitchFamily="18" charset="0"/>
                <a:ea typeface="Calibri" panose="020F0502020204030204" pitchFamily="34" charset="0"/>
                <a:cs typeface="Times New Roman" panose="02020603050405020304" pitchFamily="18" charset="0"/>
              </a:rPr>
              <a:t>. When a theory has been extensively tested and proven true without any exception, it becomes a </a:t>
            </a:r>
            <a:r>
              <a:rPr lang="en-US" sz="3600" b="1" dirty="0">
                <a:latin typeface="Times New Roman" panose="02020603050405020304" pitchFamily="18" charset="0"/>
                <a:ea typeface="Calibri" panose="020F0502020204030204" pitchFamily="34" charset="0"/>
                <a:cs typeface="Times New Roman" panose="02020603050405020304" pitchFamily="18" charset="0"/>
              </a:rPr>
              <a:t>law. </a:t>
            </a:r>
            <a:r>
              <a:rPr lang="en-US" sz="3600" dirty="0">
                <a:latin typeface="Times New Roman" panose="02020603050405020304" pitchFamily="18" charset="0"/>
                <a:ea typeface="Calibri" panose="020F0502020204030204" pitchFamily="34" charset="0"/>
                <a:cs typeface="Times New Roman" panose="02020603050405020304" pitchFamily="18" charset="0"/>
              </a:rPr>
              <a:t>If the experiments give negative results, then the scientist goes back to his hypothesis and either modifies it or puts forward a new theory.</a:t>
            </a:r>
            <a:endParaRPr lang="en-US" sz="3200" dirty="0">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63376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245429" y="4963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 name="Object 2"/>
          <p:cNvGraphicFramePr>
            <a:graphicFrameLocks noChangeAspect="1"/>
          </p:cNvGraphicFramePr>
          <p:nvPr>
            <p:extLst>
              <p:ext uri="{D42A27DB-BD31-4B8C-83A1-F6EECF244321}">
                <p14:modId xmlns:p14="http://schemas.microsoft.com/office/powerpoint/2010/main" val="1926358016"/>
              </p:ext>
            </p:extLst>
          </p:nvPr>
        </p:nvGraphicFramePr>
        <p:xfrm>
          <a:off x="979714" y="496387"/>
          <a:ext cx="9627326" cy="5930539"/>
        </p:xfrm>
        <a:graphic>
          <a:graphicData uri="http://schemas.openxmlformats.org/presentationml/2006/ole">
            <mc:AlternateContent xmlns:mc="http://schemas.openxmlformats.org/markup-compatibility/2006">
              <mc:Choice xmlns:v="urn:schemas-microsoft-com:vml" Requires="v">
                <p:oleObj spid="_x0000_s1041" r:id="rId3" imgW="4567680" imgH="7298280" progId="ChemDraw.Document.6.0">
                  <p:embed/>
                </p:oleObj>
              </mc:Choice>
              <mc:Fallback>
                <p:oleObj r:id="rId3" imgW="4567680" imgH="7298280" progId="ChemDraw.Document.6.0">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9714" y="496387"/>
                        <a:ext cx="9627326" cy="5930539"/>
                      </a:xfrm>
                      <a:prstGeom prst="rect">
                        <a:avLst/>
                      </a:prstGeom>
                      <a:noFill/>
                    </p:spPr>
                  </p:pic>
                </p:oleObj>
              </mc:Fallback>
            </mc:AlternateContent>
          </a:graphicData>
        </a:graphic>
      </p:graphicFrame>
    </p:spTree>
    <p:extLst>
      <p:ext uri="{BB962C8B-B14F-4D97-AF65-F5344CB8AC3E}">
        <p14:creationId xmlns:p14="http://schemas.microsoft.com/office/powerpoint/2010/main" val="16429290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23702" y="529932"/>
            <a:ext cx="10681064" cy="7347140"/>
          </a:xfrm>
          <a:prstGeom prst="rect">
            <a:avLst/>
          </a:prstGeom>
        </p:spPr>
        <p:txBody>
          <a:bodyPr wrap="square">
            <a:spAutoFit/>
          </a:bodyPr>
          <a:lstStyle/>
          <a:p>
            <a:pPr algn="just">
              <a:lnSpc>
                <a:spcPct val="105000"/>
              </a:lnSpc>
              <a:spcAft>
                <a:spcPts val="1000"/>
              </a:spcAft>
            </a:pPr>
            <a:r>
              <a:rPr lang="en-US" dirty="0">
                <a:latin typeface="Times New Roman" panose="02020603050405020304" pitchFamily="18" charset="0"/>
                <a:ea typeface="Calibri" panose="020F0502020204030204" pitchFamily="34" charset="0"/>
                <a:cs typeface="Times New Roman" panose="02020603050405020304" pitchFamily="18" charset="0"/>
              </a:rPr>
              <a:t>Science can be broadly divided into </a:t>
            </a:r>
            <a:r>
              <a:rPr lang="en-US" b="1" dirty="0">
                <a:latin typeface="Times New Roman" panose="02020603050405020304" pitchFamily="18" charset="0"/>
                <a:ea typeface="Calibri" panose="020F0502020204030204" pitchFamily="34" charset="0"/>
                <a:cs typeface="Times New Roman" panose="02020603050405020304" pitchFamily="18" charset="0"/>
              </a:rPr>
              <a:t>two classes</a:t>
            </a:r>
            <a:r>
              <a:rPr lang="en-US" dirty="0">
                <a:latin typeface="Times New Roman" panose="02020603050405020304" pitchFamily="18" charset="0"/>
                <a:ea typeface="Calibri" panose="020F0502020204030204" pitchFamily="34" charset="0"/>
                <a:cs typeface="Times New Roman" panose="02020603050405020304" pitchFamily="18" charset="0"/>
              </a:rPr>
              <a:t> as </a:t>
            </a:r>
            <a:r>
              <a:rPr lang="en-US" b="1" dirty="0">
                <a:latin typeface="Times New Roman" panose="02020603050405020304" pitchFamily="18" charset="0"/>
                <a:ea typeface="Calibri" panose="020F0502020204030204" pitchFamily="34" charset="0"/>
                <a:cs typeface="Times New Roman" panose="02020603050405020304" pitchFamily="18" charset="0"/>
              </a:rPr>
              <a:t>natural science</a:t>
            </a:r>
            <a:r>
              <a:rPr lang="en-US" dirty="0">
                <a:latin typeface="Times New Roman" panose="02020603050405020304" pitchFamily="18" charset="0"/>
                <a:ea typeface="Calibri" panose="020F0502020204030204" pitchFamily="34" charset="0"/>
                <a:cs typeface="Times New Roman" panose="02020603050405020304" pitchFamily="18" charset="0"/>
              </a:rPr>
              <a:t> (study of natural phenomena) and </a:t>
            </a:r>
            <a:r>
              <a:rPr lang="en-US" b="1" dirty="0">
                <a:latin typeface="Times New Roman" panose="02020603050405020304" pitchFamily="18" charset="0"/>
                <a:ea typeface="Calibri" panose="020F0502020204030204" pitchFamily="34" charset="0"/>
                <a:cs typeface="Times New Roman" panose="02020603050405020304" pitchFamily="18" charset="0"/>
              </a:rPr>
              <a:t>social science</a:t>
            </a:r>
            <a:r>
              <a:rPr lang="en-US" dirty="0">
                <a:latin typeface="Times New Roman" panose="02020603050405020304" pitchFamily="18" charset="0"/>
                <a:ea typeface="Calibri" panose="020F0502020204030204" pitchFamily="34" charset="0"/>
                <a:cs typeface="Times New Roman" panose="02020603050405020304" pitchFamily="18" charset="0"/>
              </a:rPr>
              <a:t> (study of human behavior and societies</a:t>
            </a:r>
            <a:r>
              <a:rPr lang="en-US"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5000"/>
              </a:lnSpc>
              <a:spcAft>
                <a:spcPts val="1000"/>
              </a:spcAft>
            </a:pP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05000"/>
              </a:lnSpc>
              <a:spcAft>
                <a:spcPts val="1000"/>
              </a:spcAft>
              <a:buFont typeface="Wingdings" panose="05000000000000000000" pitchFamily="2" charset="2"/>
              <a:buChar char="Ø"/>
            </a:pP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en-US" dirty="0" smtClean="0">
                <a:latin typeface="Times New Roman" panose="02020603050405020304" pitchFamily="18" charset="0"/>
                <a:ea typeface="Calibri" panose="020F0502020204030204" pitchFamily="34" charset="0"/>
                <a:cs typeface="Times New Roman" panose="02020603050405020304" pitchFamily="18" charset="0"/>
              </a:rPr>
              <a:t>atural science includes  Biology (study of living and non-living things),</a:t>
            </a:r>
          </a:p>
          <a:p>
            <a:pPr algn="just">
              <a:lnSpc>
                <a:spcPct val="105000"/>
              </a:lnSpc>
              <a:spcAft>
                <a:spcPts val="100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smtClean="0">
                <a:latin typeface="Times New Roman" panose="02020603050405020304" pitchFamily="18" charset="0"/>
                <a:ea typeface="Calibri" panose="020F0502020204030204" pitchFamily="34" charset="0"/>
                <a:cs typeface="Times New Roman" panose="02020603050405020304" pitchFamily="18" charset="0"/>
              </a:rPr>
              <a:t>                                             Chemistry (study of composition, properties and uses of matter),</a:t>
            </a:r>
          </a:p>
          <a:p>
            <a:pPr algn="just">
              <a:lnSpc>
                <a:spcPct val="105000"/>
              </a:lnSpc>
              <a:spcAft>
                <a:spcPts val="1000"/>
              </a:spcAft>
            </a:pPr>
            <a:r>
              <a:rPr lang="en-US" dirty="0" smtClean="0">
                <a:latin typeface="Times New Roman" panose="02020603050405020304" pitchFamily="18" charset="0"/>
                <a:ea typeface="Calibri" panose="020F0502020204030204" pitchFamily="34" charset="0"/>
                <a:cs typeface="Times New Roman" panose="02020603050405020304" pitchFamily="18" charset="0"/>
              </a:rPr>
              <a:t>		               Physics </a:t>
            </a:r>
            <a:r>
              <a:rPr lang="en-US" dirty="0" smtClean="0">
                <a:latin typeface="Times New Roman" panose="02020603050405020304" pitchFamily="18" charset="0"/>
                <a:ea typeface="Calibri" panose="020F0502020204030204" pitchFamily="34" charset="0"/>
                <a:cs typeface="Times New Roman" panose="02020603050405020304" pitchFamily="18" charset="0"/>
              </a:rPr>
              <a:t>(</a:t>
            </a:r>
            <a:r>
              <a:rPr lang="en-US" dirty="0" smtClean="0"/>
              <a:t>studies </a:t>
            </a:r>
            <a:r>
              <a:rPr lang="en-US" dirty="0"/>
              <a:t>matter, its motion and behavior through space and time, and </a:t>
            </a:r>
            <a:r>
              <a:rPr lang="en-US"/>
              <a:t>the </a:t>
            </a:r>
            <a:r>
              <a:rPr lang="en-US" smtClean="0"/>
              <a:t>			                related </a:t>
            </a:r>
            <a:r>
              <a:rPr lang="en-US" dirty="0"/>
              <a:t>entities of energy </a:t>
            </a:r>
            <a:r>
              <a:rPr lang="en-US"/>
              <a:t>and </a:t>
            </a:r>
            <a:r>
              <a:rPr lang="en-US" smtClean="0"/>
              <a:t>force</a:t>
            </a:r>
            <a:r>
              <a:rPr lang="en-US" smtClean="0">
                <a:latin typeface="Times New Roman" panose="02020603050405020304" pitchFamily="18" charset="0"/>
                <a:ea typeface="Calibri" panose="020F0502020204030204" pitchFamily="34" charset="0"/>
                <a:cs typeface="Times New Roman" panose="02020603050405020304" pitchFamily="18" charset="0"/>
              </a:rPr>
              <a:t>),</a:t>
            </a:r>
            <a:endParaRPr lang="en-US"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5000"/>
              </a:lnSpc>
              <a:spcAft>
                <a:spcPts val="1000"/>
              </a:spcAft>
            </a:pPr>
            <a:r>
              <a:rPr lang="en-US" dirty="0" smtClean="0">
                <a:latin typeface="Times New Roman" panose="02020603050405020304" pitchFamily="18" charset="0"/>
                <a:ea typeface="Calibri" panose="020F0502020204030204" pitchFamily="34" charset="0"/>
                <a:cs typeface="Times New Roman" panose="02020603050405020304" pitchFamily="18" charset="0"/>
              </a:rPr>
              <a:t>		               Geography, </a:t>
            </a:r>
            <a:r>
              <a:rPr lang="en-US" dirty="0" err="1" smtClean="0">
                <a:latin typeface="Times New Roman" panose="02020603050405020304" pitchFamily="18" charset="0"/>
                <a:ea typeface="Calibri" panose="020F0502020204030204" pitchFamily="34" charset="0"/>
                <a:cs typeface="Times New Roman" panose="02020603050405020304" pitchFamily="18" charset="0"/>
              </a:rPr>
              <a:t>etc</a:t>
            </a:r>
            <a:endParaRPr lang="en-US" dirty="0" smtClean="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05000"/>
              </a:lnSpc>
              <a:spcAft>
                <a:spcPts val="1000"/>
              </a:spcAft>
              <a:buFont typeface="Wingdings" panose="05000000000000000000" pitchFamily="2" charset="2"/>
              <a:buChar char="Ø"/>
            </a:pPr>
            <a:r>
              <a:rPr lang="en-US" dirty="0" smtClean="0">
                <a:latin typeface="Times New Roman" panose="02020603050405020304" pitchFamily="18" charset="0"/>
                <a:ea typeface="Calibri" panose="020F0502020204030204" pitchFamily="34" charset="0"/>
                <a:cs typeface="Times New Roman" panose="02020603050405020304" pitchFamily="18" charset="0"/>
              </a:rPr>
              <a:t>Social science includes: Psychology,</a:t>
            </a:r>
          </a:p>
          <a:p>
            <a:pPr algn="just">
              <a:lnSpc>
                <a:spcPct val="105000"/>
              </a:lnSpc>
              <a:spcAft>
                <a:spcPts val="100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smtClean="0">
                <a:latin typeface="Times New Roman" panose="02020603050405020304" pitchFamily="18" charset="0"/>
                <a:ea typeface="Calibri" panose="020F0502020204030204" pitchFamily="34" charset="0"/>
                <a:cs typeface="Times New Roman" panose="02020603050405020304" pitchFamily="18" charset="0"/>
              </a:rPr>
              <a:t>                                            Sociology, </a:t>
            </a:r>
            <a:r>
              <a:rPr lang="en-US" dirty="0" err="1" smtClean="0">
                <a:latin typeface="Times New Roman" panose="02020603050405020304" pitchFamily="18" charset="0"/>
                <a:ea typeface="Calibri" panose="020F0502020204030204" pitchFamily="34" charset="0"/>
                <a:cs typeface="Times New Roman" panose="02020603050405020304" pitchFamily="18" charset="0"/>
              </a:rPr>
              <a:t>etc</a:t>
            </a:r>
            <a:endParaRPr lang="en-US"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5000"/>
              </a:lnSpc>
              <a:spcAft>
                <a:spcPts val="1000"/>
              </a:spcAft>
            </a:pPr>
            <a:endParaRPr lang="en-US" sz="16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5000"/>
              </a:lnSpc>
              <a:spcAft>
                <a:spcPts val="1000"/>
              </a:spcAft>
            </a:pPr>
            <a:endParaRPr lang="en-US" sz="1600" dirty="0" smtClean="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05000"/>
              </a:lnSpc>
              <a:spcAft>
                <a:spcPts val="1000"/>
              </a:spcAft>
              <a:buFont typeface="Wingdings" panose="05000000000000000000" pitchFamily="2" charset="2"/>
              <a:buChar char="Ø"/>
            </a:pPr>
            <a:endParaRPr lang="en-US" sz="16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5000"/>
              </a:lnSpc>
              <a:spcAft>
                <a:spcPts val="1000"/>
              </a:spcAft>
            </a:pP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5000"/>
              </a:lnSpc>
              <a:spcAft>
                <a:spcPts val="1000"/>
              </a:spcAft>
            </a:pPr>
            <a:endParaRPr lang="en-US" sz="16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5000"/>
              </a:lnSpc>
              <a:spcAft>
                <a:spcPts val="1000"/>
              </a:spcAft>
            </a:pP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5000"/>
              </a:lnSpc>
              <a:spcAft>
                <a:spcPts val="1000"/>
              </a:spcAft>
            </a:pPr>
            <a:endParaRPr lang="en-US" sz="16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5000"/>
              </a:lnSpc>
              <a:spcAft>
                <a:spcPts val="1000"/>
              </a:spcAft>
            </a:pP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5000"/>
              </a:lnSpc>
              <a:spcAft>
                <a:spcPts val="1000"/>
              </a:spcAft>
            </a:pPr>
            <a:endParaRPr lang="en-US" sz="1600" dirty="0">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500666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4949" y="591242"/>
            <a:ext cx="10998925" cy="4744889"/>
          </a:xfrm>
          <a:prstGeom prst="rect">
            <a:avLst/>
          </a:prstGeom>
        </p:spPr>
        <p:txBody>
          <a:bodyPr wrap="square">
            <a:spAutoFit/>
          </a:bodyPr>
          <a:lstStyle/>
          <a:p>
            <a:pPr algn="ctr">
              <a:lnSpc>
                <a:spcPct val="105000"/>
              </a:lnSpc>
              <a:spcAft>
                <a:spcPts val="1000"/>
              </a:spcAft>
            </a:pPr>
            <a:r>
              <a:rPr lang="en-US" sz="4000" b="1" dirty="0">
                <a:latin typeface="Times New Roman" panose="02020603050405020304" pitchFamily="18" charset="0"/>
                <a:ea typeface="Calibri" panose="020F0502020204030204" pitchFamily="34" charset="0"/>
                <a:cs typeface="Times New Roman" panose="02020603050405020304" pitchFamily="18" charset="0"/>
              </a:rPr>
              <a:t>MATTER</a:t>
            </a:r>
            <a:endParaRPr lang="en-US" sz="3600" dirty="0">
              <a:latin typeface="Cambria" panose="02040503050406030204" pitchFamily="18" charset="0"/>
              <a:ea typeface="Calibri" panose="020F0502020204030204" pitchFamily="34" charset="0"/>
              <a:cs typeface="Times New Roman" panose="02020603050405020304" pitchFamily="18" charset="0"/>
            </a:endParaRPr>
          </a:p>
          <a:p>
            <a:pPr algn="just">
              <a:lnSpc>
                <a:spcPct val="105000"/>
              </a:lnSpc>
              <a:spcAft>
                <a:spcPts val="1000"/>
              </a:spcAft>
            </a:pPr>
            <a:r>
              <a:rPr lang="en-US" sz="4000" dirty="0">
                <a:latin typeface="Times New Roman" panose="02020603050405020304" pitchFamily="18" charset="0"/>
                <a:ea typeface="Calibri" panose="020F0502020204030204" pitchFamily="34" charset="0"/>
                <a:cs typeface="Times New Roman" panose="02020603050405020304" pitchFamily="18" charset="0"/>
              </a:rPr>
              <a:t>Matter is anything that has mass and occupies space. By this definition, we see that almost everything in the universe is made up of matter. Examples of matter include the plants and animals around us, the food we eat, the water we drink and even the air </a:t>
            </a:r>
            <a:r>
              <a:rPr lang="en-US" sz="4000">
                <a:latin typeface="Times New Roman" panose="02020603050405020304" pitchFamily="18" charset="0"/>
                <a:ea typeface="Calibri" panose="020F0502020204030204" pitchFamily="34" charset="0"/>
                <a:cs typeface="Times New Roman" panose="02020603050405020304" pitchFamily="18" charset="0"/>
              </a:rPr>
              <a:t>we </a:t>
            </a:r>
            <a:r>
              <a:rPr lang="en-US" sz="4000" smtClean="0">
                <a:latin typeface="Times New Roman" panose="02020603050405020304" pitchFamily="18" charset="0"/>
                <a:ea typeface="Calibri" panose="020F0502020204030204" pitchFamily="34" charset="0"/>
                <a:cs typeface="Times New Roman" panose="02020603050405020304" pitchFamily="18" charset="0"/>
              </a:rPr>
              <a:t>breathe. </a:t>
            </a:r>
            <a:endParaRPr lang="en-US" sz="3600" dirty="0">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55582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8640" y="470203"/>
            <a:ext cx="9326880" cy="5628207"/>
          </a:xfrm>
          <a:prstGeom prst="rect">
            <a:avLst/>
          </a:prstGeom>
        </p:spPr>
        <p:txBody>
          <a:bodyPr wrap="square">
            <a:spAutoFit/>
          </a:bodyPr>
          <a:lstStyle/>
          <a:p>
            <a:pPr algn="just">
              <a:lnSpc>
                <a:spcPct val="105000"/>
              </a:lnSpc>
              <a:spcAft>
                <a:spcPts val="10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Matter can exist in four different physical states</a:t>
            </a:r>
            <a:endParaRPr lang="en-US" sz="2400" dirty="0">
              <a:latin typeface="Cambria" panose="02040503050406030204" pitchFamily="18"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mj-lt"/>
              <a:buAutoNum type="arabicPeriod"/>
            </a:pPr>
            <a:r>
              <a:rPr lang="en-US" sz="2800" b="1" dirty="0">
                <a:latin typeface="Times New Roman" panose="02020603050405020304" pitchFamily="18" charset="0"/>
                <a:ea typeface="Calibri" panose="020F0502020204030204" pitchFamily="34" charset="0"/>
                <a:cs typeface="Times New Roman" panose="02020603050405020304" pitchFamily="18" charset="0"/>
              </a:rPr>
              <a:t>Solid</a:t>
            </a:r>
            <a:r>
              <a:rPr lang="en-US" sz="2800" dirty="0">
                <a:latin typeface="Times New Roman" panose="02020603050405020304" pitchFamily="18" charset="0"/>
                <a:ea typeface="Calibri" panose="020F0502020204030204" pitchFamily="34" charset="0"/>
                <a:cs typeface="Times New Roman" panose="02020603050405020304" pitchFamily="18" charset="0"/>
              </a:rPr>
              <a:t> state: Matter in this state has definite shape and definite volume. Examples include stone, book pen </a:t>
            </a:r>
            <a:r>
              <a:rPr lang="en-US" sz="2800" dirty="0" err="1">
                <a:latin typeface="Times New Roman" panose="02020603050405020304" pitchFamily="18" charset="0"/>
                <a:ea typeface="Calibri" panose="020F0502020204030204" pitchFamily="34" charset="0"/>
                <a:cs typeface="Times New Roman" panose="02020603050405020304" pitchFamily="18" charset="0"/>
              </a:rPr>
              <a:t>etc</a:t>
            </a:r>
            <a:endParaRPr lang="en-US" sz="2400" dirty="0">
              <a:latin typeface="Cambria" panose="02040503050406030204" pitchFamily="18"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mj-lt"/>
              <a:buAutoNum type="arabicPeriod"/>
            </a:pPr>
            <a:r>
              <a:rPr lang="en-US" sz="2800" b="1" dirty="0">
                <a:latin typeface="Times New Roman" panose="02020603050405020304" pitchFamily="18" charset="0"/>
                <a:ea typeface="Calibri" panose="020F0502020204030204" pitchFamily="34" charset="0"/>
                <a:cs typeface="Times New Roman" panose="02020603050405020304" pitchFamily="18" charset="0"/>
              </a:rPr>
              <a:t>Liquid</a:t>
            </a:r>
            <a:r>
              <a:rPr lang="en-US" sz="2800" dirty="0">
                <a:latin typeface="Times New Roman" panose="02020603050405020304" pitchFamily="18" charset="0"/>
                <a:ea typeface="Calibri" panose="020F0502020204030204" pitchFamily="34" charset="0"/>
                <a:cs typeface="Times New Roman" panose="02020603050405020304" pitchFamily="18" charset="0"/>
              </a:rPr>
              <a:t> state: Matter in liquid state has definite volume but no definite shape. It only takes the shapes of the container. Examples include water, petrol, juice, soup </a:t>
            </a:r>
            <a:r>
              <a:rPr lang="en-US" sz="2800" dirty="0" err="1">
                <a:latin typeface="Times New Roman" panose="02020603050405020304" pitchFamily="18" charset="0"/>
                <a:ea typeface="Calibri" panose="020F0502020204030204" pitchFamily="34" charset="0"/>
                <a:cs typeface="Times New Roman" panose="02020603050405020304" pitchFamily="18" charset="0"/>
              </a:rPr>
              <a:t>etc</a:t>
            </a:r>
            <a:endParaRPr lang="en-US" sz="2400" dirty="0">
              <a:latin typeface="Cambria" panose="02040503050406030204" pitchFamily="18"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mj-lt"/>
              <a:buAutoNum type="arabicPeriod"/>
            </a:pPr>
            <a:r>
              <a:rPr lang="en-US" sz="2800" b="1" dirty="0">
                <a:latin typeface="Times New Roman" panose="02020603050405020304" pitchFamily="18" charset="0"/>
                <a:ea typeface="Calibri" panose="020F0502020204030204" pitchFamily="34" charset="0"/>
                <a:cs typeface="Times New Roman" panose="02020603050405020304" pitchFamily="18" charset="0"/>
              </a:rPr>
              <a:t>Gaseous</a:t>
            </a:r>
            <a:r>
              <a:rPr lang="en-US" sz="2800" dirty="0">
                <a:latin typeface="Times New Roman" panose="02020603050405020304" pitchFamily="18" charset="0"/>
                <a:ea typeface="Calibri" panose="020F0502020204030204" pitchFamily="34" charset="0"/>
                <a:cs typeface="Times New Roman" panose="02020603050405020304" pitchFamily="18" charset="0"/>
              </a:rPr>
              <a:t> state: It has no definite shape and volume. Examples include: air, cooking gas, steam </a:t>
            </a:r>
            <a:r>
              <a:rPr lang="en-US" sz="2800" dirty="0" err="1">
                <a:latin typeface="Times New Roman" panose="02020603050405020304" pitchFamily="18" charset="0"/>
                <a:ea typeface="Calibri" panose="020F0502020204030204" pitchFamily="34" charset="0"/>
                <a:cs typeface="Times New Roman" panose="02020603050405020304" pitchFamily="18" charset="0"/>
              </a:rPr>
              <a:t>etc</a:t>
            </a:r>
            <a:endParaRPr lang="en-US" sz="2400" dirty="0">
              <a:latin typeface="Cambria" panose="02040503050406030204" pitchFamily="18"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mj-lt"/>
              <a:buAutoNum type="arabicPeriod"/>
            </a:pPr>
            <a:r>
              <a:rPr lang="en-US" sz="2800" b="1" dirty="0">
                <a:latin typeface="Times New Roman" panose="02020603050405020304" pitchFamily="18" charset="0"/>
                <a:ea typeface="Calibri" panose="020F0502020204030204" pitchFamily="34" charset="0"/>
                <a:cs typeface="Times New Roman" panose="02020603050405020304" pitchFamily="18" charset="0"/>
              </a:rPr>
              <a:t>Plasma</a:t>
            </a:r>
            <a:r>
              <a:rPr lang="en-US" sz="2800" dirty="0">
                <a:latin typeface="Times New Roman" panose="02020603050405020304" pitchFamily="18" charset="0"/>
                <a:ea typeface="Calibri" panose="020F0502020204030204" pitchFamily="34" charset="0"/>
                <a:cs typeface="Times New Roman" panose="02020603050405020304" pitchFamily="18" charset="0"/>
              </a:rPr>
              <a:t> state: it has no definite shape and volume but is ionized </a:t>
            </a:r>
            <a:r>
              <a:rPr lang="en-US" sz="2800" dirty="0" err="1">
                <a:latin typeface="Times New Roman" panose="02020603050405020304" pitchFamily="18" charset="0"/>
                <a:ea typeface="Calibri" panose="020F0502020204030204" pitchFamily="34" charset="0"/>
                <a:cs typeface="Times New Roman" panose="02020603050405020304" pitchFamily="18" charset="0"/>
              </a:rPr>
              <a:t>i.e</a:t>
            </a:r>
            <a:r>
              <a:rPr lang="en-US" sz="2800" dirty="0">
                <a:latin typeface="Times New Roman" panose="02020603050405020304" pitchFamily="18" charset="0"/>
                <a:ea typeface="Calibri" panose="020F0502020204030204" pitchFamily="34" charset="0"/>
                <a:cs typeface="Times New Roman" panose="02020603050405020304" pitchFamily="18" charset="0"/>
              </a:rPr>
              <a:t> consists of ions, and neutral particles. Examples include stars, flame, lightning </a:t>
            </a:r>
            <a:r>
              <a:rPr lang="en-US" sz="2800" dirty="0" err="1">
                <a:latin typeface="Times New Roman" panose="02020603050405020304" pitchFamily="18" charset="0"/>
                <a:ea typeface="Calibri" panose="020F0502020204030204" pitchFamily="34" charset="0"/>
                <a:cs typeface="Times New Roman" panose="02020603050405020304" pitchFamily="18" charset="0"/>
              </a:rPr>
              <a:t>etc</a:t>
            </a:r>
            <a:endParaRPr lang="en-US" sz="2400" dirty="0">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83713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6023" y="2285999"/>
            <a:ext cx="9953897" cy="3004457"/>
          </a:xfrm>
          <a:prstGeom prst="rect">
            <a:avLst/>
          </a:prstGeom>
        </p:spPr>
      </p:pic>
      <p:sp>
        <p:nvSpPr>
          <p:cNvPr id="4" name="Rectangle 3"/>
          <p:cNvSpPr/>
          <p:nvPr/>
        </p:nvSpPr>
        <p:spPr>
          <a:xfrm>
            <a:off x="561702" y="1277035"/>
            <a:ext cx="10502537" cy="461665"/>
          </a:xfrm>
          <a:prstGeom prst="rect">
            <a:avLst/>
          </a:prstGeom>
        </p:spPr>
        <p:txBody>
          <a:bodyPr wrap="square">
            <a:spAutoFit/>
          </a:bodyPr>
          <a:lstStyle/>
          <a:p>
            <a:pPr lvl="0" algn="just" eaLnBrk="0" fontAlgn="base" hangingPunct="0">
              <a:spcBef>
                <a:spcPct val="0"/>
              </a:spcBef>
              <a:spcAft>
                <a:spcPct val="0"/>
              </a:spcAft>
            </a:pP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Matter in a particular state can change to another physical state as shown below:</a:t>
            </a:r>
            <a:endParaRPr lang="en-US" altLang="en-US" sz="2000" dirty="0"/>
          </a:p>
        </p:txBody>
      </p:sp>
    </p:spTree>
    <p:extLst>
      <p:ext uri="{BB962C8B-B14F-4D97-AF65-F5344CB8AC3E}">
        <p14:creationId xmlns:p14="http://schemas.microsoft.com/office/powerpoint/2010/main" val="23961978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TotalTime>
  <Words>1223</Words>
  <Application>Microsoft Office PowerPoint</Application>
  <PresentationFormat>Widescreen</PresentationFormat>
  <Paragraphs>54</Paragraphs>
  <Slides>19</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7" baseType="lpstr">
      <vt:lpstr>Arial</vt:lpstr>
      <vt:lpstr>Calibri</vt:lpstr>
      <vt:lpstr>Calibri Light</vt:lpstr>
      <vt:lpstr>Cambria</vt:lpstr>
      <vt:lpstr>Times New Roman</vt:lpstr>
      <vt:lpstr>Wingdings</vt:lpstr>
      <vt:lpstr>Office Theme</vt:lpstr>
      <vt:lpstr>ChemDraw.Document.6.0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Umar Sani</dc:creator>
  <cp:lastModifiedBy>US Koki</cp:lastModifiedBy>
  <cp:revision>16</cp:revision>
  <dcterms:created xsi:type="dcterms:W3CDTF">2021-01-13T11:25:35Z</dcterms:created>
  <dcterms:modified xsi:type="dcterms:W3CDTF">2021-01-20T16:15:24Z</dcterms:modified>
</cp:coreProperties>
</file>