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60" r:id="rId5"/>
    <p:sldId id="273" r:id="rId6"/>
    <p:sldId id="274" r:id="rId7"/>
    <p:sldId id="262" r:id="rId8"/>
    <p:sldId id="275" r:id="rId9"/>
    <p:sldId id="264" r:id="rId10"/>
    <p:sldId id="276" r:id="rId11"/>
    <p:sldId id="277" r:id="rId12"/>
    <p:sldId id="278" r:id="rId13"/>
    <p:sldId id="279" r:id="rId14"/>
    <p:sldId id="28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2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68A6-8431-471B-B056-A969FF6EE533}" type="datetimeFigureOut">
              <a:rPr lang="en-US" smtClean="0"/>
              <a:pPr/>
              <a:t>6/14/2014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B80FA-F98A-4CFF-9932-4552A1B79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68A6-8431-471B-B056-A969FF6EE533}" type="datetimeFigureOut">
              <a:rPr lang="en-US" smtClean="0"/>
              <a:pPr/>
              <a:t>6/14/2014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B80FA-F98A-4CFF-9932-4552A1B79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68A6-8431-471B-B056-A969FF6EE533}" type="datetimeFigureOut">
              <a:rPr lang="en-US" smtClean="0"/>
              <a:pPr/>
              <a:t>6/14/2014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B80FA-F98A-4CFF-9932-4552A1B79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68A6-8431-471B-B056-A969FF6EE533}" type="datetimeFigureOut">
              <a:rPr lang="en-US" smtClean="0"/>
              <a:pPr/>
              <a:t>6/14/2014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B80FA-F98A-4CFF-9932-4552A1B79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68A6-8431-471B-B056-A969FF6EE533}" type="datetimeFigureOut">
              <a:rPr lang="en-US" smtClean="0"/>
              <a:pPr/>
              <a:t>6/14/2014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B80FA-F98A-4CFF-9932-4552A1B79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68A6-8431-471B-B056-A969FF6EE533}" type="datetimeFigureOut">
              <a:rPr lang="en-US" smtClean="0"/>
              <a:pPr/>
              <a:t>6/14/2014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B80FA-F98A-4CFF-9932-4552A1B79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68A6-8431-471B-B056-A969FF6EE533}" type="datetimeFigureOut">
              <a:rPr lang="en-US" smtClean="0"/>
              <a:pPr/>
              <a:t>6/14/2014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B80FA-F98A-4CFF-9932-4552A1B79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68A6-8431-471B-B056-A969FF6EE533}" type="datetimeFigureOut">
              <a:rPr lang="en-US" smtClean="0"/>
              <a:pPr/>
              <a:t>6/14/2014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B80FA-F98A-4CFF-9932-4552A1B79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68A6-8431-471B-B056-A969FF6EE533}" type="datetimeFigureOut">
              <a:rPr lang="en-US" smtClean="0"/>
              <a:pPr/>
              <a:t>6/14/2014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B80FA-F98A-4CFF-9932-4552A1B79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68A6-8431-471B-B056-A969FF6EE533}" type="datetimeFigureOut">
              <a:rPr lang="en-US" smtClean="0"/>
              <a:pPr/>
              <a:t>6/14/2014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B80FA-F98A-4CFF-9932-4552A1B79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68A6-8431-471B-B056-A969FF6EE533}" type="datetimeFigureOut">
              <a:rPr lang="en-US" smtClean="0"/>
              <a:pPr/>
              <a:t>6/14/2014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B80FA-F98A-4CFF-9932-4552A1B79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868A6-8431-471B-B056-A969FF6EE533}" type="datetimeFigureOut">
              <a:rPr lang="en-US" smtClean="0"/>
              <a:pPr/>
              <a:t>6/14/2014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B80FA-F98A-4CFF-9932-4552A1B79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uazumuazu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04800"/>
            <a:ext cx="8763000" cy="1470025"/>
          </a:xfrm>
        </p:spPr>
        <p:txBody>
          <a:bodyPr/>
          <a:lstStyle/>
          <a:p>
            <a:r>
              <a:rPr lang="en-US" dirty="0" smtClean="0"/>
              <a:t>Module 7 : Women Entrepreneurship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286000"/>
            <a:ext cx="8839200" cy="3352800"/>
          </a:xfrm>
        </p:spPr>
        <p:txBody>
          <a:bodyPr/>
          <a:lstStyle/>
          <a:p>
            <a:r>
              <a:rPr lang="en-US" sz="4400" dirty="0" err="1" smtClean="0"/>
              <a:t>Muazu</a:t>
            </a:r>
            <a:r>
              <a:rPr lang="en-US" sz="4400" dirty="0" smtClean="0"/>
              <a:t> Hassan </a:t>
            </a:r>
            <a:r>
              <a:rPr lang="en-US" sz="4400" dirty="0" err="1" smtClean="0"/>
              <a:t>Muazu</a:t>
            </a:r>
            <a:endParaRPr lang="en-US" sz="4400" dirty="0" smtClean="0"/>
          </a:p>
          <a:p>
            <a:r>
              <a:rPr lang="en-US" sz="2800" dirty="0" smtClean="0">
                <a:hlinkClick r:id="rId2"/>
              </a:rPr>
              <a:t>muazumuazu@gmail.com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Centre for African Entrepreneurship Research &amp; Training, BUK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Barriers con.......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715000"/>
          </a:xfrm>
        </p:spPr>
        <p:txBody>
          <a:bodyPr>
            <a:noAutofit/>
          </a:bodyPr>
          <a:lstStyle/>
          <a:p>
            <a:pPr lvl="0"/>
            <a:r>
              <a:rPr lang="en-GB" sz="2400" dirty="0" smtClean="0">
                <a:solidFill>
                  <a:srgbClr val="FF0000"/>
                </a:solidFill>
              </a:rPr>
              <a:t>Networking</a:t>
            </a:r>
            <a:r>
              <a:rPr lang="en-GB" sz="2400" dirty="0" smtClean="0"/>
              <a:t> - This is partly because women are often too shy to initiate one or society does not encourage such activities.</a:t>
            </a:r>
          </a:p>
          <a:p>
            <a:pPr lvl="0"/>
            <a:r>
              <a:rPr lang="en-GB" sz="2400" dirty="0" smtClean="0">
                <a:solidFill>
                  <a:srgbClr val="FF0000"/>
                </a:solidFill>
              </a:rPr>
              <a:t>Support </a:t>
            </a:r>
            <a:r>
              <a:rPr lang="en-GB" sz="2400" dirty="0" smtClean="0">
                <a:solidFill>
                  <a:srgbClr val="FF0000"/>
                </a:solidFill>
              </a:rPr>
              <a:t>Services and Other </a:t>
            </a:r>
            <a:r>
              <a:rPr lang="en-GB" sz="2400" dirty="0" smtClean="0">
                <a:solidFill>
                  <a:srgbClr val="FF0000"/>
                </a:solidFill>
              </a:rPr>
              <a:t>Factors </a:t>
            </a:r>
            <a:r>
              <a:rPr lang="en-GB" sz="2400" dirty="0" smtClean="0"/>
              <a:t>- </a:t>
            </a:r>
            <a:r>
              <a:rPr lang="en-GB" sz="2400" dirty="0" smtClean="0"/>
              <a:t>Impact of support services in business development constitutes another major challenge for </a:t>
            </a:r>
            <a:r>
              <a:rPr lang="en-GB" sz="2400" dirty="0" smtClean="0"/>
              <a:t>women entrepreneurship</a:t>
            </a:r>
            <a:r>
              <a:rPr lang="en-GB" sz="2400" dirty="0" smtClean="0"/>
              <a:t>. Heavy bureaucratic requirements, complex and costly business plans, high collateral requirements for credit and difficult access to technology, are some of the hindrances to starting an enterprise. These include:</a:t>
            </a:r>
          </a:p>
          <a:p>
            <a:pPr lvl="0" algn="just"/>
            <a:r>
              <a:rPr lang="en-GB" sz="2400" dirty="0" smtClean="0"/>
              <a:t> </a:t>
            </a:r>
            <a:r>
              <a:rPr lang="en-GB" sz="1800" dirty="0" smtClean="0"/>
              <a:t>Limited access to necessary technologies due to lack of information and know-how</a:t>
            </a:r>
            <a:r>
              <a:rPr lang="en-GB" sz="1800" dirty="0" smtClean="0"/>
              <a:t>, and </a:t>
            </a:r>
            <a:r>
              <a:rPr lang="en-GB" sz="1800" dirty="0" smtClean="0"/>
              <a:t>high prices</a:t>
            </a:r>
          </a:p>
          <a:p>
            <a:pPr lvl="0" algn="just"/>
            <a:r>
              <a:rPr lang="en-GB" sz="1800" dirty="0" smtClean="0"/>
              <a:t> </a:t>
            </a:r>
            <a:r>
              <a:rPr lang="en-GB" sz="1800" dirty="0" smtClean="0"/>
              <a:t>Difficulty in finding appropriate production site at competitive prices</a:t>
            </a:r>
          </a:p>
          <a:p>
            <a:pPr lvl="0" algn="just"/>
            <a:r>
              <a:rPr lang="en-GB" sz="1800" dirty="0" smtClean="0"/>
              <a:t>Inadequate </a:t>
            </a:r>
            <a:r>
              <a:rPr lang="en-GB" sz="1800" dirty="0" smtClean="0"/>
              <a:t>skills in the field of production, business management and marketing</a:t>
            </a:r>
          </a:p>
          <a:p>
            <a:pPr lvl="0" algn="just"/>
            <a:r>
              <a:rPr lang="en-GB" sz="1800" dirty="0" smtClean="0"/>
              <a:t>Lack </a:t>
            </a:r>
            <a:r>
              <a:rPr lang="en-GB" sz="1800" dirty="0" smtClean="0"/>
              <a:t>of skills for product diversification</a:t>
            </a:r>
          </a:p>
          <a:p>
            <a:pPr lvl="0" algn="just"/>
            <a:r>
              <a:rPr lang="en-GB" sz="1800" dirty="0" smtClean="0"/>
              <a:t>Inadequate </a:t>
            </a:r>
            <a:r>
              <a:rPr lang="en-GB" sz="1800" dirty="0" smtClean="0"/>
              <a:t>infrastructure and utilities, of which inadequate transportation from </a:t>
            </a:r>
            <a:r>
              <a:rPr lang="en-GB" sz="1800" dirty="0" smtClean="0"/>
              <a:t>rural areas </a:t>
            </a:r>
            <a:r>
              <a:rPr lang="en-GB" sz="1800" dirty="0" smtClean="0"/>
              <a:t>and insufficient power supplies are most serious,</a:t>
            </a:r>
          </a:p>
          <a:p>
            <a:pPr lvl="0" algn="just"/>
            <a:r>
              <a:rPr lang="en-GB" sz="1800" dirty="0" smtClean="0"/>
              <a:t>Limited </a:t>
            </a:r>
            <a:r>
              <a:rPr lang="en-GB" sz="1800" dirty="0" smtClean="0"/>
              <a:t>access to information</a:t>
            </a:r>
          </a:p>
          <a:p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Way Foreword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678363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Gender awareness is important for policy makers and decision makers at all levels of public </a:t>
            </a:r>
            <a:r>
              <a:rPr lang="en-GB" dirty="0" smtClean="0"/>
              <a:t>and private </a:t>
            </a:r>
            <a:r>
              <a:rPr lang="en-GB" dirty="0" smtClean="0"/>
              <a:t>institutions. The process of policy formulation has to incorporate gender </a:t>
            </a:r>
            <a:r>
              <a:rPr lang="en-GB" dirty="0" smtClean="0"/>
              <a:t>mainstreaming strategies</a:t>
            </a:r>
            <a:r>
              <a:rPr lang="en-GB" dirty="0" smtClean="0"/>
              <a:t>. </a:t>
            </a:r>
            <a:endParaRPr lang="en-GB" dirty="0" smtClean="0"/>
          </a:p>
          <a:p>
            <a:r>
              <a:rPr lang="en-GB" dirty="0" smtClean="0"/>
              <a:t>Ministries </a:t>
            </a:r>
            <a:r>
              <a:rPr lang="en-GB" dirty="0" smtClean="0"/>
              <a:t>in charge of women affairs, SMEs development, NGOs, women’s </a:t>
            </a:r>
            <a:r>
              <a:rPr lang="en-GB" dirty="0" smtClean="0"/>
              <a:t>organizations and </a:t>
            </a:r>
            <a:r>
              <a:rPr lang="en-GB" dirty="0" smtClean="0"/>
              <a:t>technical cooperation programmes all have important roles to play in emphasizing </a:t>
            </a:r>
            <a:r>
              <a:rPr lang="en-GB" dirty="0" smtClean="0"/>
              <a:t>gender issues </a:t>
            </a:r>
            <a:r>
              <a:rPr lang="en-GB" dirty="0" smtClean="0"/>
              <a:t>and creating a more enabling environment for women in enterprise.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Way Foreword con...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Policy development has to address the needs of women </a:t>
            </a:r>
            <a:r>
              <a:rPr lang="en-GB" dirty="0" smtClean="0"/>
              <a:t> entrepreneurs </a:t>
            </a:r>
            <a:r>
              <a:rPr lang="en-GB" dirty="0" smtClean="0"/>
              <a:t>and particular policy </a:t>
            </a:r>
            <a:r>
              <a:rPr lang="en-GB" dirty="0" smtClean="0"/>
              <a:t>lessons including</a:t>
            </a:r>
            <a:r>
              <a:rPr lang="en-GB" dirty="0" smtClean="0"/>
              <a:t>;</a:t>
            </a:r>
          </a:p>
          <a:p>
            <a:r>
              <a:rPr lang="en-GB" dirty="0" smtClean="0"/>
              <a:t> </a:t>
            </a:r>
            <a:r>
              <a:rPr lang="en-GB" dirty="0" smtClean="0"/>
              <a:t>ensuring equal property and inheritance rights,</a:t>
            </a:r>
          </a:p>
          <a:p>
            <a:r>
              <a:rPr lang="en-GB" dirty="0" smtClean="0"/>
              <a:t>strengthening </a:t>
            </a:r>
            <a:r>
              <a:rPr lang="en-GB" dirty="0" smtClean="0"/>
              <a:t>financial education and encouraging dissemination of financial </a:t>
            </a:r>
            <a:r>
              <a:rPr lang="en-GB" dirty="0" smtClean="0"/>
              <a:t>information to </a:t>
            </a:r>
            <a:r>
              <a:rPr lang="en-GB" dirty="0" smtClean="0"/>
              <a:t>women,</a:t>
            </a:r>
          </a:p>
          <a:p>
            <a:r>
              <a:rPr lang="en-GB" dirty="0" smtClean="0"/>
              <a:t>facilitating </a:t>
            </a:r>
            <a:r>
              <a:rPr lang="en-GB" dirty="0" smtClean="0"/>
              <a:t>access to public support services,</a:t>
            </a:r>
          </a:p>
          <a:p>
            <a:pPr algn="just"/>
            <a:r>
              <a:rPr lang="en-GB" dirty="0" smtClean="0"/>
              <a:t>fostering </a:t>
            </a:r>
            <a:r>
              <a:rPr lang="en-GB" dirty="0" smtClean="0"/>
              <a:t>a positive image of entrepreneurship amongst women,</a:t>
            </a:r>
          </a:p>
          <a:p>
            <a:r>
              <a:rPr lang="en-GB" dirty="0" smtClean="0"/>
              <a:t>promoting </a:t>
            </a:r>
            <a:r>
              <a:rPr lang="en-GB" dirty="0" smtClean="0"/>
              <a:t>development of women entrepreneurship networks and</a:t>
            </a:r>
          </a:p>
          <a:p>
            <a:r>
              <a:rPr lang="en-GB" dirty="0" smtClean="0"/>
              <a:t>Supporting </a:t>
            </a:r>
            <a:r>
              <a:rPr lang="en-GB" dirty="0" smtClean="0"/>
              <a:t>mentoring and coaching programmes.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 smtClean="0"/>
              <a:t>Initiatives </a:t>
            </a:r>
            <a:r>
              <a:rPr lang="en-GB" sz="2800" dirty="0" smtClean="0"/>
              <a:t>a</a:t>
            </a:r>
            <a:r>
              <a:rPr lang="en-GB" sz="2800" dirty="0" smtClean="0"/>
              <a:t>imed at Alleviating Women’s Challenges in Entrepreneurship</a:t>
            </a:r>
            <a:br>
              <a:rPr lang="en-GB" sz="2800" dirty="0" smtClean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1054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GB" dirty="0" smtClean="0"/>
              <a:t>The  4</a:t>
            </a:r>
            <a:r>
              <a:rPr lang="en-GB" baseline="30000" dirty="0" smtClean="0"/>
              <a:t>th</a:t>
            </a:r>
            <a:r>
              <a:rPr lang="en-GB" dirty="0" smtClean="0"/>
              <a:t> World conference on  women in Beijing 1995 </a:t>
            </a:r>
            <a:r>
              <a:rPr lang="en-GB" dirty="0" smtClean="0"/>
              <a:t>resolved </a:t>
            </a:r>
            <a:r>
              <a:rPr lang="en-GB" dirty="0" smtClean="0"/>
              <a:t> that specific </a:t>
            </a:r>
            <a:r>
              <a:rPr lang="en-GB" dirty="0" smtClean="0"/>
              <a:t>actions </a:t>
            </a:r>
            <a:r>
              <a:rPr lang="en-GB" dirty="0" smtClean="0"/>
              <a:t>needs to </a:t>
            </a:r>
            <a:r>
              <a:rPr lang="en-GB" dirty="0" smtClean="0"/>
              <a:t>be taken by Governments, </a:t>
            </a:r>
            <a:r>
              <a:rPr lang="en-GB" dirty="0" smtClean="0"/>
              <a:t>nongovernmental organizations </a:t>
            </a:r>
            <a:r>
              <a:rPr lang="en-GB" dirty="0" smtClean="0"/>
              <a:t>and international organizations to:</a:t>
            </a:r>
          </a:p>
          <a:p>
            <a:pPr algn="just"/>
            <a:r>
              <a:rPr lang="en-GB" dirty="0" smtClean="0"/>
              <a:t>Increase </a:t>
            </a:r>
            <a:r>
              <a:rPr lang="en-GB" dirty="0" smtClean="0"/>
              <a:t>the participation of women in industry and all other sectors, particularly in the </a:t>
            </a:r>
            <a:r>
              <a:rPr lang="en-GB" dirty="0" smtClean="0"/>
              <a:t>non-traditional areas</a:t>
            </a:r>
            <a:r>
              <a:rPr lang="en-GB" dirty="0" smtClean="0"/>
              <a:t>, through access to advanced technologies;</a:t>
            </a:r>
          </a:p>
          <a:p>
            <a:pPr algn="just"/>
            <a:r>
              <a:rPr lang="en-GB" dirty="0" smtClean="0"/>
              <a:t> </a:t>
            </a:r>
            <a:r>
              <a:rPr lang="en-GB" dirty="0" smtClean="0"/>
              <a:t>Promote, support and strengthen female entrepreneurship development;</a:t>
            </a:r>
          </a:p>
          <a:p>
            <a:pPr algn="just"/>
            <a:r>
              <a:rPr lang="en-GB" dirty="0" smtClean="0"/>
              <a:t>Encourage </a:t>
            </a:r>
            <a:r>
              <a:rPr lang="en-GB" dirty="0" smtClean="0"/>
              <a:t>investments in environmentally safe products and in environmentally sound and</a:t>
            </a:r>
          </a:p>
          <a:p>
            <a:pPr algn="just"/>
            <a:r>
              <a:rPr lang="en-GB" dirty="0" smtClean="0"/>
              <a:t>productive agricultural, commercial and industrial activities and technologies; and</a:t>
            </a:r>
          </a:p>
          <a:p>
            <a:pPr algn="just"/>
            <a:r>
              <a:rPr lang="en-GB" dirty="0" smtClean="0"/>
              <a:t>Strengthen </a:t>
            </a:r>
            <a:r>
              <a:rPr lang="en-GB" dirty="0" smtClean="0"/>
              <a:t>training opportunities for women.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00600"/>
          </a:xfrm>
        </p:spPr>
        <p:txBody>
          <a:bodyPr>
            <a:normAutofit fontScale="55000" lnSpcReduction="20000"/>
          </a:bodyPr>
          <a:lstStyle/>
          <a:p>
            <a:r>
              <a:rPr lang="en-GB" sz="4400" dirty="0" smtClean="0"/>
              <a:t>These initiatives often are </a:t>
            </a:r>
            <a:r>
              <a:rPr lang="en-GB" sz="4400" dirty="0" smtClean="0"/>
              <a:t>tailored under </a:t>
            </a:r>
            <a:r>
              <a:rPr lang="en-GB" sz="4400" dirty="0" smtClean="0"/>
              <a:t>the following general areas:</a:t>
            </a:r>
          </a:p>
          <a:p>
            <a:r>
              <a:rPr lang="en-GB" sz="4400" dirty="0" smtClean="0"/>
              <a:t>Mainstreaming - This </a:t>
            </a:r>
            <a:r>
              <a:rPr lang="en-GB" sz="4400" dirty="0" smtClean="0"/>
              <a:t>involves devising a plan or strategy to involve women in the development process or in </a:t>
            </a:r>
            <a:r>
              <a:rPr lang="en-GB" sz="4400" dirty="0" smtClean="0"/>
              <a:t>specific activities</a:t>
            </a:r>
            <a:r>
              <a:rPr lang="en-GB" sz="4400" dirty="0" smtClean="0"/>
              <a:t>. Women are also integrated in decision making at all </a:t>
            </a:r>
            <a:r>
              <a:rPr lang="en-GB" sz="4400" dirty="0" smtClean="0"/>
              <a:t>levels;</a:t>
            </a:r>
            <a:endParaRPr lang="en-GB" sz="4400" dirty="0" smtClean="0"/>
          </a:p>
          <a:p>
            <a:r>
              <a:rPr lang="en-GB" sz="4400" dirty="0" smtClean="0"/>
              <a:t>Participatory </a:t>
            </a:r>
            <a:r>
              <a:rPr lang="en-GB" sz="4400" dirty="0" smtClean="0"/>
              <a:t>approach - This </a:t>
            </a:r>
            <a:r>
              <a:rPr lang="en-GB" sz="4400" dirty="0" smtClean="0"/>
              <a:t>involves continuous dialogue in the course of formulating and implementing programmes </a:t>
            </a:r>
            <a:r>
              <a:rPr lang="en-GB" sz="4400" dirty="0" smtClean="0"/>
              <a:t>that involve </a:t>
            </a:r>
            <a:r>
              <a:rPr lang="en-GB" sz="4400" dirty="0" smtClean="0"/>
              <a:t>and affect </a:t>
            </a:r>
            <a:r>
              <a:rPr lang="en-GB" sz="4400" dirty="0" smtClean="0"/>
              <a:t>women; and</a:t>
            </a:r>
            <a:endParaRPr lang="en-GB" sz="4400" dirty="0" smtClean="0"/>
          </a:p>
          <a:p>
            <a:r>
              <a:rPr lang="en-GB" sz="4400" dirty="0" smtClean="0"/>
              <a:t>Integrated </a:t>
            </a:r>
            <a:r>
              <a:rPr lang="en-GB" sz="4400" dirty="0" smtClean="0"/>
              <a:t>Approach - Women </a:t>
            </a:r>
            <a:r>
              <a:rPr lang="en-GB" sz="4400" dirty="0" smtClean="0"/>
              <a:t>entrepreneurs’ issues and </a:t>
            </a:r>
            <a:r>
              <a:rPr lang="en-GB" sz="4400" dirty="0" smtClean="0"/>
              <a:t>constraints </a:t>
            </a:r>
            <a:r>
              <a:rPr lang="en-GB" sz="4400" dirty="0" smtClean="0"/>
              <a:t>are addressed in a broad perspective and in </a:t>
            </a:r>
            <a:r>
              <a:rPr lang="en-GB" sz="4400" dirty="0" smtClean="0"/>
              <a:t>a coordinated </a:t>
            </a:r>
            <a:r>
              <a:rPr lang="en-GB" sz="4400" dirty="0" smtClean="0"/>
              <a:t>manner. </a:t>
            </a:r>
            <a:endParaRPr lang="en-GB" sz="4400" dirty="0" smtClean="0"/>
          </a:p>
          <a:p>
            <a:r>
              <a:rPr lang="en-GB" sz="4400" dirty="0" smtClean="0"/>
              <a:t>The </a:t>
            </a:r>
            <a:r>
              <a:rPr lang="en-GB" sz="4400" dirty="0" smtClean="0"/>
              <a:t>ultimate goal is to increase the competitiveness of these women </a:t>
            </a:r>
            <a:r>
              <a:rPr lang="en-GB" sz="4400" dirty="0" smtClean="0"/>
              <a:t>beyond what </a:t>
            </a:r>
            <a:r>
              <a:rPr lang="en-GB" sz="4400" dirty="0" smtClean="0"/>
              <a:t>could be achieved through tackling the subject in selected or isolated manner.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r>
              <a:rPr lang="en-US" sz="4000" b="1" dirty="0" smtClean="0"/>
              <a:t>On </a:t>
            </a:r>
            <a:r>
              <a:rPr lang="en-US" sz="4000" b="1" dirty="0"/>
              <a:t>completion of this module </a:t>
            </a:r>
            <a:r>
              <a:rPr lang="en-US" sz="4000" b="1" dirty="0" smtClean="0"/>
              <a:t>medical </a:t>
            </a:r>
            <a:r>
              <a:rPr lang="en-US" sz="4000" b="1" dirty="0" smtClean="0"/>
              <a:t>students </a:t>
            </a:r>
            <a:r>
              <a:rPr lang="en-US" sz="4000" b="1" dirty="0"/>
              <a:t>should be able </a:t>
            </a:r>
            <a:r>
              <a:rPr lang="en-US" sz="4000" b="1" dirty="0" smtClean="0"/>
              <a:t>to:</a:t>
            </a:r>
            <a:endParaRPr lang="en-US" sz="4000" b="1" dirty="0"/>
          </a:p>
          <a:p>
            <a:pPr lvl="0">
              <a:buFont typeface="Wingdings" pitchFamily="2" charset="2"/>
              <a:buChar char="q"/>
            </a:pPr>
            <a:r>
              <a:rPr lang="en-US" dirty="0"/>
              <a:t>Discuss the concept and nature of women entrepreneurship</a:t>
            </a:r>
          </a:p>
          <a:p>
            <a:pPr lvl="0">
              <a:buFont typeface="Wingdings" pitchFamily="2" charset="2"/>
              <a:buChar char="q"/>
            </a:pPr>
            <a:r>
              <a:rPr lang="en-US" dirty="0"/>
              <a:t>Examine </a:t>
            </a:r>
            <a:r>
              <a:rPr lang="en-US" dirty="0" smtClean="0"/>
              <a:t>characteristics, motives, patterns &amp; barriers </a:t>
            </a:r>
            <a:r>
              <a:rPr lang="en-US" dirty="0"/>
              <a:t>to women entrepreneurship</a:t>
            </a:r>
          </a:p>
          <a:p>
            <a:pPr lvl="0">
              <a:buFont typeface="Wingdings" pitchFamily="2" charset="2"/>
              <a:buChar char="q"/>
            </a:pPr>
            <a:r>
              <a:rPr lang="en-US" dirty="0"/>
              <a:t>Identify the contribution of women entrepreneurs to the </a:t>
            </a:r>
            <a:r>
              <a:rPr lang="en-US" dirty="0" smtClean="0"/>
              <a:t>economy</a:t>
            </a:r>
          </a:p>
          <a:p>
            <a:pPr lvl="0"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 smtClean="0"/>
              <a:t>What is the way foreword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382000" cy="65532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3900" b="1" dirty="0" smtClean="0"/>
              <a:t>Introduction</a:t>
            </a:r>
          </a:p>
          <a:p>
            <a:r>
              <a:rPr lang="en-US" dirty="0" smtClean="0"/>
              <a:t>Apart </a:t>
            </a:r>
            <a:r>
              <a:rPr lang="en-US" dirty="0" smtClean="0"/>
              <a:t>from the general diversity in entrepreneurial practices, there appears to be significant differences in the characteristics of male and female entrepreneurs. </a:t>
            </a:r>
            <a:r>
              <a:rPr lang="en-US" sz="3800" b="1" dirty="0" smtClean="0"/>
              <a:t>Historically, entrepreneurship has been a male – dominated pursuit. </a:t>
            </a:r>
          </a:p>
          <a:p>
            <a:r>
              <a:rPr lang="en-US" sz="3800" b="1" dirty="0" smtClean="0"/>
              <a:t> </a:t>
            </a:r>
            <a:r>
              <a:rPr lang="en-US" dirty="0" smtClean="0"/>
              <a:t>Although women make up more than </a:t>
            </a:r>
            <a:r>
              <a:rPr lang="en-US" dirty="0" smtClean="0"/>
              <a:t>60</a:t>
            </a:r>
            <a:r>
              <a:rPr lang="en-US" dirty="0" smtClean="0"/>
              <a:t> </a:t>
            </a:r>
            <a:r>
              <a:rPr lang="en-US" dirty="0" smtClean="0"/>
              <a:t>percent of the world population, they own and manage significantly fewer businesses than men. The UK Global Entrepreneurship Report found that </a:t>
            </a:r>
            <a:r>
              <a:rPr lang="en-US" sz="3800" b="1" dirty="0" smtClean="0"/>
              <a:t>men are around two and half times more likely to be entrepreneurs than women.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 Study Women </a:t>
            </a:r>
            <a:r>
              <a:rPr lang="en-US" dirty="0" smtClean="0"/>
              <a:t>Entrepreneurship?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410200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Women’s </a:t>
            </a:r>
            <a:r>
              <a:rPr lang="en-GB" dirty="0" smtClean="0">
                <a:solidFill>
                  <a:srgbClr val="FF0000"/>
                </a:solidFill>
              </a:rPr>
              <a:t>entrepreneurship needs to be studied separately for many reasons; </a:t>
            </a:r>
          </a:p>
          <a:p>
            <a:pPr algn="just"/>
            <a:r>
              <a:rPr lang="en-GB" sz="4000" dirty="0" smtClean="0"/>
              <a:t>Women’s </a:t>
            </a:r>
            <a:r>
              <a:rPr lang="en-GB" sz="4000" dirty="0" smtClean="0"/>
              <a:t>entrepreneurship has been recognized during the last decade as an important </a:t>
            </a:r>
            <a:r>
              <a:rPr lang="en-GB" sz="4000" dirty="0" smtClean="0"/>
              <a:t>untapped source </a:t>
            </a:r>
            <a:r>
              <a:rPr lang="en-GB" sz="4000" dirty="0" smtClean="0"/>
              <a:t>of economic growth. </a:t>
            </a:r>
            <a:r>
              <a:rPr lang="en-GB" sz="4000" dirty="0" smtClean="0"/>
              <a:t>Women </a:t>
            </a:r>
            <a:r>
              <a:rPr lang="en-GB" sz="4000" dirty="0" smtClean="0"/>
              <a:t>entrepreneurs create new jobs for themselves and others; </a:t>
            </a:r>
          </a:p>
          <a:p>
            <a:pPr algn="just"/>
            <a:r>
              <a:rPr lang="en-GB" sz="4000" dirty="0" smtClean="0"/>
              <a:t>By </a:t>
            </a:r>
            <a:r>
              <a:rPr lang="en-GB" sz="4000" dirty="0" smtClean="0"/>
              <a:t>being different, they provide society with different solutions to management, organization </a:t>
            </a:r>
            <a:r>
              <a:rPr lang="en-GB" sz="4000" dirty="0" smtClean="0"/>
              <a:t>and business </a:t>
            </a:r>
            <a:r>
              <a:rPr lang="en-GB" sz="4000" dirty="0" smtClean="0"/>
              <a:t>problems as well as to the exploitation of entrepreneurial opportunities</a:t>
            </a:r>
            <a:r>
              <a:rPr lang="en-GB" sz="4000" dirty="0" smtClean="0"/>
              <a:t>.</a:t>
            </a:r>
          </a:p>
          <a:p>
            <a:pPr algn="just"/>
            <a:r>
              <a:rPr lang="en-GB" sz="4000" dirty="0" smtClean="0"/>
              <a:t>Women’s entrepreneurial activities are not only </a:t>
            </a:r>
            <a:r>
              <a:rPr lang="en-GB" sz="4000" dirty="0" smtClean="0"/>
              <a:t>a means </a:t>
            </a:r>
            <a:r>
              <a:rPr lang="en-GB" sz="4000" dirty="0" smtClean="0"/>
              <a:t>for economic survival but also have positive social consequences for the women themselves and their social environment.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Characteristics of Women Entrepreneurs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Overall, the explanation for the </a:t>
            </a:r>
            <a:r>
              <a:rPr lang="en-US" dirty="0" smtClean="0"/>
              <a:t>behaviour </a:t>
            </a:r>
            <a:r>
              <a:rPr lang="en-US" dirty="0" smtClean="0"/>
              <a:t>of women entrepreneurs and why they are distinct is </a:t>
            </a:r>
            <a:r>
              <a:rPr lang="en-US" b="1" dirty="0" smtClean="0"/>
              <a:t>complex and multifaceted. </a:t>
            </a:r>
            <a:r>
              <a:rPr lang="en-US" dirty="0" smtClean="0"/>
              <a:t>Reasons contributing to these differences include factors such as</a:t>
            </a:r>
          </a:p>
          <a:p>
            <a:pPr lvl="0"/>
            <a:r>
              <a:rPr lang="en-US" dirty="0" smtClean="0"/>
              <a:t>Demographics </a:t>
            </a:r>
          </a:p>
          <a:p>
            <a:pPr lvl="0"/>
            <a:r>
              <a:rPr lang="en-US" dirty="0" smtClean="0"/>
              <a:t>Socioeconomic variables</a:t>
            </a:r>
          </a:p>
          <a:p>
            <a:pPr lvl="0"/>
            <a:r>
              <a:rPr lang="en-US" dirty="0" smtClean="0"/>
              <a:t>Subjective </a:t>
            </a:r>
            <a:r>
              <a:rPr lang="en-US" dirty="0" smtClean="0"/>
              <a:t>perceptions </a:t>
            </a:r>
            <a:endParaRPr lang="en-US" dirty="0" smtClean="0"/>
          </a:p>
          <a:p>
            <a:pPr lvl="0"/>
            <a:r>
              <a:rPr lang="en-US" dirty="0" smtClean="0"/>
              <a:t>Cultural factors</a:t>
            </a:r>
          </a:p>
          <a:p>
            <a:pPr lvl="0"/>
            <a:r>
              <a:rPr lang="en-US" dirty="0" smtClean="0"/>
              <a:t>Institution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762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Characteristics of Women </a:t>
            </a:r>
            <a:r>
              <a:rPr lang="en-US" dirty="0" smtClean="0"/>
              <a:t>Entrepreneurs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According to the UK’s Global Entrepreneurship Report:</a:t>
            </a:r>
          </a:p>
          <a:p>
            <a:pPr lvl="0" algn="just"/>
            <a:r>
              <a:rPr lang="en-US" dirty="0" smtClean="0"/>
              <a:t>In Europe &amp; US the </a:t>
            </a:r>
            <a:r>
              <a:rPr lang="en-US" dirty="0" smtClean="0"/>
              <a:t>Peak age group at which people start businesses is 35 – 44 for men and </a:t>
            </a:r>
            <a:r>
              <a:rPr lang="en-US" dirty="0" smtClean="0"/>
              <a:t>40 </a:t>
            </a:r>
            <a:r>
              <a:rPr lang="en-US" dirty="0" smtClean="0"/>
              <a:t>– 54 for women – which suggests that having children may be a factor. </a:t>
            </a:r>
            <a:endParaRPr lang="en-US" dirty="0" smtClean="0"/>
          </a:p>
          <a:p>
            <a:pPr lvl="0" algn="just"/>
            <a:r>
              <a:rPr lang="en-GB" dirty="0" smtClean="0"/>
              <a:t>On the contrary </a:t>
            </a:r>
            <a:r>
              <a:rPr lang="en-GB" dirty="0" smtClean="0"/>
              <a:t>African </a:t>
            </a:r>
            <a:r>
              <a:rPr lang="en-GB" dirty="0" smtClean="0"/>
              <a:t>women </a:t>
            </a:r>
            <a:r>
              <a:rPr lang="en-GB" dirty="0" smtClean="0"/>
              <a:t>entrepreneurs </a:t>
            </a:r>
            <a:r>
              <a:rPr lang="en-GB" dirty="0" smtClean="0"/>
              <a:t>tend to </a:t>
            </a:r>
            <a:r>
              <a:rPr lang="en-GB" dirty="0" smtClean="0"/>
              <a:t>be younger than men by two or three years. This may suggest that access to </a:t>
            </a:r>
            <a:r>
              <a:rPr lang="en-GB" dirty="0" smtClean="0"/>
              <a:t>entrepreneurship may </a:t>
            </a:r>
            <a:r>
              <a:rPr lang="en-GB" dirty="0" smtClean="0"/>
              <a:t>be slightly easier for younger cohorts of women.</a:t>
            </a:r>
          </a:p>
          <a:p>
            <a:pPr lvl="0" algn="just"/>
            <a:endParaRPr lang="en-US" sz="400" dirty="0" smtClean="0"/>
          </a:p>
          <a:p>
            <a:pPr lvl="0" algn="just"/>
            <a:r>
              <a:rPr lang="en-US" dirty="0" smtClean="0"/>
              <a:t>Women are relatively more likely than men to believe that they cannot create any job in the next </a:t>
            </a:r>
            <a:r>
              <a:rPr lang="en-US" dirty="0" smtClean="0"/>
              <a:t>few years.</a:t>
            </a:r>
            <a:endParaRPr lang="en-US" dirty="0" smtClean="0"/>
          </a:p>
          <a:p>
            <a:pPr lvl="0" algn="just"/>
            <a:r>
              <a:rPr lang="en-US" dirty="0" smtClean="0"/>
              <a:t>Men are nearly twice as likely to think that they have the skills to start a business as a </a:t>
            </a:r>
            <a:r>
              <a:rPr lang="en-US" dirty="0" smtClean="0"/>
              <a:t>woman.</a:t>
            </a:r>
          </a:p>
          <a:p>
            <a:pPr lvl="0" algn="just"/>
            <a:r>
              <a:rPr lang="en-GB" dirty="0" smtClean="0"/>
              <a:t>Women </a:t>
            </a:r>
            <a:r>
              <a:rPr lang="en-GB" dirty="0" smtClean="0"/>
              <a:t>entrepreneurs are not afraid of taking </a:t>
            </a:r>
            <a:r>
              <a:rPr lang="en-GB" dirty="0" smtClean="0"/>
              <a:t>business risks </a:t>
            </a:r>
            <a:r>
              <a:rPr lang="en-GB" dirty="0" smtClean="0"/>
              <a:t>and are more than </a:t>
            </a:r>
            <a:r>
              <a:rPr lang="en-GB" dirty="0" smtClean="0"/>
              <a:t>twice </a:t>
            </a:r>
            <a:r>
              <a:rPr lang="en-GB" dirty="0" smtClean="0"/>
              <a:t>more </a:t>
            </a:r>
            <a:r>
              <a:rPr lang="en-GB" dirty="0" smtClean="0"/>
              <a:t>likely to </a:t>
            </a:r>
            <a:r>
              <a:rPr lang="en-GB" dirty="0" smtClean="0"/>
              <a:t>take above average risk than their male </a:t>
            </a:r>
            <a:r>
              <a:rPr lang="en-GB" dirty="0" smtClean="0"/>
              <a:t>counterparts in US.</a:t>
            </a:r>
            <a:endParaRPr lang="en-GB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Motivation for Women Entrepreneurship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49831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The </a:t>
            </a:r>
            <a:r>
              <a:rPr lang="en-GB" dirty="0" smtClean="0"/>
              <a:t>desire to become their own </a:t>
            </a:r>
            <a:r>
              <a:rPr lang="en-GB" dirty="0" smtClean="0"/>
              <a:t>boss so as to assert control</a:t>
            </a:r>
            <a:endParaRPr lang="en-GB" dirty="0" smtClean="0"/>
          </a:p>
          <a:p>
            <a:r>
              <a:rPr lang="en-GB" dirty="0" smtClean="0"/>
              <a:t>Women generally do not make profit the basis for their business pursuit; rather they </a:t>
            </a:r>
            <a:r>
              <a:rPr lang="en-GB" dirty="0" smtClean="0"/>
              <a:t>seek </a:t>
            </a:r>
            <a:r>
              <a:rPr lang="en-GB" dirty="0" smtClean="0"/>
              <a:t>all avenues to share their business ideas with others who may benefit from their </a:t>
            </a:r>
            <a:r>
              <a:rPr lang="en-GB" dirty="0" smtClean="0"/>
              <a:t>innovations.</a:t>
            </a:r>
          </a:p>
          <a:p>
            <a:r>
              <a:rPr lang="en-GB" dirty="0" smtClean="0"/>
              <a:t>Women entrepreneurs are also motivated by philanthropic commitment to society</a:t>
            </a:r>
            <a:r>
              <a:rPr lang="en-GB" dirty="0" smtClean="0"/>
              <a:t>.</a:t>
            </a:r>
          </a:p>
          <a:p>
            <a:r>
              <a:rPr lang="en-GB" dirty="0" smtClean="0"/>
              <a:t>Desire for economic independence</a:t>
            </a:r>
          </a:p>
          <a:p>
            <a:r>
              <a:rPr lang="en-GB" dirty="0" smtClean="0"/>
              <a:t>The need to help in providing for the children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Pattern of Businesses Owned by Women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Women-owned </a:t>
            </a:r>
            <a:r>
              <a:rPr lang="en-GB" dirty="0" smtClean="0"/>
              <a:t>businesses </a:t>
            </a:r>
            <a:r>
              <a:rPr lang="en-GB" dirty="0" smtClean="0"/>
              <a:t>tend to </a:t>
            </a:r>
            <a:r>
              <a:rPr lang="en-GB" dirty="0" smtClean="0"/>
              <a:t>be smaller, </a:t>
            </a:r>
            <a:endParaRPr lang="en-GB" dirty="0" smtClean="0"/>
          </a:p>
          <a:p>
            <a:r>
              <a:rPr lang="en-GB" dirty="0" smtClean="0"/>
              <a:t>C</a:t>
            </a:r>
            <a:r>
              <a:rPr lang="en-GB" dirty="0" smtClean="0"/>
              <a:t>luster </a:t>
            </a:r>
            <a:r>
              <a:rPr lang="en-GB" dirty="0" smtClean="0"/>
              <a:t>in consumer-oriented sectors </a:t>
            </a:r>
            <a:endParaRPr lang="en-GB" dirty="0" smtClean="0"/>
          </a:p>
          <a:p>
            <a:r>
              <a:rPr lang="en-GB" dirty="0" smtClean="0"/>
              <a:t> Generate </a:t>
            </a:r>
            <a:r>
              <a:rPr lang="en-GB" dirty="0" smtClean="0"/>
              <a:t>lower sales turnover than those owned by men</a:t>
            </a:r>
          </a:p>
          <a:p>
            <a:r>
              <a:rPr lang="en-GB" dirty="0" smtClean="0"/>
              <a:t>W</a:t>
            </a:r>
            <a:r>
              <a:rPr lang="en-GB" dirty="0" smtClean="0"/>
              <a:t>omen-owned enterprises is concentrated in </a:t>
            </a:r>
            <a:r>
              <a:rPr lang="en-GB" dirty="0" smtClean="0"/>
              <a:t>the services sector and jeopardizes women’s prospects </a:t>
            </a:r>
            <a:r>
              <a:rPr lang="en-GB" dirty="0" smtClean="0"/>
              <a:t>in high growth sectors</a:t>
            </a:r>
          </a:p>
          <a:p>
            <a:r>
              <a:rPr lang="en-GB" dirty="0" smtClean="0"/>
              <a:t>Women generally employ </a:t>
            </a:r>
            <a:r>
              <a:rPr lang="en-GB" dirty="0" smtClean="0"/>
              <a:t>smaller </a:t>
            </a:r>
            <a:r>
              <a:rPr lang="en-GB" dirty="0" smtClean="0"/>
              <a:t>capital </a:t>
            </a:r>
            <a:r>
              <a:rPr lang="en-GB" dirty="0" smtClean="0"/>
              <a:t>base to </a:t>
            </a:r>
            <a:r>
              <a:rPr lang="en-GB" dirty="0" smtClean="0"/>
              <a:t>start their businesses, </a:t>
            </a:r>
            <a:r>
              <a:rPr lang="en-GB" dirty="0" smtClean="0"/>
              <a:t>there by having lower </a:t>
            </a:r>
            <a:r>
              <a:rPr lang="en-GB" dirty="0" smtClean="0"/>
              <a:t>ratios of debt </a:t>
            </a:r>
            <a:r>
              <a:rPr lang="en-GB" dirty="0" smtClean="0"/>
              <a:t>financing</a:t>
            </a:r>
          </a:p>
          <a:p>
            <a:r>
              <a:rPr lang="en-GB" dirty="0" smtClean="0"/>
              <a:t>The retail industry remains, by far, the largest field of</a:t>
            </a:r>
          </a:p>
          <a:p>
            <a:pPr>
              <a:buNone/>
            </a:pPr>
            <a:r>
              <a:rPr lang="en-GB" dirty="0" smtClean="0"/>
              <a:t>     women entrepreneurship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Barriers to Women Entrepreneurship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en-US" sz="9600" dirty="0" smtClean="0">
                <a:solidFill>
                  <a:srgbClr val="FF0000"/>
                </a:solidFill>
              </a:rPr>
              <a:t>Socio-Cultural </a:t>
            </a:r>
            <a:r>
              <a:rPr lang="en-US" sz="9600" dirty="0" smtClean="0">
                <a:solidFill>
                  <a:srgbClr val="FF0000"/>
                </a:solidFill>
              </a:rPr>
              <a:t>Factors </a:t>
            </a:r>
            <a:r>
              <a:rPr lang="en-US" sz="9600" dirty="0" smtClean="0"/>
              <a:t>– ranging from </a:t>
            </a:r>
            <a:r>
              <a:rPr lang="en-GB" sz="9600" dirty="0" smtClean="0"/>
              <a:t>low education </a:t>
            </a:r>
            <a:r>
              <a:rPr lang="en-GB" sz="9600" dirty="0" smtClean="0"/>
              <a:t>and skills </a:t>
            </a:r>
            <a:r>
              <a:rPr lang="en-GB" sz="9600" dirty="0" smtClean="0"/>
              <a:t>level, </a:t>
            </a:r>
            <a:r>
              <a:rPr lang="en-GB" sz="9600" dirty="0" smtClean="0"/>
              <a:t>multiple roles </a:t>
            </a:r>
            <a:r>
              <a:rPr lang="en-GB" sz="9600" dirty="0" smtClean="0"/>
              <a:t> </a:t>
            </a:r>
            <a:r>
              <a:rPr lang="en-GB" sz="9600" dirty="0" smtClean="0"/>
              <a:t>women </a:t>
            </a:r>
            <a:r>
              <a:rPr lang="en-GB" sz="9600" dirty="0" smtClean="0"/>
              <a:t>played in </a:t>
            </a:r>
            <a:r>
              <a:rPr lang="en-GB" sz="9600" dirty="0" smtClean="0"/>
              <a:t>the </a:t>
            </a:r>
            <a:r>
              <a:rPr lang="en-GB" sz="9600" dirty="0" smtClean="0"/>
              <a:t>family and other cultural factors.  </a:t>
            </a:r>
          </a:p>
          <a:p>
            <a:pPr lvl="0"/>
            <a:r>
              <a:rPr lang="en-GB" sz="9600" dirty="0" smtClean="0">
                <a:solidFill>
                  <a:srgbClr val="FF0000"/>
                </a:solidFill>
              </a:rPr>
              <a:t>Legal and Regulatory </a:t>
            </a:r>
            <a:r>
              <a:rPr lang="en-GB" sz="9600" dirty="0" smtClean="0">
                <a:solidFill>
                  <a:srgbClr val="FF0000"/>
                </a:solidFill>
              </a:rPr>
              <a:t>Environment –</a:t>
            </a:r>
            <a:r>
              <a:rPr lang="en-GB" sz="9600" dirty="0" smtClean="0"/>
              <a:t> there is no provision in the Nig. Legal system specially for women </a:t>
            </a:r>
            <a:r>
              <a:rPr lang="en-GB" sz="9600" dirty="0" smtClean="0"/>
              <a:t>when it </a:t>
            </a:r>
            <a:r>
              <a:rPr lang="en-GB" sz="9600" dirty="0" smtClean="0"/>
              <a:t>comes to business registration, incorporation and licensing practice. </a:t>
            </a:r>
          </a:p>
          <a:p>
            <a:pPr lvl="0"/>
            <a:r>
              <a:rPr lang="en-GB" sz="9600" dirty="0" smtClean="0">
                <a:solidFill>
                  <a:srgbClr val="FF0000"/>
                </a:solidFill>
              </a:rPr>
              <a:t>Access to </a:t>
            </a:r>
            <a:r>
              <a:rPr lang="en-GB" sz="9600" dirty="0" smtClean="0">
                <a:solidFill>
                  <a:srgbClr val="FF0000"/>
                </a:solidFill>
              </a:rPr>
              <a:t>Finance </a:t>
            </a:r>
            <a:r>
              <a:rPr lang="en-GB" sz="9600" dirty="0" smtClean="0"/>
              <a:t>– like any other entrepreneur, women find it difficult to access funds from the banks due </a:t>
            </a:r>
            <a:r>
              <a:rPr lang="en-GB" sz="9600" dirty="0" smtClean="0"/>
              <a:t>to lack </a:t>
            </a:r>
            <a:r>
              <a:rPr lang="en-GB" sz="9600" dirty="0" smtClean="0"/>
              <a:t>of managerial </a:t>
            </a:r>
            <a:r>
              <a:rPr lang="en-GB" sz="9600" dirty="0" smtClean="0"/>
              <a:t>experience, weaker credit history, reluctance to take risk and a preference for </a:t>
            </a:r>
            <a:r>
              <a:rPr lang="en-GB" sz="9600" dirty="0" smtClean="0"/>
              <a:t>small business </a:t>
            </a:r>
            <a:r>
              <a:rPr lang="en-GB" sz="9600" dirty="0" smtClean="0"/>
              <a:t>size. This gap is somewhat ameliorated by the provision of micro-credit to </a:t>
            </a:r>
            <a:r>
              <a:rPr lang="en-GB" sz="9600" dirty="0" smtClean="0"/>
              <a:t>women</a:t>
            </a:r>
            <a:endParaRPr lang="en-GB" sz="9600" dirty="0" smtClean="0"/>
          </a:p>
          <a:p>
            <a:pPr lvl="0"/>
            <a:r>
              <a:rPr lang="en-GB" sz="9600" dirty="0" smtClean="0">
                <a:solidFill>
                  <a:srgbClr val="FF0000"/>
                </a:solidFill>
              </a:rPr>
              <a:t>Sense of Self-Worth and Role-Models </a:t>
            </a:r>
            <a:r>
              <a:rPr lang="en-GB" sz="9600" dirty="0" smtClean="0"/>
              <a:t>- lower level of confidence, a greater fear of failure and </a:t>
            </a:r>
            <a:r>
              <a:rPr lang="en-GB" sz="9600" dirty="0" smtClean="0"/>
              <a:t>the lack </a:t>
            </a:r>
            <a:r>
              <a:rPr lang="en-GB" sz="9600" dirty="0" smtClean="0"/>
              <a:t>of role models may be preventing some women from entering into business ownership</a:t>
            </a:r>
            <a:r>
              <a:rPr lang="en-GB" sz="9600" dirty="0" smtClean="0"/>
              <a:t>.</a:t>
            </a:r>
          </a:p>
          <a:p>
            <a:pPr lvl="0"/>
            <a:endParaRPr lang="en-GB" sz="9600" dirty="0" smtClean="0"/>
          </a:p>
          <a:p>
            <a:pPr lvl="0"/>
            <a:endParaRPr lang="en-GB" sz="4000" dirty="0" smtClean="0"/>
          </a:p>
          <a:p>
            <a:pPr lvl="0"/>
            <a:endParaRPr lang="en-GB" sz="4000" dirty="0" smtClean="0"/>
          </a:p>
          <a:p>
            <a:pPr lvl="0">
              <a:buNone/>
            </a:pPr>
            <a:r>
              <a:rPr lang="en-GB" sz="4000" dirty="0" smtClean="0"/>
              <a:t> </a:t>
            </a:r>
            <a:endParaRPr lang="en-GB" sz="4000" dirty="0" smtClean="0"/>
          </a:p>
          <a:p>
            <a:pPr lvl="0"/>
            <a:endParaRPr lang="en-GB" sz="4000" dirty="0" smtClean="0">
              <a:solidFill>
                <a:srgbClr val="FF0000"/>
              </a:solidFill>
            </a:endParaRPr>
          </a:p>
          <a:p>
            <a:pPr lvl="0"/>
            <a:endParaRPr lang="en-GB" sz="4000" dirty="0" smtClean="0"/>
          </a:p>
          <a:p>
            <a:pPr lvl="0"/>
            <a:endParaRPr lang="en-GB" sz="4000" dirty="0" smtClean="0"/>
          </a:p>
          <a:p>
            <a:pPr lvl="0"/>
            <a:endParaRPr lang="en-US" sz="4000" dirty="0" smtClean="0"/>
          </a:p>
          <a:p>
            <a:pPr lvl="0">
              <a:buNone/>
            </a:pPr>
            <a:r>
              <a:rPr lang="en-US" sz="4000" dirty="0" smtClean="0"/>
              <a:t> </a:t>
            </a:r>
            <a:endParaRPr lang="en-US" sz="40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10216</TotalTime>
  <Words>1232</Words>
  <Application>Microsoft Office PowerPoint</Application>
  <PresentationFormat>On-screen Show (4:3)</PresentationFormat>
  <Paragraphs>100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Module 7 : Women Entrepreneurship</vt:lpstr>
      <vt:lpstr>Objectives</vt:lpstr>
      <vt:lpstr>Slide 3</vt:lpstr>
      <vt:lpstr>Why Study Women Entrepreneurship?</vt:lpstr>
      <vt:lpstr>Characteristics of Women Entrepreneurs</vt:lpstr>
      <vt:lpstr>Characteristics of Women Entrepreneurs</vt:lpstr>
      <vt:lpstr>Motivation for Women Entrepreneurship</vt:lpstr>
      <vt:lpstr>Pattern of Businesses Owned by Women</vt:lpstr>
      <vt:lpstr>Barriers to Women Entrepreneurship</vt:lpstr>
      <vt:lpstr>Barriers con.......</vt:lpstr>
      <vt:lpstr>Way Foreword</vt:lpstr>
      <vt:lpstr>Way Foreword con...</vt:lpstr>
      <vt:lpstr>Initiatives aimed at Alleviating Women’s Challenges in Entrepreneurship </vt:lpstr>
      <vt:lpstr>Slide 14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 Entrepreneurship</dc:title>
  <dc:creator>Prof. Gbemisola Oke</dc:creator>
  <cp:lastModifiedBy>user</cp:lastModifiedBy>
  <cp:revision>15</cp:revision>
  <dcterms:created xsi:type="dcterms:W3CDTF">2012-08-19T23:10:04Z</dcterms:created>
  <dcterms:modified xsi:type="dcterms:W3CDTF">2014-06-21T06:58:30Z</dcterms:modified>
</cp:coreProperties>
</file>