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75"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53" y="26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47968BE-4DF8-494C-BFE9-6FD623B5A785}" type="datetimeFigureOut">
              <a:rPr lang="en-US" smtClean="0"/>
              <a:pPr/>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926076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968BE-4DF8-494C-BFE9-6FD623B5A785}" type="datetimeFigureOut">
              <a:rPr lang="en-US" smtClean="0"/>
              <a:pPr/>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27976607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968BE-4DF8-494C-BFE9-6FD623B5A785}" type="datetimeFigureOut">
              <a:rPr lang="en-US" smtClean="0"/>
              <a:pPr/>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2255115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47968BE-4DF8-494C-BFE9-6FD623B5A785}" type="datetimeFigureOut">
              <a:rPr lang="en-US" smtClean="0"/>
              <a:pPr/>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35612365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47968BE-4DF8-494C-BFE9-6FD623B5A785}" type="datetimeFigureOut">
              <a:rPr lang="en-US" smtClean="0"/>
              <a:pPr/>
              <a:t>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14888941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47968BE-4DF8-494C-BFE9-6FD623B5A785}" type="datetimeFigureOut">
              <a:rPr lang="en-US" smtClean="0"/>
              <a:pPr/>
              <a:t>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4196514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47968BE-4DF8-494C-BFE9-6FD623B5A785}" type="datetimeFigureOut">
              <a:rPr lang="en-US" smtClean="0"/>
              <a:pPr/>
              <a:t>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29115583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47968BE-4DF8-494C-BFE9-6FD623B5A785}" type="datetimeFigureOut">
              <a:rPr lang="en-US" smtClean="0"/>
              <a:pPr/>
              <a:t>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225915157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7968BE-4DF8-494C-BFE9-6FD623B5A785}" type="datetimeFigureOut">
              <a:rPr lang="en-US" smtClean="0"/>
              <a:pPr/>
              <a:t>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313279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7968BE-4DF8-494C-BFE9-6FD623B5A785}" type="datetimeFigureOut">
              <a:rPr lang="en-US" smtClean="0"/>
              <a:pPr/>
              <a:t>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3611259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47968BE-4DF8-494C-BFE9-6FD623B5A785}" type="datetimeFigureOut">
              <a:rPr lang="en-US" smtClean="0"/>
              <a:pPr/>
              <a:t>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C76BE9E-6CED-4E29-B86D-E6CAFEC7E264}" type="slidenum">
              <a:rPr lang="en-US" smtClean="0"/>
              <a:pPr/>
              <a:t>‹#›</a:t>
            </a:fld>
            <a:endParaRPr lang="en-US"/>
          </a:p>
        </p:txBody>
      </p:sp>
    </p:spTree>
    <p:extLst>
      <p:ext uri="{BB962C8B-B14F-4D97-AF65-F5344CB8AC3E}">
        <p14:creationId xmlns:p14="http://schemas.microsoft.com/office/powerpoint/2010/main" val="3468719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7968BE-4DF8-494C-BFE9-6FD623B5A785}" type="datetimeFigureOut">
              <a:rPr lang="en-US" smtClean="0"/>
              <a:pPr/>
              <a:t>1/8/2021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76BE9E-6CED-4E29-B86D-E6CAFEC7E264}" type="slidenum">
              <a:rPr lang="en-US" smtClean="0"/>
              <a:pPr/>
              <a:t>‹#›</a:t>
            </a:fld>
            <a:endParaRPr lang="en-US"/>
          </a:p>
        </p:txBody>
      </p:sp>
    </p:spTree>
    <p:extLst>
      <p:ext uri="{BB962C8B-B14F-4D97-AF65-F5344CB8AC3E}">
        <p14:creationId xmlns:p14="http://schemas.microsoft.com/office/powerpoint/2010/main" val="94814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685800"/>
            <a:ext cx="7772400" cy="1470025"/>
          </a:xfrm>
        </p:spPr>
        <p:txBody>
          <a:bodyPr/>
          <a:lstStyle/>
          <a:p>
            <a:r>
              <a:rPr lang="en-GB" b="1" dirty="0"/>
              <a:t>SCIENCE, TECHNOLOGY AND SOCIETYGSP 2203</a:t>
            </a:r>
            <a:endParaRPr lang="en-US" dirty="0"/>
          </a:p>
        </p:txBody>
      </p:sp>
      <p:sp>
        <p:nvSpPr>
          <p:cNvPr id="3" name="Subtitle 2"/>
          <p:cNvSpPr>
            <a:spLocks noGrp="1"/>
          </p:cNvSpPr>
          <p:nvPr>
            <p:ph type="subTitle" idx="1"/>
          </p:nvPr>
        </p:nvSpPr>
        <p:spPr>
          <a:xfrm>
            <a:off x="1143000" y="2895600"/>
            <a:ext cx="6400800" cy="1752600"/>
          </a:xfrm>
        </p:spPr>
        <p:txBody>
          <a:bodyPr/>
          <a:lstStyle/>
          <a:p>
            <a:r>
              <a:rPr lang="en-GB" b="1" dirty="0"/>
              <a:t>TOPIC: Common Diseases Including STDs</a:t>
            </a:r>
            <a:endParaRPr lang="en-US" dirty="0"/>
          </a:p>
          <a:p>
            <a:endParaRPr lang="en-US" dirty="0"/>
          </a:p>
        </p:txBody>
      </p:sp>
    </p:spTree>
    <p:extLst>
      <p:ext uri="{BB962C8B-B14F-4D97-AF65-F5344CB8AC3E}">
        <p14:creationId xmlns:p14="http://schemas.microsoft.com/office/powerpoint/2010/main" val="214575168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3400" y="609600"/>
            <a:ext cx="8001000" cy="2862322"/>
          </a:xfrm>
          <a:prstGeom prst="rect">
            <a:avLst/>
          </a:prstGeom>
        </p:spPr>
        <p:txBody>
          <a:bodyPr wrap="square">
            <a:spAutoFit/>
          </a:bodyPr>
          <a:lstStyle/>
          <a:p>
            <a:r>
              <a:rPr lang="en-GB" sz="3600" dirty="0"/>
              <a:t>The terms Illness and sickness are both generally used as a synonym for disease. However, the term illness is occasionally used to refer specifically to the patient's personal experience of his or her disease</a:t>
            </a:r>
            <a:r>
              <a:rPr lang="en-GB" dirty="0"/>
              <a:t>. </a:t>
            </a:r>
            <a:endParaRPr lang="en-US" dirty="0"/>
          </a:p>
        </p:txBody>
      </p:sp>
    </p:spTree>
    <p:extLst>
      <p:ext uri="{BB962C8B-B14F-4D97-AF65-F5344CB8AC3E}">
        <p14:creationId xmlns:p14="http://schemas.microsoft.com/office/powerpoint/2010/main" val="38438521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Classifications Of Diseases</a:t>
            </a:r>
            <a:br>
              <a:rPr lang="en-US" dirty="0"/>
            </a:br>
            <a:endParaRPr lang="en-US" dirty="0"/>
          </a:p>
        </p:txBody>
      </p:sp>
      <p:sp>
        <p:nvSpPr>
          <p:cNvPr id="3" name="Content Placeholder 2"/>
          <p:cNvSpPr>
            <a:spLocks noGrp="1"/>
          </p:cNvSpPr>
          <p:nvPr>
            <p:ph idx="1"/>
          </p:nvPr>
        </p:nvSpPr>
        <p:spPr/>
        <p:txBody>
          <a:bodyPr>
            <a:normAutofit fontScale="92500"/>
          </a:bodyPr>
          <a:lstStyle/>
          <a:p>
            <a:r>
              <a:rPr lang="en-US" dirty="0"/>
              <a:t>topographic, by bodily region or system</a:t>
            </a:r>
          </a:p>
          <a:p>
            <a:r>
              <a:rPr lang="en-US" dirty="0"/>
              <a:t>anatomic, by organ or tissue</a:t>
            </a:r>
          </a:p>
          <a:p>
            <a:r>
              <a:rPr lang="en-US" dirty="0"/>
              <a:t>physiological, by function or effect</a:t>
            </a:r>
          </a:p>
          <a:p>
            <a:r>
              <a:rPr lang="en-US" dirty="0"/>
              <a:t>pathological, by the nature of the disease process</a:t>
            </a:r>
          </a:p>
          <a:p>
            <a:r>
              <a:rPr lang="en-US" dirty="0"/>
              <a:t>etiologic (causal)</a:t>
            </a:r>
          </a:p>
          <a:p>
            <a:r>
              <a:rPr lang="en-US" dirty="0"/>
              <a:t>juristic, by speed of advent of death</a:t>
            </a:r>
          </a:p>
          <a:p>
            <a:r>
              <a:rPr lang="en-US" dirty="0"/>
              <a:t>Epidemiological</a:t>
            </a:r>
          </a:p>
          <a:p>
            <a:r>
              <a:rPr lang="en-US" dirty="0"/>
              <a:t>statistical</a:t>
            </a:r>
          </a:p>
        </p:txBody>
      </p:sp>
    </p:spTree>
    <p:extLst>
      <p:ext uri="{BB962C8B-B14F-4D97-AF65-F5344CB8AC3E}">
        <p14:creationId xmlns:p14="http://schemas.microsoft.com/office/powerpoint/2010/main" val="27920070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Factors that affect disease causation</a:t>
            </a:r>
            <a:br>
              <a:rPr lang="en-US" dirty="0"/>
            </a:br>
            <a:endParaRPr lang="en-US" dirty="0"/>
          </a:p>
        </p:txBody>
      </p:sp>
      <p:sp>
        <p:nvSpPr>
          <p:cNvPr id="3" name="Content Placeholder 2"/>
          <p:cNvSpPr>
            <a:spLocks noGrp="1"/>
          </p:cNvSpPr>
          <p:nvPr>
            <p:ph idx="1"/>
          </p:nvPr>
        </p:nvSpPr>
        <p:spPr/>
        <p:txBody>
          <a:bodyPr/>
          <a:lstStyle/>
          <a:p>
            <a:r>
              <a:rPr lang="en-GB" i="1" dirty="0"/>
              <a:t>epidemiologic triangle</a:t>
            </a:r>
          </a:p>
          <a:p>
            <a:pPr marL="0" indent="0">
              <a:buNone/>
            </a:pPr>
            <a:r>
              <a:rPr lang="en-GB" dirty="0"/>
              <a:t>-Host	such as human being</a:t>
            </a:r>
          </a:p>
          <a:p>
            <a:pPr marL="0" indent="0">
              <a:buNone/>
            </a:pPr>
            <a:r>
              <a:rPr lang="en-GB" dirty="0"/>
              <a:t>-Agent such as viruses</a:t>
            </a:r>
          </a:p>
          <a:p>
            <a:pPr marL="0" indent="0">
              <a:buNone/>
            </a:pPr>
            <a:r>
              <a:rPr lang="en-GB" dirty="0"/>
              <a:t>-Environment such as behaviour, affluence, vulnerability, susceptibility etc.</a:t>
            </a:r>
            <a:endParaRPr lang="en-US" dirty="0"/>
          </a:p>
        </p:txBody>
      </p:sp>
    </p:spTree>
    <p:extLst>
      <p:ext uri="{BB962C8B-B14F-4D97-AF65-F5344CB8AC3E}">
        <p14:creationId xmlns:p14="http://schemas.microsoft.com/office/powerpoint/2010/main" val="8464110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Factors	affecting	Host resistance to infection</a:t>
            </a:r>
            <a:br>
              <a:rPr lang="en-US" b="1" dirty="0"/>
            </a:br>
            <a:endParaRPr lang="en-US" dirty="0"/>
          </a:p>
        </p:txBody>
      </p:sp>
      <p:sp>
        <p:nvSpPr>
          <p:cNvPr id="3" name="Content Placeholder 2"/>
          <p:cNvSpPr>
            <a:spLocks noGrp="1"/>
          </p:cNvSpPr>
          <p:nvPr>
            <p:ph idx="1"/>
          </p:nvPr>
        </p:nvSpPr>
        <p:spPr/>
        <p:txBody>
          <a:bodyPr/>
          <a:lstStyle/>
          <a:p>
            <a:r>
              <a:rPr lang="en-US" dirty="0"/>
              <a:t>Genetic	factors</a:t>
            </a:r>
          </a:p>
          <a:p>
            <a:r>
              <a:rPr lang="en-US" dirty="0" err="1"/>
              <a:t>Virulency</a:t>
            </a:r>
            <a:r>
              <a:rPr lang="en-US" dirty="0"/>
              <a:t> of the </a:t>
            </a:r>
            <a:r>
              <a:rPr lang="en-US" dirty="0" err="1"/>
              <a:t>orga</a:t>
            </a:r>
            <a:r>
              <a:rPr lang="en-GB" dirty="0" err="1"/>
              <a:t>nisms</a:t>
            </a:r>
            <a:r>
              <a:rPr lang="en-GB" dirty="0"/>
              <a:t> concerned</a:t>
            </a:r>
            <a:endParaRPr lang="en-US" dirty="0"/>
          </a:p>
          <a:p>
            <a:r>
              <a:rPr lang="en-GB" dirty="0"/>
              <a:t>Socioeconomic factors</a:t>
            </a:r>
          </a:p>
          <a:p>
            <a:r>
              <a:rPr lang="en-GB" dirty="0"/>
              <a:t>Good health care system</a:t>
            </a:r>
            <a:endParaRPr lang="en-US" dirty="0"/>
          </a:p>
        </p:txBody>
      </p:sp>
    </p:spTree>
    <p:extLst>
      <p:ext uri="{BB962C8B-B14F-4D97-AF65-F5344CB8AC3E}">
        <p14:creationId xmlns:p14="http://schemas.microsoft.com/office/powerpoint/2010/main" val="41900589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Immunity</a:t>
            </a:r>
            <a:endParaRPr lang="en-US" dirty="0"/>
          </a:p>
        </p:txBody>
      </p:sp>
      <p:sp>
        <p:nvSpPr>
          <p:cNvPr id="3" name="Content Placeholder 2"/>
          <p:cNvSpPr>
            <a:spLocks noGrp="1"/>
          </p:cNvSpPr>
          <p:nvPr>
            <p:ph idx="1"/>
          </p:nvPr>
        </p:nvSpPr>
        <p:spPr/>
        <p:txBody>
          <a:bodyPr/>
          <a:lstStyle/>
          <a:p>
            <a:r>
              <a:rPr lang="en-GB" dirty="0"/>
              <a:t>innate immunity</a:t>
            </a:r>
          </a:p>
          <a:p>
            <a:r>
              <a:rPr lang="en-GB" dirty="0"/>
              <a:t>acquired immunity</a:t>
            </a:r>
            <a:endParaRPr lang="en-US" dirty="0"/>
          </a:p>
        </p:txBody>
      </p:sp>
    </p:spTree>
    <p:extLst>
      <p:ext uri="{BB962C8B-B14F-4D97-AF65-F5344CB8AC3E}">
        <p14:creationId xmlns:p14="http://schemas.microsoft.com/office/powerpoint/2010/main" val="22486835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Communicable disease</a:t>
            </a:r>
            <a:br>
              <a:rPr lang="en-US" dirty="0"/>
            </a:br>
            <a:endParaRPr lang="en-US" dirty="0"/>
          </a:p>
        </p:txBody>
      </p:sp>
      <p:sp>
        <p:nvSpPr>
          <p:cNvPr id="3" name="Content Placeholder 2"/>
          <p:cNvSpPr>
            <a:spLocks noGrp="1"/>
          </p:cNvSpPr>
          <p:nvPr>
            <p:ph idx="1"/>
          </p:nvPr>
        </p:nvSpPr>
        <p:spPr/>
        <p:txBody>
          <a:bodyPr/>
          <a:lstStyle/>
          <a:p>
            <a:r>
              <a:rPr lang="en-GB" dirty="0"/>
              <a:t>diseases are those transmitted from one organism to another </a:t>
            </a:r>
            <a:r>
              <a:rPr lang="en-GB" dirty="0" err="1"/>
              <a:t>eg</a:t>
            </a:r>
            <a:r>
              <a:rPr lang="en-GB" dirty="0"/>
              <a:t> Poliomyelitis, HIV, Tuberculosis</a:t>
            </a:r>
            <a:endParaRPr lang="en-US" dirty="0"/>
          </a:p>
        </p:txBody>
      </p:sp>
    </p:spTree>
    <p:extLst>
      <p:ext uri="{BB962C8B-B14F-4D97-AF65-F5344CB8AC3E}">
        <p14:creationId xmlns:p14="http://schemas.microsoft.com/office/powerpoint/2010/main" val="178902780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Non-communicable diseases</a:t>
            </a:r>
            <a:br>
              <a:rPr lang="en-US" dirty="0"/>
            </a:br>
            <a:endParaRPr lang="en-US" dirty="0"/>
          </a:p>
        </p:txBody>
      </p:sp>
      <p:sp>
        <p:nvSpPr>
          <p:cNvPr id="3" name="Content Placeholder 2"/>
          <p:cNvSpPr>
            <a:spLocks noGrp="1"/>
          </p:cNvSpPr>
          <p:nvPr>
            <p:ph idx="1"/>
          </p:nvPr>
        </p:nvSpPr>
        <p:spPr/>
        <p:txBody>
          <a:bodyPr/>
          <a:lstStyle/>
          <a:p>
            <a:r>
              <a:rPr lang="en-GB" dirty="0"/>
              <a:t>cancer, cardiovascular disease (e.g., heart attack, stroke), chronic respiratory disease (e.g., asthma), and diabetes mellitus</a:t>
            </a:r>
            <a:endParaRPr lang="en-US" dirty="0"/>
          </a:p>
        </p:txBody>
      </p:sp>
    </p:spTree>
    <p:extLst>
      <p:ext uri="{BB962C8B-B14F-4D97-AF65-F5344CB8AC3E}">
        <p14:creationId xmlns:p14="http://schemas.microsoft.com/office/powerpoint/2010/main" val="8038107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Sexually Transmitted Diseases</a:t>
            </a:r>
            <a:br>
              <a:rPr lang="en-US" dirty="0"/>
            </a:br>
            <a:endParaRPr lang="en-US" dirty="0"/>
          </a:p>
        </p:txBody>
      </p:sp>
      <p:sp>
        <p:nvSpPr>
          <p:cNvPr id="3" name="Content Placeholder 2"/>
          <p:cNvSpPr>
            <a:spLocks noGrp="1"/>
          </p:cNvSpPr>
          <p:nvPr>
            <p:ph idx="1"/>
          </p:nvPr>
        </p:nvSpPr>
        <p:spPr/>
        <p:txBody>
          <a:bodyPr>
            <a:normAutofit lnSpcReduction="10000"/>
          </a:bodyPr>
          <a:lstStyle/>
          <a:p>
            <a:r>
              <a:rPr lang="en-GB" dirty="0"/>
              <a:t>Sexually transmitted diseases (STDs) are infections that pass from one person to another through sexual contact. They are also known as sexually transmitted infections (STIs) or venereal diseases (VD). </a:t>
            </a:r>
          </a:p>
          <a:p>
            <a:r>
              <a:rPr lang="en-GB" dirty="0"/>
              <a:t>Some STDs can spread through the use of unsterilized drug needles, from mother to infant during childbirth or breast-feeding, and blood transfusions. </a:t>
            </a:r>
            <a:endParaRPr lang="en-US" dirty="0"/>
          </a:p>
        </p:txBody>
      </p:sp>
    </p:spTree>
    <p:extLst>
      <p:ext uri="{BB962C8B-B14F-4D97-AF65-F5344CB8AC3E}">
        <p14:creationId xmlns:p14="http://schemas.microsoft.com/office/powerpoint/2010/main" val="41603771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Examples of STDs</a:t>
            </a:r>
            <a:br>
              <a:rPr lang="en-US" dirty="0"/>
            </a:br>
            <a:endParaRPr lang="en-US" dirty="0"/>
          </a:p>
        </p:txBody>
      </p:sp>
      <p:sp>
        <p:nvSpPr>
          <p:cNvPr id="3" name="Content Placeholder 2"/>
          <p:cNvSpPr>
            <a:spLocks noGrp="1"/>
          </p:cNvSpPr>
          <p:nvPr>
            <p:ph idx="1"/>
          </p:nvPr>
        </p:nvSpPr>
        <p:spPr/>
        <p:txBody>
          <a:bodyPr>
            <a:normAutofit fontScale="85000" lnSpcReduction="20000"/>
          </a:bodyPr>
          <a:lstStyle/>
          <a:p>
            <a:r>
              <a:rPr lang="en-US" b="1" dirty="0"/>
              <a:t>Syphilis	</a:t>
            </a:r>
            <a:r>
              <a:rPr lang="en-US" dirty="0" err="1"/>
              <a:t>Treponema</a:t>
            </a:r>
            <a:r>
              <a:rPr lang="en-US" dirty="0"/>
              <a:t> </a:t>
            </a:r>
            <a:r>
              <a:rPr lang="en-US" dirty="0" err="1"/>
              <a:t>pallidum</a:t>
            </a:r>
            <a:endParaRPr lang="en-US" b="1" dirty="0"/>
          </a:p>
          <a:p>
            <a:r>
              <a:rPr lang="en-US" b="1" dirty="0"/>
              <a:t>Gonorrhea	</a:t>
            </a:r>
            <a:r>
              <a:rPr lang="en-US" i="1" dirty="0"/>
              <a:t>Neisseria </a:t>
            </a:r>
            <a:r>
              <a:rPr lang="en-US" i="1" dirty="0" err="1"/>
              <a:t>gonorrhoeae</a:t>
            </a:r>
            <a:endParaRPr lang="en-US" i="1" dirty="0"/>
          </a:p>
          <a:p>
            <a:r>
              <a:rPr lang="en-US" b="1" dirty="0"/>
              <a:t>Chlamydia	</a:t>
            </a:r>
            <a:r>
              <a:rPr lang="en-GB" dirty="0"/>
              <a:t>(C. trachomatis)</a:t>
            </a:r>
          </a:p>
          <a:p>
            <a:r>
              <a:rPr lang="en-US" b="1" dirty="0"/>
              <a:t>HIV and AIDS	</a:t>
            </a:r>
            <a:r>
              <a:rPr lang="en-US" b="1" dirty="0" err="1"/>
              <a:t>H</a:t>
            </a:r>
            <a:r>
              <a:rPr lang="en-US" dirty="0" err="1"/>
              <a:t>iv</a:t>
            </a:r>
            <a:r>
              <a:rPr lang="en-US" dirty="0"/>
              <a:t> virus</a:t>
            </a:r>
          </a:p>
          <a:p>
            <a:r>
              <a:rPr lang="en-GB" b="1" dirty="0"/>
              <a:t>Hepatitis B Virus  </a:t>
            </a:r>
            <a:r>
              <a:rPr lang="en-GB" dirty="0"/>
              <a:t>Caused by Hepatitis Virus infection</a:t>
            </a:r>
            <a:endParaRPr lang="en-US" dirty="0"/>
          </a:p>
          <a:p>
            <a:r>
              <a:rPr lang="en-US" b="1" dirty="0" err="1"/>
              <a:t>Trichomoniasis</a:t>
            </a:r>
            <a:r>
              <a:rPr lang="en-US" b="1" dirty="0"/>
              <a:t>	</a:t>
            </a:r>
            <a:r>
              <a:rPr lang="en-US" i="1" dirty="0" err="1"/>
              <a:t>Trichomonas</a:t>
            </a:r>
            <a:r>
              <a:rPr lang="en-US" i="1" dirty="0"/>
              <a:t> </a:t>
            </a:r>
            <a:r>
              <a:rPr lang="en-US" i="1" dirty="0" err="1"/>
              <a:t>vaginalis</a:t>
            </a:r>
            <a:endParaRPr lang="en-US" i="1" dirty="0"/>
          </a:p>
          <a:p>
            <a:r>
              <a:rPr lang="en-GB" b="1" dirty="0" err="1"/>
              <a:t>Chancroid</a:t>
            </a:r>
            <a:r>
              <a:rPr lang="en-GB" b="1" dirty="0"/>
              <a:t>	</a:t>
            </a:r>
            <a:r>
              <a:rPr lang="en-GB" i="1" dirty="0" err="1"/>
              <a:t>Haemophilus</a:t>
            </a:r>
            <a:r>
              <a:rPr lang="en-GB" i="1" dirty="0"/>
              <a:t> </a:t>
            </a:r>
            <a:r>
              <a:rPr lang="en-GB" i="1" dirty="0" err="1"/>
              <a:t>ducreyi</a:t>
            </a:r>
            <a:endParaRPr lang="en-GB" i="1" dirty="0"/>
          </a:p>
          <a:p>
            <a:r>
              <a:rPr lang="en-GB" b="1" dirty="0"/>
              <a:t>Genital herpes	</a:t>
            </a:r>
            <a:r>
              <a:rPr lang="en-GB" dirty="0"/>
              <a:t>HSV-1	and	 HSV-2</a:t>
            </a:r>
          </a:p>
          <a:p>
            <a:r>
              <a:rPr lang="en-US" b="1" dirty="0"/>
              <a:t>Human papillomavirus (HPV)</a:t>
            </a:r>
          </a:p>
          <a:p>
            <a:r>
              <a:rPr lang="en-US" b="1" dirty="0" err="1"/>
              <a:t>Molluscum</a:t>
            </a:r>
            <a:r>
              <a:rPr lang="en-US" b="1" dirty="0"/>
              <a:t> </a:t>
            </a:r>
            <a:r>
              <a:rPr lang="en-US" b="1" dirty="0" err="1"/>
              <a:t>contagiosum</a:t>
            </a:r>
            <a:r>
              <a:rPr lang="en-US" b="1" dirty="0"/>
              <a:t>	</a:t>
            </a:r>
            <a:r>
              <a:rPr lang="en-US" dirty="0"/>
              <a:t> MCV-1, 2,3,4</a:t>
            </a:r>
            <a:endParaRPr lang="en-US" b="1" dirty="0"/>
          </a:p>
          <a:p>
            <a:endParaRPr lang="en-US" b="1" dirty="0"/>
          </a:p>
          <a:p>
            <a:endParaRPr lang="en-US" b="1" dirty="0"/>
          </a:p>
          <a:p>
            <a:endParaRPr lang="en-US" b="1" dirty="0"/>
          </a:p>
          <a:p>
            <a:endParaRPr lang="en-US" dirty="0"/>
          </a:p>
          <a:p>
            <a:endParaRPr lang="en-US" b="1" dirty="0"/>
          </a:p>
          <a:p>
            <a:endParaRPr lang="en-US" dirty="0"/>
          </a:p>
        </p:txBody>
      </p:sp>
    </p:spTree>
    <p:extLst>
      <p:ext uri="{BB962C8B-B14F-4D97-AF65-F5344CB8AC3E}">
        <p14:creationId xmlns:p14="http://schemas.microsoft.com/office/powerpoint/2010/main" val="14486448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Management of Diseases</a:t>
            </a:r>
            <a:endParaRPr lang="en-US" dirty="0"/>
          </a:p>
        </p:txBody>
      </p:sp>
      <p:sp>
        <p:nvSpPr>
          <p:cNvPr id="3" name="Content Placeholder 2"/>
          <p:cNvSpPr>
            <a:spLocks noGrp="1"/>
          </p:cNvSpPr>
          <p:nvPr>
            <p:ph idx="1"/>
          </p:nvPr>
        </p:nvSpPr>
        <p:spPr/>
        <p:txBody>
          <a:bodyPr/>
          <a:lstStyle/>
          <a:p>
            <a:r>
              <a:rPr lang="en-GB" dirty="0"/>
              <a:t>treatment with drugs</a:t>
            </a:r>
          </a:p>
          <a:p>
            <a:r>
              <a:rPr lang="en-GB" dirty="0"/>
              <a:t>Sanitation</a:t>
            </a:r>
          </a:p>
          <a:p>
            <a:r>
              <a:rPr lang="en-GB" dirty="0"/>
              <a:t>proper nutrition</a:t>
            </a:r>
          </a:p>
          <a:p>
            <a:r>
              <a:rPr lang="en-GB" dirty="0"/>
              <a:t>adequate exercise</a:t>
            </a:r>
          </a:p>
          <a:p>
            <a:r>
              <a:rPr lang="en-GB" dirty="0"/>
              <a:t>Vaccinations</a:t>
            </a:r>
          </a:p>
          <a:p>
            <a:r>
              <a:rPr lang="en-GB" dirty="0"/>
              <a:t>public health measures</a:t>
            </a:r>
            <a:endParaRPr lang="en-US" dirty="0"/>
          </a:p>
        </p:txBody>
      </p:sp>
    </p:spTree>
    <p:extLst>
      <p:ext uri="{BB962C8B-B14F-4D97-AF65-F5344CB8AC3E}">
        <p14:creationId xmlns:p14="http://schemas.microsoft.com/office/powerpoint/2010/main" val="28102400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11562"/>
          </a:xfrm>
        </p:spPr>
        <p:txBody>
          <a:bodyPr>
            <a:normAutofit fontScale="90000"/>
          </a:bodyPr>
          <a:lstStyle/>
          <a:p>
            <a:r>
              <a:rPr lang="en-US" dirty="0"/>
              <a:t>By</a:t>
            </a:r>
            <a:br>
              <a:rPr lang="en-US" dirty="0"/>
            </a:br>
            <a:r>
              <a:rPr lang="en-US" dirty="0"/>
              <a:t>Dr. </a:t>
            </a:r>
            <a:r>
              <a:rPr lang="en-US" dirty="0" err="1"/>
              <a:t>Salisu</a:t>
            </a:r>
            <a:r>
              <a:rPr lang="en-US" dirty="0"/>
              <a:t> Ahmed Ibrahim</a:t>
            </a:r>
            <a:br>
              <a:rPr lang="en-US" dirty="0"/>
            </a:br>
            <a:r>
              <a:rPr lang="en-US" dirty="0"/>
              <a:t>Department of Human Physiology</a:t>
            </a:r>
            <a:br>
              <a:rPr lang="en-US" dirty="0"/>
            </a:br>
            <a:r>
              <a:rPr lang="en-US" dirty="0"/>
              <a:t>Faculty of Basic Medical Sciences, </a:t>
            </a:r>
            <a:r>
              <a:rPr lang="en-US" dirty="0" err="1"/>
              <a:t>Bayero</a:t>
            </a:r>
            <a:r>
              <a:rPr lang="en-US" dirty="0"/>
              <a:t> University, Kano</a:t>
            </a:r>
            <a:br>
              <a:rPr lang="en-US" dirty="0"/>
            </a:br>
            <a:r>
              <a:rPr lang="en-US" dirty="0"/>
              <a:t>2019/2020 Session</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Prevention of STDs</a:t>
            </a:r>
            <a:br>
              <a:rPr lang="en-US" b="1" dirty="0"/>
            </a:br>
            <a:endParaRPr lang="en-US" dirty="0"/>
          </a:p>
        </p:txBody>
      </p:sp>
      <p:sp>
        <p:nvSpPr>
          <p:cNvPr id="3" name="Content Placeholder 2"/>
          <p:cNvSpPr>
            <a:spLocks noGrp="1"/>
          </p:cNvSpPr>
          <p:nvPr>
            <p:ph idx="1"/>
          </p:nvPr>
        </p:nvSpPr>
        <p:spPr/>
        <p:txBody>
          <a:bodyPr/>
          <a:lstStyle/>
          <a:p>
            <a:r>
              <a:rPr lang="en-US" dirty="0"/>
              <a:t>Abstinence</a:t>
            </a:r>
          </a:p>
          <a:p>
            <a:r>
              <a:rPr lang="en-US" dirty="0"/>
              <a:t>Vaccinations</a:t>
            </a:r>
          </a:p>
          <a:p>
            <a:r>
              <a:rPr lang="en-US" dirty="0"/>
              <a:t>Pre-marital screening</a:t>
            </a:r>
          </a:p>
          <a:p>
            <a:r>
              <a:rPr lang="en-US" dirty="0"/>
              <a:t>Avoid alcohol intake</a:t>
            </a:r>
          </a:p>
          <a:p>
            <a:r>
              <a:rPr lang="en-US" dirty="0"/>
              <a:t>Education</a:t>
            </a:r>
          </a:p>
          <a:p>
            <a:r>
              <a:rPr lang="en-US"/>
              <a:t>getting intimate with good person</a:t>
            </a:r>
            <a:endParaRPr lang="en-US" dirty="0"/>
          </a:p>
        </p:txBody>
      </p:sp>
    </p:spTree>
    <p:extLst>
      <p:ext uri="{BB962C8B-B14F-4D97-AF65-F5344CB8AC3E}">
        <p14:creationId xmlns:p14="http://schemas.microsoft.com/office/powerpoint/2010/main" val="38313135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Synopsis</a:t>
            </a:r>
            <a:endParaRPr lang="en-US" dirty="0"/>
          </a:p>
        </p:txBody>
      </p:sp>
      <p:sp>
        <p:nvSpPr>
          <p:cNvPr id="3" name="Content Placeholder 2"/>
          <p:cNvSpPr>
            <a:spLocks noGrp="1"/>
          </p:cNvSpPr>
          <p:nvPr>
            <p:ph idx="1"/>
          </p:nvPr>
        </p:nvSpPr>
        <p:spPr/>
        <p:txBody>
          <a:bodyPr/>
          <a:lstStyle/>
          <a:p>
            <a:r>
              <a:rPr lang="en-GB" dirty="0"/>
              <a:t>Definition of Disease/illness</a:t>
            </a:r>
          </a:p>
          <a:p>
            <a:r>
              <a:rPr lang="en-GB" dirty="0"/>
              <a:t>Types of Diseases</a:t>
            </a:r>
          </a:p>
          <a:p>
            <a:r>
              <a:rPr lang="en-GB" dirty="0"/>
              <a:t>Factors that affect Diseases Causation</a:t>
            </a:r>
          </a:p>
          <a:p>
            <a:r>
              <a:rPr lang="en-GB" dirty="0"/>
              <a:t>Response of the body to Disease/Coping with Disease</a:t>
            </a:r>
          </a:p>
          <a:p>
            <a:r>
              <a:rPr lang="en-GB" dirty="0"/>
              <a:t>Ways of Management of Disease</a:t>
            </a:r>
          </a:p>
          <a:p>
            <a:r>
              <a:rPr lang="en-GB" dirty="0"/>
              <a:t>Examples of Infectious Diseases; Examples of Non – infectious Diseases; Cancers</a:t>
            </a:r>
            <a:endParaRPr lang="en-US" dirty="0"/>
          </a:p>
        </p:txBody>
      </p:sp>
    </p:spTree>
    <p:extLst>
      <p:ext uri="{BB962C8B-B14F-4D97-AF65-F5344CB8AC3E}">
        <p14:creationId xmlns:p14="http://schemas.microsoft.com/office/powerpoint/2010/main" val="40234376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t>LEARNING OBJECTIVES</a:t>
            </a:r>
            <a:br>
              <a:rPr lang="en-US" dirty="0"/>
            </a:br>
            <a:endParaRPr lang="en-US" dirty="0"/>
          </a:p>
        </p:txBody>
      </p:sp>
      <p:sp>
        <p:nvSpPr>
          <p:cNvPr id="3" name="Content Placeholder 2"/>
          <p:cNvSpPr>
            <a:spLocks noGrp="1"/>
          </p:cNvSpPr>
          <p:nvPr>
            <p:ph idx="1"/>
          </p:nvPr>
        </p:nvSpPr>
        <p:spPr/>
        <p:txBody>
          <a:bodyPr/>
          <a:lstStyle/>
          <a:p>
            <a:pPr lvl="0"/>
            <a:r>
              <a:rPr lang="en-GB" dirty="0"/>
              <a:t>To define a disease process and differentiate the terminologies; disease and illness</a:t>
            </a:r>
            <a:endParaRPr lang="en-US" dirty="0"/>
          </a:p>
          <a:p>
            <a:pPr lvl="0"/>
            <a:r>
              <a:rPr lang="en-GB" dirty="0"/>
              <a:t>To know the common types of diseases and STDs</a:t>
            </a:r>
            <a:endParaRPr lang="en-US" dirty="0"/>
          </a:p>
          <a:p>
            <a:pPr lvl="0"/>
            <a:r>
              <a:rPr lang="en-GB" dirty="0"/>
              <a:t>To know the factors that affect disease causation</a:t>
            </a:r>
            <a:endParaRPr lang="en-US" dirty="0"/>
          </a:p>
          <a:p>
            <a:pPr lvl="0"/>
            <a:r>
              <a:rPr lang="en-GB" dirty="0"/>
              <a:t>To know how the body responds to different types of disease processes</a:t>
            </a:r>
            <a:endParaRPr lang="en-US" dirty="0"/>
          </a:p>
          <a:p>
            <a:endParaRPr lang="en-US" dirty="0"/>
          </a:p>
        </p:txBody>
      </p:sp>
    </p:spTree>
    <p:extLst>
      <p:ext uri="{BB962C8B-B14F-4D97-AF65-F5344CB8AC3E}">
        <p14:creationId xmlns:p14="http://schemas.microsoft.com/office/powerpoint/2010/main" val="28326451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lvl="0"/>
            <a:r>
              <a:rPr lang="en-GB" dirty="0"/>
              <a:t>To know some examples of common infectious diseases in this environment</a:t>
            </a:r>
            <a:endParaRPr lang="en-US" dirty="0"/>
          </a:p>
          <a:p>
            <a:pPr lvl="0"/>
            <a:r>
              <a:rPr lang="en-GB" dirty="0"/>
              <a:t>To know the examples of non-communicable diseases and cancers</a:t>
            </a:r>
            <a:endParaRPr lang="en-US" dirty="0"/>
          </a:p>
          <a:p>
            <a:pPr lvl="0"/>
            <a:r>
              <a:rPr lang="en-GB" dirty="0"/>
              <a:t>To know how common diseases are managed</a:t>
            </a:r>
            <a:endParaRPr lang="en-US" dirty="0"/>
          </a:p>
          <a:p>
            <a:endParaRPr lang="en-US" dirty="0"/>
          </a:p>
        </p:txBody>
      </p:sp>
    </p:spTree>
    <p:extLst>
      <p:ext uri="{BB962C8B-B14F-4D97-AF65-F5344CB8AC3E}">
        <p14:creationId xmlns:p14="http://schemas.microsoft.com/office/powerpoint/2010/main" val="573808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2828836"/>
            <a:ext cx="8153400" cy="2308324"/>
          </a:xfrm>
          <a:prstGeom prst="rect">
            <a:avLst/>
          </a:prstGeom>
        </p:spPr>
        <p:txBody>
          <a:bodyPr wrap="square">
            <a:spAutoFit/>
          </a:bodyPr>
          <a:lstStyle/>
          <a:p>
            <a:r>
              <a:rPr lang="en-GB" sz="3600" dirty="0"/>
              <a:t>A disease is an abnormal condition that negatively affects the structure or function of part or all of an organism, and that is not due to any external injury</a:t>
            </a:r>
            <a:endParaRPr lang="en-US" sz="3600" dirty="0"/>
          </a:p>
        </p:txBody>
      </p:sp>
    </p:spTree>
    <p:extLst>
      <p:ext uri="{BB962C8B-B14F-4D97-AF65-F5344CB8AC3E}">
        <p14:creationId xmlns:p14="http://schemas.microsoft.com/office/powerpoint/2010/main" val="13810082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GB" dirty="0"/>
              <a:t>It is a deviation from</a:t>
            </a:r>
          </a:p>
          <a:p>
            <a:pPr marL="0" indent="0">
              <a:buNone/>
            </a:pPr>
            <a:r>
              <a:rPr lang="en-GB" dirty="0"/>
              <a:t> the normal structural </a:t>
            </a:r>
          </a:p>
          <a:p>
            <a:pPr marL="0" indent="0">
              <a:buNone/>
            </a:pPr>
            <a:r>
              <a:rPr lang="en-GB" dirty="0"/>
              <a:t>functional state of an organism</a:t>
            </a:r>
          </a:p>
          <a:p>
            <a:pPr marL="0" indent="0">
              <a:buNone/>
            </a:pPr>
            <a:r>
              <a:rPr lang="en-GB" dirty="0"/>
              <a:t>associated with certain signs and symptoms </a:t>
            </a:r>
          </a:p>
          <a:p>
            <a:pPr marL="0" indent="0">
              <a:buNone/>
            </a:pPr>
            <a:r>
              <a:rPr lang="en-GB" dirty="0"/>
              <a:t>differing in nature from physical injury</a:t>
            </a:r>
            <a:endParaRPr lang="en-US" dirty="0"/>
          </a:p>
        </p:txBody>
      </p:sp>
    </p:spTree>
    <p:extLst>
      <p:ext uri="{BB962C8B-B14F-4D97-AF65-F5344CB8AC3E}">
        <p14:creationId xmlns:p14="http://schemas.microsoft.com/office/powerpoint/2010/main" val="256708068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A disease may be caused by </a:t>
            </a:r>
            <a:endParaRPr lang="en-US" dirty="0"/>
          </a:p>
        </p:txBody>
      </p:sp>
      <p:sp>
        <p:nvSpPr>
          <p:cNvPr id="3" name="Content Placeholder 2"/>
          <p:cNvSpPr>
            <a:spLocks noGrp="1"/>
          </p:cNvSpPr>
          <p:nvPr>
            <p:ph idx="1"/>
          </p:nvPr>
        </p:nvSpPr>
        <p:spPr/>
        <p:txBody>
          <a:bodyPr/>
          <a:lstStyle/>
          <a:p>
            <a:r>
              <a:rPr lang="en-GB" dirty="0"/>
              <a:t>external factors such as pathogens</a:t>
            </a:r>
          </a:p>
          <a:p>
            <a:r>
              <a:rPr lang="en-GB" dirty="0"/>
              <a:t>by internal dysfunctions</a:t>
            </a:r>
          </a:p>
          <a:p>
            <a:pPr marL="0" indent="0">
              <a:buNone/>
            </a:pPr>
            <a:r>
              <a:rPr lang="en-GB" dirty="0" err="1"/>
              <a:t>eg</a:t>
            </a:r>
            <a:r>
              <a:rPr lang="en-GB" dirty="0"/>
              <a:t> immunodeficiency, hypersensitivity, allergies</a:t>
            </a:r>
          </a:p>
          <a:p>
            <a:pPr marL="0" indent="0">
              <a:buNone/>
            </a:pPr>
            <a:r>
              <a:rPr lang="en-GB" dirty="0"/>
              <a:t>and autoimmune disorders</a:t>
            </a:r>
            <a:endParaRPr lang="en-US" dirty="0"/>
          </a:p>
        </p:txBody>
      </p:sp>
    </p:spTree>
    <p:extLst>
      <p:ext uri="{BB962C8B-B14F-4D97-AF65-F5344CB8AC3E}">
        <p14:creationId xmlns:p14="http://schemas.microsoft.com/office/powerpoint/2010/main" val="23774022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81000" y="958640"/>
            <a:ext cx="8534400" cy="3416320"/>
          </a:xfrm>
          <a:prstGeom prst="rect">
            <a:avLst/>
          </a:prstGeom>
        </p:spPr>
        <p:txBody>
          <a:bodyPr wrap="square">
            <a:spAutoFit/>
          </a:bodyPr>
          <a:lstStyle/>
          <a:p>
            <a:r>
              <a:rPr lang="en-GB" sz="3600" dirty="0"/>
              <a:t>In humans, disease is often used more broadly to refer to any condition that causes pain, dysfunction, distress, social problems, or death to the person afflicted, or similar problems for those in contact with the person</a:t>
            </a:r>
            <a:endParaRPr lang="en-US" sz="3600" dirty="0"/>
          </a:p>
        </p:txBody>
      </p:sp>
    </p:spTree>
    <p:extLst>
      <p:ext uri="{BB962C8B-B14F-4D97-AF65-F5344CB8AC3E}">
        <p14:creationId xmlns:p14="http://schemas.microsoft.com/office/powerpoint/2010/main" val="283672895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625</Words>
  <Application>Microsoft Office PowerPoint</Application>
  <PresentationFormat>On-screen Show (4:3)</PresentationFormat>
  <Paragraphs>89</Paragraphs>
  <Slides>20</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20</vt:i4>
      </vt:variant>
    </vt:vector>
  </HeadingPairs>
  <TitlesOfParts>
    <vt:vector size="23" baseType="lpstr">
      <vt:lpstr>Arial</vt:lpstr>
      <vt:lpstr>Calibri</vt:lpstr>
      <vt:lpstr>Office Theme</vt:lpstr>
      <vt:lpstr>SCIENCE, TECHNOLOGY AND SOCIETYGSP 2203</vt:lpstr>
      <vt:lpstr>By Dr. Salisu Ahmed Ibrahim Department of Human Physiology Faculty of Basic Medical Sciences, Bayero University, Kano 2019/2020 Session</vt:lpstr>
      <vt:lpstr>Synopsis</vt:lpstr>
      <vt:lpstr>LEARNING OBJECTIVES </vt:lpstr>
      <vt:lpstr>PowerPoint Presentation</vt:lpstr>
      <vt:lpstr>PowerPoint Presentation</vt:lpstr>
      <vt:lpstr>PowerPoint Presentation</vt:lpstr>
      <vt:lpstr>A disease may be caused by </vt:lpstr>
      <vt:lpstr>PowerPoint Presentation</vt:lpstr>
      <vt:lpstr>PowerPoint Presentation</vt:lpstr>
      <vt:lpstr>Classifications Of Diseases </vt:lpstr>
      <vt:lpstr>Factors that affect disease causation </vt:lpstr>
      <vt:lpstr>Factors affecting Host resistance to infection </vt:lpstr>
      <vt:lpstr>Immunity</vt:lpstr>
      <vt:lpstr>Communicable disease </vt:lpstr>
      <vt:lpstr>Non-communicable diseases </vt:lpstr>
      <vt:lpstr>Sexually Transmitted Diseases </vt:lpstr>
      <vt:lpstr>Examples of STDs </vt:lpstr>
      <vt:lpstr>Management of Diseases</vt:lpstr>
      <vt:lpstr>Prevention of STDs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TECHNOLOGY AND SOCIETYGSP 2203</dc:title>
  <dc:creator>elbahrain concept</dc:creator>
  <cp:lastModifiedBy>Salihu Ahmad Pantami</cp:lastModifiedBy>
  <cp:revision>24</cp:revision>
  <dcterms:created xsi:type="dcterms:W3CDTF">2019-08-21T18:22:06Z</dcterms:created>
  <dcterms:modified xsi:type="dcterms:W3CDTF">2021-01-08T18:23:24Z</dcterms:modified>
</cp:coreProperties>
</file>