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278" r:id="rId4"/>
    <p:sldId id="281" r:id="rId5"/>
    <p:sldId id="259" r:id="rId6"/>
    <p:sldId id="277" r:id="rId7"/>
    <p:sldId id="260" r:id="rId8"/>
    <p:sldId id="272" r:id="rId9"/>
    <p:sldId id="271" r:id="rId10"/>
    <p:sldId id="273" r:id="rId11"/>
    <p:sldId id="261" r:id="rId12"/>
    <p:sldId id="279" r:id="rId13"/>
    <p:sldId id="262" r:id="rId14"/>
    <p:sldId id="280" r:id="rId15"/>
    <p:sldId id="263" r:id="rId16"/>
    <p:sldId id="264" r:id="rId17"/>
    <p:sldId id="274" r:id="rId18"/>
    <p:sldId id="275" r:id="rId19"/>
    <p:sldId id="266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E1B99-805F-49D5-B176-707385EDB14A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5D800-A803-4F1E-A4CF-2A2C20CC1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4B614B8-13F8-4409-87A6-BA513DF32C71}" type="datetimeFigureOut">
              <a:rPr lang="en-US" smtClean="0"/>
              <a:pPr/>
              <a:t>11/3/2015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25AAAD0-BD5E-4AEC-9900-A969B2B96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dissolve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uazumuazu@gmail.co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MODULE 6 : </a:t>
            </a:r>
            <a:br>
              <a:rPr lang="en-US" b="1" dirty="0" smtClean="0"/>
            </a:br>
            <a:r>
              <a:rPr lang="en-US" b="1" dirty="0" smtClean="0"/>
              <a:t>FAMILY </a:t>
            </a:r>
            <a:r>
              <a:rPr lang="en-US" b="1" dirty="0"/>
              <a:t>BUSINESS AND SUCCESSION </a:t>
            </a:r>
            <a:r>
              <a:rPr lang="en-US" b="1" dirty="0" smtClean="0"/>
              <a:t>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67000"/>
            <a:ext cx="8610600" cy="1752600"/>
          </a:xfrm>
        </p:spPr>
        <p:txBody>
          <a:bodyPr>
            <a:noAutofit/>
          </a:bodyPr>
          <a:lstStyle/>
          <a:p>
            <a:endParaRPr lang="en-US" sz="3600" dirty="0"/>
          </a:p>
          <a:p>
            <a:pPr algn="ctr">
              <a:defRPr/>
            </a:pPr>
            <a:r>
              <a:rPr lang="en-US" sz="3600" b="1" dirty="0" err="1" smtClean="0"/>
              <a:t>Muazu</a:t>
            </a:r>
            <a:r>
              <a:rPr lang="en-US" sz="3600" b="1" dirty="0" smtClean="0"/>
              <a:t> Hassan </a:t>
            </a:r>
            <a:r>
              <a:rPr lang="en-US" sz="3600" b="1" dirty="0" err="1" smtClean="0"/>
              <a:t>Muazu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en-US" sz="3600" b="1" dirty="0" smtClean="0">
                <a:solidFill>
                  <a:srgbClr val="0070C0"/>
                </a:solidFill>
                <a:hlinkClick r:id="rId2"/>
              </a:rPr>
              <a:t>muazumuazu@gmail.co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en-US" sz="2800" b="1" dirty="0" smtClean="0"/>
              <a:t>Centre for African Entrepreneurship Research and Training , BUK</a:t>
            </a:r>
          </a:p>
          <a:p>
            <a:pPr algn="ctr">
              <a:defRPr/>
            </a:pPr>
            <a:r>
              <a:rPr lang="en-US" sz="3600" b="1" dirty="0" smtClean="0">
                <a:solidFill>
                  <a:srgbClr val="7030A0"/>
                </a:solidFill>
              </a:rPr>
              <a:t>November</a:t>
            </a:r>
            <a:r>
              <a:rPr lang="en-US" sz="3600" dirty="0" smtClean="0">
                <a:solidFill>
                  <a:srgbClr val="7030A0"/>
                </a:solidFill>
              </a:rPr>
              <a:t>, </a:t>
            </a:r>
            <a:r>
              <a:rPr lang="en-US" sz="3600" dirty="0" smtClean="0">
                <a:solidFill>
                  <a:srgbClr val="7030A0"/>
                </a:solidFill>
              </a:rPr>
              <a:t>2015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Further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054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 Lack of an exit strategy;</a:t>
            </a:r>
          </a:p>
          <a:p>
            <a:r>
              <a:rPr lang="en-US" sz="3500" dirty="0" smtClean="0"/>
              <a:t> Succession planning;</a:t>
            </a:r>
          </a:p>
          <a:p>
            <a:r>
              <a:rPr lang="en-US" sz="3500" dirty="0" smtClean="0"/>
              <a:t> High turnover of non-family members;</a:t>
            </a:r>
          </a:p>
          <a:p>
            <a:r>
              <a:rPr lang="en-US" sz="3500" dirty="0" smtClean="0"/>
              <a:t> Lack of training of new family members who join the business;</a:t>
            </a:r>
          </a:p>
          <a:p>
            <a:r>
              <a:rPr lang="en-US" sz="3500" dirty="0" smtClean="0"/>
              <a:t> Lack of outside opinions and diversity on how to operate the business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Cultural Context</a:t>
            </a:r>
            <a:br>
              <a:rPr lang="en-US" sz="48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of Community Life</a:t>
            </a:r>
          </a:p>
          <a:p>
            <a:r>
              <a:rPr lang="en-US" dirty="0" smtClean="0"/>
              <a:t>Value of Family oneness</a:t>
            </a:r>
          </a:p>
          <a:p>
            <a:r>
              <a:rPr lang="en-US" dirty="0" smtClean="0"/>
              <a:t>Value of the Sacred and Religion</a:t>
            </a:r>
          </a:p>
          <a:p>
            <a:r>
              <a:rPr lang="en-US" dirty="0" smtClean="0"/>
              <a:t>Value of old age and authority</a:t>
            </a:r>
          </a:p>
          <a:p>
            <a:r>
              <a:rPr lang="en-US" dirty="0" smtClean="0"/>
              <a:t>Value of Acceptance and Hospitality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Advantages of a Family Business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 Strength of family relationships </a:t>
            </a:r>
          </a:p>
          <a:p>
            <a:r>
              <a:rPr lang="en-GB" dirty="0" smtClean="0"/>
              <a:t> Financial sacrifices for the good of the firm</a:t>
            </a:r>
          </a:p>
          <a:p>
            <a:r>
              <a:rPr lang="en-GB" dirty="0" smtClean="0"/>
              <a:t> Operation as a family business makes it unique </a:t>
            </a:r>
          </a:p>
          <a:p>
            <a:r>
              <a:rPr lang="en-GB" dirty="0" smtClean="0"/>
              <a:t> Concern for its community and non-family employees</a:t>
            </a:r>
          </a:p>
          <a:p>
            <a:r>
              <a:rPr lang="en-GB" dirty="0" smtClean="0"/>
              <a:t> Capability to plan and prepare for the long haul</a:t>
            </a:r>
          </a:p>
          <a:p>
            <a:r>
              <a:rPr lang="en-GB" dirty="0" smtClean="0"/>
              <a:t> Emphasis on quality and value</a:t>
            </a:r>
          </a:p>
          <a:p>
            <a:endParaRPr lang="en-GB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800" dirty="0" smtClean="0"/>
              <a:t>Disadvantages of a Family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endParaRPr lang="en-GB" dirty="0" smtClean="0"/>
          </a:p>
          <a:p>
            <a:r>
              <a:rPr lang="en-GB" sz="3600" dirty="0" smtClean="0"/>
              <a:t>Conflict among family members may result in:</a:t>
            </a:r>
          </a:p>
          <a:p>
            <a:r>
              <a:rPr lang="en-GB" sz="3600" dirty="0" smtClean="0"/>
              <a:t>Risk (consequences of failure) to the family in launching a business</a:t>
            </a:r>
          </a:p>
          <a:p>
            <a:r>
              <a:rPr lang="en-GB" sz="3600" dirty="0" smtClean="0"/>
              <a:t> Nepotism and the differences in competencies and merit of family members involved in the business</a:t>
            </a:r>
          </a:p>
          <a:p>
            <a:pPr>
              <a:buNone/>
            </a:pP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Disadvantages cont......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Family traditions versus the business need to innovate and seize opportunities</a:t>
            </a:r>
          </a:p>
          <a:p>
            <a:r>
              <a:rPr lang="en-GB" dirty="0" smtClean="0"/>
              <a:t>Unity and cooperation of family versus business need to foster diversity and</a:t>
            </a:r>
          </a:p>
          <a:p>
            <a:pPr>
              <a:buNone/>
            </a:pPr>
            <a:r>
              <a:rPr lang="en-GB" dirty="0" smtClean="0"/>
              <a:t>   competition</a:t>
            </a:r>
          </a:p>
          <a:p>
            <a:r>
              <a:rPr lang="en-GB" dirty="0" smtClean="0"/>
              <a:t>Family loyalty versus the necessity to provide opportunities for non-family</a:t>
            </a:r>
          </a:p>
          <a:p>
            <a:pPr>
              <a:buNone/>
            </a:pPr>
            <a:r>
              <a:rPr lang="en-GB" dirty="0" smtClean="0"/>
              <a:t>   employees</a:t>
            </a:r>
          </a:p>
          <a:p>
            <a:endParaRPr lang="en-GB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89464"/>
          </a:xfrm>
        </p:spPr>
        <p:txBody>
          <a:bodyPr/>
          <a:lstStyle/>
          <a:p>
            <a:pPr algn="ctr"/>
            <a:r>
              <a:rPr lang="en-US" b="1" dirty="0" smtClean="0"/>
              <a:t>The way forward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/>
              <a:t>Strategies for reducing the challenges faced by family businesses:</a:t>
            </a:r>
          </a:p>
          <a:p>
            <a:pPr lvl="1"/>
            <a:r>
              <a:rPr lang="en-US" sz="3400" b="1" dirty="0" smtClean="0"/>
              <a:t>Family retreats - </a:t>
            </a:r>
            <a:r>
              <a:rPr lang="en-US" sz="3200" dirty="0" smtClean="0"/>
              <a:t>A gathering of family members, usually at a remote location, to discuss family business matters</a:t>
            </a:r>
            <a:endParaRPr lang="en-US" sz="3200" b="1" dirty="0" smtClean="0"/>
          </a:p>
          <a:p>
            <a:pPr lvl="1"/>
            <a:r>
              <a:rPr lang="en-US" sz="3400" b="1" dirty="0" smtClean="0"/>
              <a:t>Family Council - </a:t>
            </a:r>
            <a:r>
              <a:rPr lang="en-US" sz="3200" dirty="0" smtClean="0"/>
              <a:t>An organized group of family members (councils) who gather periodically to discuss family-related business issues</a:t>
            </a:r>
            <a:endParaRPr lang="en-US" sz="3200" b="1" dirty="0" smtClean="0"/>
          </a:p>
          <a:p>
            <a:pPr lvl="1"/>
            <a:r>
              <a:rPr lang="en-US" sz="3400" b="1" dirty="0" smtClean="0"/>
              <a:t>Family Business Constitution - </a:t>
            </a:r>
            <a:r>
              <a:rPr lang="en-US" sz="3200" dirty="0" smtClean="0"/>
              <a:t>A memorandum of associations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/>
            <a:r>
              <a:rPr lang="en-US" dirty="0" smtClean="0"/>
              <a:t>Succession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3400" dirty="0" smtClean="0"/>
              <a:t>Succession, in organizations, refers to the process of transferring managerial control from one leader or one generation of leaders to the next</a:t>
            </a:r>
          </a:p>
          <a:p>
            <a:r>
              <a:rPr lang="en-US" sz="3400" dirty="0" smtClean="0"/>
              <a:t>In the context of family business, Sharma et al (2001) define succession as the actions and events that lead to the transition of leadership from one family member to another</a:t>
            </a:r>
          </a:p>
          <a:p>
            <a:endParaRPr lang="en-US" sz="36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Succession Planning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dirty="0" smtClean="0"/>
              <a:t>Entrepreneurial succession is the process by which ownership and control of the production or commercial infrastructure accumulated by one generation of a nuclear or extended family is transferred to the next.</a:t>
            </a:r>
          </a:p>
          <a:p>
            <a:r>
              <a:rPr lang="en-US" dirty="0" smtClean="0"/>
              <a:t> It entails the transfer of a commercial investment of any type from the owner-founder to his prospective survivors. </a:t>
            </a:r>
          </a:p>
          <a:p>
            <a:endParaRPr lang="en-US" sz="4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Beneficiaries of Family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These could be members of a nuclear family in a monogamous household or members of a compound family in a polygamous household,</a:t>
            </a:r>
          </a:p>
          <a:p>
            <a:r>
              <a:rPr lang="en-US" sz="4000" dirty="0" smtClean="0"/>
              <a:t>Survivors could also be members of the extended family such as uncles, aunts, nephews, nieces, cousins etc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300" b="1" dirty="0"/>
              <a:t>Stages of the Succession Process in a Family </a:t>
            </a:r>
            <a:r>
              <a:rPr lang="en-US" sz="3300" b="1" dirty="0" smtClean="0"/>
              <a:t>Business</a:t>
            </a:r>
            <a:endParaRPr lang="en-US" dirty="0"/>
          </a:p>
        </p:txBody>
      </p:sp>
      <p:pic>
        <p:nvPicPr>
          <p:cNvPr id="4" name="Content Placeholder 3" descr="0504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32995" y="2089690"/>
            <a:ext cx="6878010" cy="363905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/>
              <a:t>OBJECTIVE OF THE MODULE</a:t>
            </a:r>
            <a:endParaRPr lang="en-US" sz="3000" dirty="0"/>
          </a:p>
          <a:p>
            <a:r>
              <a:rPr lang="en-US" sz="4400" i="1" dirty="0" smtClean="0"/>
              <a:t>To </a:t>
            </a:r>
            <a:r>
              <a:rPr lang="en-US" sz="4400" i="1" dirty="0"/>
              <a:t>help students understand the concept of family business and the transition from family businesses to the mega firms we see today in the corporate world.</a:t>
            </a:r>
          </a:p>
          <a:p>
            <a:endParaRPr lang="en-US" sz="3000" dirty="0"/>
          </a:p>
          <a:p>
            <a:endParaRPr lang="en-US" sz="3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Thank You</a:t>
            </a:r>
            <a:endParaRPr lang="en-US" sz="6000" dirty="0"/>
          </a:p>
        </p:txBody>
      </p:sp>
      <p:pic>
        <p:nvPicPr>
          <p:cNvPr id="4" name="Picture 4" descr="C:\Users\TP\Desktop\New Folder\thankyou[1].jpg"/>
          <p:cNvPicPr>
            <a:picLocks noChangeAspect="1" noChangeArrowheads="1"/>
          </p:cNvPicPr>
          <p:nvPr/>
        </p:nvPicPr>
        <p:blipFill>
          <a:blip r:embed="rId2" cstate="print">
            <a:lum bright="-10000" contrast="30000"/>
          </a:blip>
          <a:srcRect/>
          <a:stretch>
            <a:fillRect/>
          </a:stretch>
        </p:blipFill>
        <p:spPr>
          <a:xfrm>
            <a:off x="304800" y="214290"/>
            <a:ext cx="8624918" cy="6590156"/>
          </a:xfrm>
          <a:prstGeom prst="roundRect">
            <a:avLst>
              <a:gd name="adj" fmla="val 5886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coolSlant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US" b="1" dirty="0" smtClean="0"/>
              <a:t>Family in the African and Nigerian settings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Uniquely African/Nigerian is the extended family system, and is defined as a multiplicity of primary familial relationship, usually determined by kinship, where everybody is a father, mother, brother, sister or child, which functions to meet the emotional, financial, physical and social needs of members</a:t>
            </a:r>
            <a:endParaRPr lang="en-GB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Remember and keep family background, trade &amp; values</a:t>
            </a:r>
            <a:endParaRPr lang="en-GB" dirty="0"/>
          </a:p>
        </p:txBody>
      </p:sp>
      <p:pic>
        <p:nvPicPr>
          <p:cNvPr id="1026" name="Picture 2" descr="C:\Users\user\Desktop\EEP STUFFS\COURSE1\31957_130503443641259_100000448122670_244799_7693434_n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8229600" cy="508738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concept of family business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14400" dirty="0" smtClean="0"/>
              <a:t>A business owned by a family but run by non-family managers</a:t>
            </a:r>
            <a:endParaRPr lang="en-GB" sz="14400" dirty="0" smtClean="0"/>
          </a:p>
          <a:p>
            <a:r>
              <a:rPr lang="en-US" sz="14400" dirty="0" smtClean="0"/>
              <a:t> A business owned by a large, multi-national corporation but run by a local family</a:t>
            </a:r>
            <a:endParaRPr lang="en-GB" sz="14400" dirty="0" smtClean="0"/>
          </a:p>
          <a:p>
            <a:r>
              <a:rPr lang="en-US" sz="14400" dirty="0" smtClean="0"/>
              <a:t>A business jointly owned by two unrelated partners, each of whom has a son in the business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Assumptions on family business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Family Influenced Start-ups -</a:t>
            </a:r>
            <a:r>
              <a:rPr lang="en-US" sz="2400" dirty="0" smtClean="0"/>
              <a:t>Family influenced start-ups commonly occur and usually involve new business.</a:t>
            </a:r>
          </a:p>
          <a:p>
            <a:r>
              <a:rPr lang="en-US" b="1" dirty="0" smtClean="0"/>
              <a:t>Family Corporate Venturing -</a:t>
            </a:r>
            <a:r>
              <a:rPr lang="en-US" sz="2400" dirty="0" smtClean="0"/>
              <a:t>This is like entrepreneurship within an established family business </a:t>
            </a:r>
          </a:p>
          <a:p>
            <a:r>
              <a:rPr lang="en-US" b="1" dirty="0" smtClean="0"/>
              <a:t>Family corporate renewal </a:t>
            </a:r>
            <a:endParaRPr lang="en-GB" dirty="0" smtClean="0"/>
          </a:p>
          <a:p>
            <a:r>
              <a:rPr lang="en-US" b="1" dirty="0" smtClean="0"/>
              <a:t>Provision of family private cash- </a:t>
            </a:r>
            <a:r>
              <a:rPr lang="en-US" sz="2400" dirty="0" smtClean="0"/>
              <a:t>Most new ventures are funded through family private cash.</a:t>
            </a:r>
          </a:p>
          <a:p>
            <a:r>
              <a:rPr lang="en-US" b="1" dirty="0" smtClean="0"/>
              <a:t>Family Investment Funds -</a:t>
            </a:r>
            <a:r>
              <a:rPr lang="en-US" sz="2600" dirty="0" smtClean="0"/>
              <a:t>families may pool the excess fund for use in funding entrepreneurial actions of the family</a:t>
            </a:r>
            <a:endParaRPr lang="en-GB" sz="2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Challenges of Family-Owned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Assuming that </a:t>
            </a:r>
            <a:r>
              <a:rPr lang="en-US" dirty="0"/>
              <a:t>past success will guarantee their future success;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legacy value attributed to the business does not translate into a market value or advantage;</a:t>
            </a:r>
          </a:p>
          <a:p>
            <a:pPr algn="just"/>
            <a:r>
              <a:rPr lang="en-US" dirty="0" smtClean="0"/>
              <a:t>Leaders </a:t>
            </a:r>
            <a:r>
              <a:rPr lang="en-US" dirty="0"/>
              <a:t>try to balance the risk profile of their shareholders with the risk and investment demands of the marketplace;</a:t>
            </a:r>
          </a:p>
          <a:p>
            <a:pPr algn="just"/>
            <a:r>
              <a:rPr lang="en-US" dirty="0" smtClean="0"/>
              <a:t>Risk </a:t>
            </a:r>
            <a:r>
              <a:rPr lang="en-US" dirty="0"/>
              <a:t>profiles differ between senior and successor generations;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608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5410200"/>
          </a:xfrm>
        </p:spPr>
        <p:txBody>
          <a:bodyPr>
            <a:normAutofit fontScale="62500" lnSpcReduction="20000"/>
          </a:bodyPr>
          <a:lstStyle/>
          <a:p>
            <a:r>
              <a:rPr lang="en-US" sz="4600" dirty="0" smtClean="0"/>
              <a:t>Hard to pass the responsibility of managing the firm into the hands of younger generations which they deem less capable;</a:t>
            </a:r>
          </a:p>
          <a:p>
            <a:r>
              <a:rPr lang="en-US" sz="4600" dirty="0" smtClean="0"/>
              <a:t>Families build the first-generation business on the founder’s intuition, but then business never establishes more intentional entrepreneurial processes or confirmed strategy for the future to keep the entrepreneurial contributions alive;</a:t>
            </a:r>
          </a:p>
          <a:p>
            <a:r>
              <a:rPr lang="en-US" sz="4600" dirty="0" smtClean="0"/>
              <a:t>Families rarely make use of the same financial strategies as those used by fellow entrepreneurs to grow the business;</a:t>
            </a:r>
          </a:p>
          <a:p>
            <a:r>
              <a:rPr lang="en-US" sz="4600" dirty="0" smtClean="0"/>
              <a:t>Families do not get rid of unproductive assets and underperforming businesses to reallocate resources to more productive places;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41864"/>
          </a:xfrm>
        </p:spPr>
        <p:txBody>
          <a:bodyPr/>
          <a:lstStyle/>
          <a:p>
            <a:r>
              <a:rPr lang="en-US" dirty="0" smtClean="0"/>
              <a:t>Challenges cont……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Successor generation family members feel entitled to get a business rather than seek next-generation entrepreneurial opportunity;</a:t>
            </a:r>
          </a:p>
          <a:p>
            <a:r>
              <a:rPr lang="en-US" sz="3000" dirty="0" smtClean="0"/>
              <a:t>Senior leaser communicate to the next generation that business planning and entrepreneurial analysis is a waste of time;</a:t>
            </a:r>
          </a:p>
          <a:p>
            <a:r>
              <a:rPr lang="en-US" sz="3000" dirty="0" smtClean="0"/>
              <a:t>The family member is given part of the business to run as part of their legacy, and this is deemed to be entrepreneurship in the family.</a:t>
            </a:r>
          </a:p>
          <a:p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13688</TotalTime>
  <Words>882</Words>
  <Application>Microsoft Office PowerPoint</Application>
  <PresentationFormat>On-screen Show 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Foundry</vt:lpstr>
      <vt:lpstr>MODULE 6 :  FAMILY BUSINESS AND SUCCESSION PLANNING</vt:lpstr>
      <vt:lpstr>Slide 2</vt:lpstr>
      <vt:lpstr>         Family in the African and Nigerian settings </vt:lpstr>
      <vt:lpstr>Remember and keep family background, trade &amp; values</vt:lpstr>
      <vt:lpstr>          The concept of family business </vt:lpstr>
      <vt:lpstr>Assumptions on family business</vt:lpstr>
      <vt:lpstr>Challenges of Family-Owned Businesses</vt:lpstr>
      <vt:lpstr>Challenges</vt:lpstr>
      <vt:lpstr>Challenges cont……</vt:lpstr>
      <vt:lpstr>Further Challenges</vt:lpstr>
      <vt:lpstr> Cultural Context </vt:lpstr>
      <vt:lpstr>Advantages of a Family Business </vt:lpstr>
      <vt:lpstr>       Disadvantages of a Family Business</vt:lpstr>
      <vt:lpstr>Disadvantages cont......</vt:lpstr>
      <vt:lpstr>The way forward </vt:lpstr>
      <vt:lpstr>Succession Planning</vt:lpstr>
      <vt:lpstr>Succession Planning cont….</vt:lpstr>
      <vt:lpstr>Beneficiaries of Family Businesses</vt:lpstr>
      <vt:lpstr>Stages of the Succession Process in a Family Business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BUSINESS AND SUCCESSION PLANNING</dc:title>
  <dc:creator>Prof. Gbemisola Oke</dc:creator>
  <cp:lastModifiedBy>user</cp:lastModifiedBy>
  <cp:revision>87</cp:revision>
  <dcterms:created xsi:type="dcterms:W3CDTF">2012-08-23T05:18:30Z</dcterms:created>
  <dcterms:modified xsi:type="dcterms:W3CDTF">2015-11-03T10:52:06Z</dcterms:modified>
</cp:coreProperties>
</file>