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75FBA-123E-4FF2-94F5-33593875D8FB}" type="datetimeFigureOut">
              <a:rPr lang="en-US" smtClean="0"/>
              <a:pPr/>
              <a:t>3/21/2016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EF6CC-1DF7-44B2-A64B-91B40F3DAB8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EF6CC-1DF7-44B2-A64B-91B40F3DAB8E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C535E44-B68D-40F1-ACBC-CEF25670EC07}" type="datetimeFigureOut">
              <a:rPr lang="en-US" smtClean="0"/>
              <a:pPr/>
              <a:t>3/21/2016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A2F63B5-5DB2-426C-9A10-8EC4944CCF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535E44-B68D-40F1-ACBC-CEF25670EC07}" type="datetimeFigureOut">
              <a:rPr lang="en-US" smtClean="0"/>
              <a:pPr/>
              <a:t>3/21/2016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F63B5-5DB2-426C-9A10-8EC4944CCF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C535E44-B68D-40F1-ACBC-CEF25670EC07}" type="datetimeFigureOut">
              <a:rPr lang="en-US" smtClean="0"/>
              <a:pPr/>
              <a:t>3/21/2016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A2F63B5-5DB2-426C-9A10-8EC4944CCF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535E44-B68D-40F1-ACBC-CEF25670EC07}" type="datetimeFigureOut">
              <a:rPr lang="en-US" smtClean="0"/>
              <a:pPr/>
              <a:t>3/21/2016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F63B5-5DB2-426C-9A10-8EC4944CCF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C535E44-B68D-40F1-ACBC-CEF25670EC07}" type="datetimeFigureOut">
              <a:rPr lang="en-US" smtClean="0"/>
              <a:pPr/>
              <a:t>3/21/2016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A2F63B5-5DB2-426C-9A10-8EC4944CCF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535E44-B68D-40F1-ACBC-CEF25670EC07}" type="datetimeFigureOut">
              <a:rPr lang="en-US" smtClean="0"/>
              <a:pPr/>
              <a:t>3/21/2016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F63B5-5DB2-426C-9A10-8EC4944CCF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535E44-B68D-40F1-ACBC-CEF25670EC07}" type="datetimeFigureOut">
              <a:rPr lang="en-US" smtClean="0"/>
              <a:pPr/>
              <a:t>3/21/2016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F63B5-5DB2-426C-9A10-8EC4944CCF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535E44-B68D-40F1-ACBC-CEF25670EC07}" type="datetimeFigureOut">
              <a:rPr lang="en-US" smtClean="0"/>
              <a:pPr/>
              <a:t>3/21/2016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F63B5-5DB2-426C-9A10-8EC4944CCF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C535E44-B68D-40F1-ACBC-CEF25670EC07}" type="datetimeFigureOut">
              <a:rPr lang="en-US" smtClean="0"/>
              <a:pPr/>
              <a:t>3/21/2016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F63B5-5DB2-426C-9A10-8EC4944CCF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535E44-B68D-40F1-ACBC-CEF25670EC07}" type="datetimeFigureOut">
              <a:rPr lang="en-US" smtClean="0"/>
              <a:pPr/>
              <a:t>3/21/2016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F63B5-5DB2-426C-9A10-8EC4944CCF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535E44-B68D-40F1-ACBC-CEF25670EC07}" type="datetimeFigureOut">
              <a:rPr lang="en-US" smtClean="0"/>
              <a:pPr/>
              <a:t>3/21/2016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F63B5-5DB2-426C-9A10-8EC4944CCF5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C535E44-B68D-40F1-ACBC-CEF25670EC07}" type="datetimeFigureOut">
              <a:rPr lang="en-US" smtClean="0"/>
              <a:pPr/>
              <a:t>3/21/2016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A2F63B5-5DB2-426C-9A10-8EC4944CCF5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uazumuazu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572560" cy="1470025"/>
          </a:xfrm>
        </p:spPr>
        <p:txBody>
          <a:bodyPr/>
          <a:lstStyle/>
          <a:p>
            <a:pPr algn="ctr"/>
            <a:r>
              <a:rPr lang="en-GB" dirty="0" smtClean="0"/>
              <a:t>MODULE 3: CREATIVITY &amp; INTELLECTUAL PROPERTY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071678"/>
            <a:ext cx="8572560" cy="4071966"/>
          </a:xfrm>
        </p:spPr>
        <p:txBody>
          <a:bodyPr>
            <a:normAutofit/>
          </a:bodyPr>
          <a:lstStyle/>
          <a:p>
            <a:pPr algn="ctr"/>
            <a:r>
              <a:rPr lang="en-GB" sz="2800" dirty="0" smtClean="0"/>
              <a:t>By</a:t>
            </a:r>
          </a:p>
          <a:p>
            <a:pPr algn="ctr"/>
            <a:r>
              <a:rPr lang="en-GB" sz="4800" b="1" dirty="0" err="1" smtClean="0"/>
              <a:t>Mazu</a:t>
            </a:r>
            <a:r>
              <a:rPr lang="en-GB" sz="4800" b="1" dirty="0" smtClean="0"/>
              <a:t> Hassan </a:t>
            </a:r>
            <a:r>
              <a:rPr lang="en-GB" sz="4800" b="1" dirty="0" err="1" smtClean="0"/>
              <a:t>Muazu</a:t>
            </a:r>
            <a:endParaRPr lang="en-GB" sz="4800" b="1" dirty="0" smtClean="0"/>
          </a:p>
          <a:p>
            <a:pPr algn="ctr"/>
            <a:r>
              <a:rPr lang="en-GB" sz="2000" b="1" dirty="0" smtClean="0"/>
              <a:t>Centre for African Entrepreneurship Research &amp; Training,  BUK</a:t>
            </a:r>
          </a:p>
          <a:p>
            <a:pPr algn="ctr"/>
            <a:r>
              <a:rPr lang="en-GB" sz="1600" dirty="0" smtClean="0">
                <a:hlinkClick r:id="rId2"/>
              </a:rPr>
              <a:t>muazumuazu@gmail.com</a:t>
            </a:r>
            <a:r>
              <a:rPr lang="en-GB" sz="1600" dirty="0" smtClean="0"/>
              <a:t> </a:t>
            </a:r>
          </a:p>
          <a:p>
            <a:pPr algn="ctr"/>
            <a:r>
              <a:rPr lang="en-GB" sz="2800" dirty="0" smtClean="0"/>
              <a:t>&amp;</a:t>
            </a:r>
          </a:p>
          <a:p>
            <a:pPr algn="ctr"/>
            <a:r>
              <a:rPr lang="en-GB" sz="4000" b="1" dirty="0" smtClean="0"/>
              <a:t>Dr. </a:t>
            </a:r>
            <a:r>
              <a:rPr lang="en-GB" sz="4000" b="1" dirty="0" err="1" smtClean="0"/>
              <a:t>Usman</a:t>
            </a:r>
            <a:r>
              <a:rPr lang="en-GB" sz="4000" b="1" dirty="0" smtClean="0"/>
              <a:t> M. </a:t>
            </a:r>
            <a:r>
              <a:rPr lang="en-GB" sz="4000" b="1" dirty="0" err="1" smtClean="0"/>
              <a:t>Shuaib</a:t>
            </a:r>
            <a:r>
              <a:rPr lang="en-GB" sz="4000" b="1" dirty="0" smtClean="0"/>
              <a:t> </a:t>
            </a:r>
          </a:p>
          <a:p>
            <a:pPr algn="ctr"/>
            <a:r>
              <a:rPr lang="en-GB" sz="2800" b="1" dirty="0" smtClean="0"/>
              <a:t>Faculty of Law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Intellectual property rights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786874" cy="5857892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2800" dirty="0" smtClean="0"/>
              <a:t>Intellectual Property: (IP) refers to creations of the mind: inventions, literary and artistic works, and symbols, names, images, and designs used in commerce. </a:t>
            </a:r>
          </a:p>
          <a:p>
            <a:pPr algn="just">
              <a:buNone/>
            </a:pPr>
            <a:endParaRPr lang="en-GB" sz="900" dirty="0" smtClean="0"/>
          </a:p>
          <a:p>
            <a:pPr algn="just"/>
            <a:r>
              <a:rPr lang="en-GB" sz="2800" dirty="0" smtClean="0"/>
              <a:t>It is of two categories: Industrial property, which includes inventions (patents), trademarks, industrial designs, and geographic indications of source; and </a:t>
            </a:r>
          </a:p>
          <a:p>
            <a:pPr algn="just">
              <a:buNone/>
            </a:pPr>
            <a:endParaRPr lang="en-GB" sz="1400" dirty="0" smtClean="0"/>
          </a:p>
          <a:p>
            <a:pPr algn="just"/>
            <a:r>
              <a:rPr lang="en-GB" sz="2800" dirty="0" smtClean="0"/>
              <a:t>Copyright, which includes literary and artistic works such as novels, poems and plays, films, musical works, artistic works such as drawings, paintings, photographs and sculptures, and architectural designs</a:t>
            </a:r>
            <a:r>
              <a:rPr lang="en-GB" dirty="0" smtClean="0"/>
              <a:t>.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72390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The Origin of Intellectual Property in Nigeria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9416"/>
            <a:ext cx="8572560" cy="5248584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n-GB" dirty="0" smtClean="0"/>
              <a:t>IP in Nigeria can be traced back to the  colonial era when the English Trademark Ordinance was introduced into the colonies even before Nigerian amalgamation in 1914. </a:t>
            </a:r>
          </a:p>
          <a:p>
            <a:pPr algn="just"/>
            <a:r>
              <a:rPr lang="en-GB" dirty="0" smtClean="0"/>
              <a:t>It was administered in Nigeria under two main set ups- industrial property, which deals with trademarks, patents and industrial designs as well as copyright.</a:t>
            </a:r>
          </a:p>
          <a:p>
            <a:pPr algn="just"/>
            <a:r>
              <a:rPr lang="en-GB" dirty="0" smtClean="0"/>
              <a:t> Trademark registration is governed by the Trademarks Act 1965 found in Cap 436 Laws of the Federation of Nigeria (LFN) 1990. </a:t>
            </a:r>
          </a:p>
          <a:p>
            <a:pPr algn="just"/>
            <a:r>
              <a:rPr lang="en-GB" dirty="0" smtClean="0"/>
              <a:t>Patents and Designs registration on the other hand are governed by the Patents and Designs Act 1970, to be found in Cap 344, Laws of the Federation of Nigeria 1990.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723900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Forms of Intellectual Property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329642" cy="5286412"/>
          </a:xfrm>
        </p:spPr>
        <p:txBody>
          <a:bodyPr/>
          <a:lstStyle/>
          <a:p>
            <a:pPr algn="just"/>
            <a:r>
              <a:rPr lang="en-GB" sz="2800" dirty="0" smtClean="0">
                <a:solidFill>
                  <a:srgbClr val="C00000"/>
                </a:solidFill>
              </a:rPr>
              <a:t>Patent law </a:t>
            </a:r>
            <a:r>
              <a:rPr lang="en-GB" sz="2800" dirty="0" smtClean="0"/>
              <a:t>protects inventions that demonstrate technological progress.</a:t>
            </a:r>
          </a:p>
          <a:p>
            <a:pPr algn="just"/>
            <a:r>
              <a:rPr lang="en-GB" sz="2800" dirty="0" smtClean="0"/>
              <a:t> </a:t>
            </a:r>
            <a:r>
              <a:rPr lang="en-GB" sz="2800" dirty="0" smtClean="0">
                <a:solidFill>
                  <a:srgbClr val="C00000"/>
                </a:solidFill>
              </a:rPr>
              <a:t>Copyright law </a:t>
            </a:r>
            <a:r>
              <a:rPr lang="en-GB" sz="2800" dirty="0" smtClean="0"/>
              <a:t>protects a variety of literary and artistic works, including paintings, sculpture, prose, poetry, plays, musical compositions, dances, photographs, motion pictures, radio and television programs, sound recordings, and computer software programs. </a:t>
            </a:r>
          </a:p>
          <a:p>
            <a:pPr algn="just"/>
            <a:r>
              <a:rPr lang="en-GB" sz="2800" dirty="0" smtClean="0">
                <a:solidFill>
                  <a:srgbClr val="C00000"/>
                </a:solidFill>
              </a:rPr>
              <a:t>Trademark law </a:t>
            </a:r>
            <a:r>
              <a:rPr lang="en-GB" sz="2800" dirty="0" smtClean="0"/>
              <a:t>protects words, slogans, and symbols that serve to identify different brands of goods and services in the marketplace.</a:t>
            </a:r>
          </a:p>
          <a:p>
            <a:pPr algn="just"/>
            <a:endParaRPr lang="en-GB" sz="2800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357298"/>
            <a:ext cx="7239000" cy="35719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INTELLECTUAL PROPERTY RIGHTS DIMENSIONS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58204" cy="5286412"/>
          </a:xfrm>
        </p:spPr>
        <p:txBody>
          <a:bodyPr/>
          <a:lstStyle/>
          <a:p>
            <a:r>
              <a:rPr lang="en-GB" dirty="0" smtClean="0"/>
              <a:t>Socio-economic Dimension – it benefits businesses, public health, and safety in Nigeria</a:t>
            </a:r>
          </a:p>
          <a:p>
            <a:r>
              <a:rPr lang="en-GB" dirty="0" smtClean="0"/>
              <a:t>Technology-Dimension – protects technological invention and innovation</a:t>
            </a:r>
          </a:p>
          <a:p>
            <a:r>
              <a:rPr lang="en-GB" dirty="0" smtClean="0"/>
              <a:t>Legal Dimension – it gives a balance between two competing concerns i.e. it protects the owner &amp; also protect the user.</a:t>
            </a:r>
          </a:p>
          <a:p>
            <a:r>
              <a:rPr lang="en-GB" dirty="0" smtClean="0"/>
              <a:t>Cultural Dimension - encourages the creation of literary works, artistic works and drama in expressions of national culture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357298"/>
            <a:ext cx="7239000" cy="35719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dirty="0" smtClean="0"/>
              <a:t>What will be entitled to copyright protection in Nigeria?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401080" cy="542928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GB" sz="3100" dirty="0" smtClean="0">
                <a:solidFill>
                  <a:srgbClr val="C00000"/>
                </a:solidFill>
              </a:rPr>
              <a:t>Literary works </a:t>
            </a:r>
            <a:r>
              <a:rPr lang="en-GB" sz="3300" dirty="0" smtClean="0"/>
              <a:t>irrespective of literary quality which fall under the under listed categories:</a:t>
            </a:r>
          </a:p>
          <a:p>
            <a:pPr algn="just"/>
            <a:endParaRPr lang="en-GB" sz="500" dirty="0" smtClean="0"/>
          </a:p>
          <a:p>
            <a:pPr algn="just"/>
            <a:r>
              <a:rPr lang="en-GB" dirty="0" err="1" smtClean="0"/>
              <a:t>i</a:t>
            </a:r>
            <a:r>
              <a:rPr lang="en-GB" sz="3000" dirty="0" smtClean="0"/>
              <a:t>. </a:t>
            </a:r>
            <a:r>
              <a:rPr lang="en-GB" sz="3100" dirty="0" smtClean="0"/>
              <a:t>Novels. Stories and poetic works;</a:t>
            </a:r>
          </a:p>
          <a:p>
            <a:pPr algn="just"/>
            <a:r>
              <a:rPr lang="en-GB" sz="3100" dirty="0" smtClean="0"/>
              <a:t>ii. Plays, stage directions, film scenarios and broadcasting scripts;</a:t>
            </a:r>
          </a:p>
          <a:p>
            <a:pPr algn="just"/>
            <a:r>
              <a:rPr lang="en-GB" sz="3100" dirty="0" smtClean="0"/>
              <a:t>iii. Choreographic works;</a:t>
            </a:r>
          </a:p>
          <a:p>
            <a:pPr algn="just"/>
            <a:r>
              <a:rPr lang="en-GB" sz="3100" dirty="0" smtClean="0"/>
              <a:t>iv. Computer programmes;</a:t>
            </a:r>
          </a:p>
          <a:p>
            <a:pPr algn="just"/>
            <a:r>
              <a:rPr lang="en-GB" sz="3100" dirty="0" smtClean="0"/>
              <a:t>v. Text-Books, treatises, histories, biographies, essays and articles.</a:t>
            </a:r>
          </a:p>
          <a:p>
            <a:pPr algn="just"/>
            <a:r>
              <a:rPr lang="en-GB" sz="3100" dirty="0" smtClean="0"/>
              <a:t>vi. </a:t>
            </a:r>
            <a:r>
              <a:rPr lang="en-GB" sz="3100" dirty="0" err="1" smtClean="0"/>
              <a:t>Encyclopedias</a:t>
            </a:r>
            <a:r>
              <a:rPr lang="en-GB" sz="3100" dirty="0" smtClean="0"/>
              <a:t>, dictionaries, directories and anthologies;</a:t>
            </a:r>
          </a:p>
          <a:p>
            <a:pPr algn="just"/>
            <a:r>
              <a:rPr lang="en-GB" sz="3100" dirty="0" smtClean="0"/>
              <a:t>vii. Letters, reports and memoranda;</a:t>
            </a:r>
          </a:p>
          <a:p>
            <a:pPr algn="just"/>
            <a:r>
              <a:rPr lang="en-GB" sz="3100" dirty="0" smtClean="0"/>
              <a:t>viii. Lectures, addresses and sermons;</a:t>
            </a:r>
          </a:p>
          <a:p>
            <a:pPr algn="just"/>
            <a:r>
              <a:rPr lang="en-GB" sz="3100" dirty="0" smtClean="0"/>
              <a:t>ix. Law reports, excluding decisions of courts;</a:t>
            </a:r>
          </a:p>
          <a:p>
            <a:pPr algn="just"/>
            <a:r>
              <a:rPr lang="en-GB" sz="3100" dirty="0" smtClean="0"/>
              <a:t>x. Written tables or compilations.</a:t>
            </a:r>
          </a:p>
          <a:p>
            <a:pPr algn="just"/>
            <a:r>
              <a:rPr lang="en-GB" sz="3100" dirty="0" smtClean="0"/>
              <a:t>xi. Any musical work irrespective of musical quality and includes works composed for musical accompaniment</a:t>
            </a:r>
            <a:r>
              <a:rPr lang="en-GB" sz="3000" dirty="0" smtClean="0"/>
              <a:t>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6575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CONT.....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7901014" cy="5527066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dirty="0" smtClean="0">
                <a:solidFill>
                  <a:srgbClr val="C00000"/>
                </a:solidFill>
              </a:rPr>
              <a:t>Artistic works </a:t>
            </a:r>
            <a:r>
              <a:rPr lang="en-GB" dirty="0" smtClean="0"/>
              <a:t>which irrespective of quality fall under any of the following categories:</a:t>
            </a:r>
          </a:p>
          <a:p>
            <a:pPr algn="just"/>
            <a:r>
              <a:rPr lang="en-GB" dirty="0" err="1" smtClean="0"/>
              <a:t>i</a:t>
            </a:r>
            <a:r>
              <a:rPr lang="en-GB" dirty="0" smtClean="0"/>
              <a:t>. Paintings, drawings, etchings, lithographs, woodcuts, engraving and prints;</a:t>
            </a:r>
          </a:p>
          <a:p>
            <a:pPr algn="just"/>
            <a:r>
              <a:rPr lang="en-GB" dirty="0" smtClean="0"/>
              <a:t>ii. Maps, plans and diagram’s;</a:t>
            </a:r>
          </a:p>
          <a:p>
            <a:pPr algn="just"/>
            <a:r>
              <a:rPr lang="en-GB" dirty="0" smtClean="0"/>
              <a:t>iii. Works of sculpture;</a:t>
            </a:r>
          </a:p>
          <a:p>
            <a:pPr algn="just"/>
            <a:r>
              <a:rPr lang="en-GB" dirty="0" smtClean="0"/>
              <a:t>iv. Photographs not comprised in a cinematograph film;</a:t>
            </a:r>
          </a:p>
          <a:p>
            <a:pPr algn="just"/>
            <a:r>
              <a:rPr lang="en-GB" dirty="0" smtClean="0"/>
              <a:t>v. Works of architecture in the form of buildings and models;</a:t>
            </a:r>
          </a:p>
          <a:p>
            <a:pPr algn="just"/>
            <a:r>
              <a:rPr lang="en-GB" dirty="0" smtClean="0"/>
              <a:t>vi. Works of artistic craftsmanship and also pictorial woven tissues and articles of applied handicraft and industrial art.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6575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CONT....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00108"/>
            <a:ext cx="8358246" cy="5572164"/>
          </a:xfrm>
        </p:spPr>
        <p:txBody>
          <a:bodyPr>
            <a:normAutofit fontScale="92500"/>
          </a:bodyPr>
          <a:lstStyle/>
          <a:p>
            <a:pPr algn="just"/>
            <a:r>
              <a:rPr lang="en-GB" sz="2800" dirty="0" smtClean="0">
                <a:solidFill>
                  <a:srgbClr val="C00000"/>
                </a:solidFill>
              </a:rPr>
              <a:t>Cinematograph Film</a:t>
            </a:r>
            <a:r>
              <a:rPr lang="en-GB" sz="2800" dirty="0" smtClean="0"/>
              <a:t>: The first fixation of a sequence of visual images capable of being shown as a moving picture and of being the subject of reproduction and Includes the recording of a sound track associated with the cinematograph film.</a:t>
            </a:r>
          </a:p>
          <a:p>
            <a:pPr algn="just"/>
            <a:endParaRPr lang="en-GB" sz="200" dirty="0" smtClean="0"/>
          </a:p>
          <a:p>
            <a:pPr algn="just"/>
            <a:r>
              <a:rPr lang="en-GB" sz="2800" dirty="0" smtClean="0">
                <a:solidFill>
                  <a:srgbClr val="C00000"/>
                </a:solidFill>
              </a:rPr>
              <a:t>Sound Recordings</a:t>
            </a:r>
            <a:r>
              <a:rPr lang="en-GB" sz="2800" dirty="0" smtClean="0"/>
              <a:t>: The first fixation of a sequence of sound capable of being perceived aurally and of being reproduced but does not include a sound track associated with a cinematograph</a:t>
            </a:r>
            <a:r>
              <a:rPr lang="en-GB" dirty="0" smtClean="0"/>
              <a:t> film.</a:t>
            </a:r>
          </a:p>
          <a:p>
            <a:pPr algn="just"/>
            <a:r>
              <a:rPr lang="en-GB" dirty="0" smtClean="0">
                <a:solidFill>
                  <a:srgbClr val="C00000"/>
                </a:solidFill>
              </a:rPr>
              <a:t>Broadcast</a:t>
            </a:r>
            <a:r>
              <a:rPr lang="en-GB" dirty="0" smtClean="0"/>
              <a:t>: A sound or television broadcast by wireless telegraphy or wire or both or by satellite or cable programmes and includes re-broadcast</a:t>
            </a:r>
          </a:p>
          <a:p>
            <a:pPr algn="just"/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LIMITATIONS &amp; DURATION OF COPY RIGHT IN NIGERIA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8258204" cy="5034294"/>
          </a:xfrm>
        </p:spPr>
        <p:txBody>
          <a:bodyPr/>
          <a:lstStyle/>
          <a:p>
            <a:pPr algn="just"/>
            <a:r>
              <a:rPr lang="en-GB" sz="3200" dirty="0" smtClean="0"/>
              <a:t>It varies across countries</a:t>
            </a:r>
          </a:p>
          <a:p>
            <a:pPr algn="just"/>
            <a:r>
              <a:rPr lang="en-GB" sz="3200" dirty="0" smtClean="0"/>
              <a:t>There is compensation for use without authorization of the owner &amp; Lack of obligation for free use even without the consent of the original owner</a:t>
            </a:r>
          </a:p>
          <a:p>
            <a:pPr algn="just"/>
            <a:r>
              <a:rPr lang="en-GB" sz="3200" dirty="0" smtClean="0">
                <a:solidFill>
                  <a:srgbClr val="C00000"/>
                </a:solidFill>
              </a:rPr>
              <a:t>Duration of Copyright</a:t>
            </a:r>
          </a:p>
          <a:p>
            <a:pPr algn="just"/>
            <a:endParaRPr lang="en-GB" dirty="0" smtClean="0"/>
          </a:p>
          <a:p>
            <a:pPr algn="just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357298"/>
            <a:ext cx="7239000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HOW TO PROTECT INTELLECTUAL PROPERTY RIGHTS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800" dirty="0" smtClean="0"/>
              <a:t>Copyright - © </a:t>
            </a:r>
          </a:p>
          <a:p>
            <a:r>
              <a:rPr lang="en-GB" sz="4800" dirty="0" smtClean="0"/>
              <a:t> Patent</a:t>
            </a:r>
          </a:p>
          <a:p>
            <a:r>
              <a:rPr lang="en-GB" sz="4800" dirty="0" smtClean="0"/>
              <a:t>Trademark</a:t>
            </a:r>
          </a:p>
          <a:p>
            <a:r>
              <a:rPr lang="en-GB" sz="4800" dirty="0" smtClean="0"/>
              <a:t>Royalty (Payment)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901014" cy="751506"/>
          </a:xfrm>
        </p:spPr>
        <p:txBody>
          <a:bodyPr>
            <a:normAutofit fontScale="90000"/>
          </a:bodyPr>
          <a:lstStyle/>
          <a:p>
            <a:pPr algn="ctr"/>
            <a:r>
              <a:rPr lang="en-GB" sz="5400" dirty="0" smtClean="0"/>
              <a:t>Concept of  Creativity 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543956" cy="5357850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3600" dirty="0" smtClean="0">
                <a:solidFill>
                  <a:srgbClr val="FF0000"/>
                </a:solidFill>
              </a:rPr>
              <a:t>Creativity</a:t>
            </a:r>
            <a:r>
              <a:rPr lang="en-GB" sz="3600" dirty="0" smtClean="0"/>
              <a:t> involves the ability to bring into existence new things, ideas, products and processes through imaginative skills. </a:t>
            </a:r>
          </a:p>
          <a:p>
            <a:pPr algn="just"/>
            <a:r>
              <a:rPr lang="en-GB" sz="3600" dirty="0" smtClean="0">
                <a:solidFill>
                  <a:srgbClr val="FF0000"/>
                </a:solidFill>
              </a:rPr>
              <a:t>Creative thinking</a:t>
            </a:r>
            <a:r>
              <a:rPr lang="en-GB" sz="3600" dirty="0" smtClean="0"/>
              <a:t> is the art of generating solution to problem by the force of imagination and reasoning. </a:t>
            </a:r>
          </a:p>
          <a:p>
            <a:pPr algn="just"/>
            <a:r>
              <a:rPr lang="en-GB" sz="3600" dirty="0" smtClean="0"/>
              <a:t>It is an activity of the mind seeking to find answers to some of life’s problems.</a:t>
            </a:r>
          </a:p>
          <a:p>
            <a:pPr algn="just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301038" cy="1000108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>Aspects of Creativity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142984"/>
            <a:ext cx="8786874" cy="5500726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dirty="0" smtClean="0"/>
              <a:t> </a:t>
            </a:r>
            <a:r>
              <a:rPr lang="en-GB" sz="3000" dirty="0" smtClean="0">
                <a:solidFill>
                  <a:srgbClr val="FF0000"/>
                </a:solidFill>
              </a:rPr>
              <a:t>Process</a:t>
            </a:r>
            <a:r>
              <a:rPr lang="en-GB" sz="3000" dirty="0" smtClean="0"/>
              <a:t> - a cognitive  approach  describing thought mechanisms and techniques for creative thinking</a:t>
            </a:r>
          </a:p>
          <a:p>
            <a:pPr algn="just"/>
            <a:r>
              <a:rPr lang="en-GB" sz="3000" dirty="0" smtClean="0"/>
              <a:t> </a:t>
            </a:r>
            <a:r>
              <a:rPr lang="en-GB" sz="3000" dirty="0" smtClean="0">
                <a:solidFill>
                  <a:srgbClr val="FF0000"/>
                </a:solidFill>
              </a:rPr>
              <a:t>Product</a:t>
            </a:r>
            <a:r>
              <a:rPr lang="en-GB" sz="3000" dirty="0" smtClean="0"/>
              <a:t> -  measures creativity and the ability to produce more</a:t>
            </a:r>
          </a:p>
          <a:p>
            <a:pPr algn="just"/>
            <a:r>
              <a:rPr lang="en-GB" sz="3000" dirty="0" smtClean="0"/>
              <a:t> </a:t>
            </a:r>
            <a:r>
              <a:rPr lang="en-GB" sz="3000" dirty="0" smtClean="0">
                <a:solidFill>
                  <a:srgbClr val="FF0000"/>
                </a:solidFill>
              </a:rPr>
              <a:t>Person</a:t>
            </a:r>
            <a:r>
              <a:rPr lang="en-GB" sz="3000" dirty="0" smtClean="0"/>
              <a:t> - considers intellectual habits, such as openness, autonomy, expertise, exploratory behaviour etc.</a:t>
            </a:r>
          </a:p>
          <a:p>
            <a:pPr algn="just"/>
            <a:r>
              <a:rPr lang="en-GB" sz="3000" dirty="0" smtClean="0"/>
              <a:t> </a:t>
            </a:r>
            <a:r>
              <a:rPr lang="en-GB" sz="3000" dirty="0" smtClean="0">
                <a:solidFill>
                  <a:srgbClr val="FF0000"/>
                </a:solidFill>
              </a:rPr>
              <a:t>Place</a:t>
            </a:r>
            <a:r>
              <a:rPr lang="en-GB" sz="3000" dirty="0" smtClean="0"/>
              <a:t> - considers the circumstances in which creativity flourishes, such as degrees of autonomy, access to resources and the nature of gatekeepers</a:t>
            </a:r>
          </a:p>
          <a:p>
            <a:pPr algn="just"/>
            <a:endParaRPr lang="en-GB" dirty="0" smtClean="0"/>
          </a:p>
          <a:p>
            <a:pPr algn="just"/>
            <a:endParaRPr lang="en-GB" dirty="0" smtClean="0"/>
          </a:p>
          <a:p>
            <a:pPr algn="just"/>
            <a:endParaRPr lang="en-GB" dirty="0" smtClean="0"/>
          </a:p>
          <a:p>
            <a:pPr algn="just"/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643966" cy="928694"/>
          </a:xfrm>
        </p:spPr>
        <p:txBody>
          <a:bodyPr>
            <a:noAutofit/>
          </a:bodyPr>
          <a:lstStyle/>
          <a:p>
            <a:pPr algn="ctr"/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/>
              <a:t>Types of Creative Contributions</a:t>
            </a:r>
            <a:br>
              <a:rPr lang="en-GB" b="1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142984"/>
            <a:ext cx="8572560" cy="5500726"/>
          </a:xfrm>
        </p:spPr>
        <p:txBody>
          <a:bodyPr>
            <a:normAutofit fontScale="77500" lnSpcReduction="20000"/>
          </a:bodyPr>
          <a:lstStyle/>
          <a:p>
            <a:endParaRPr lang="en-GB" sz="3600" dirty="0" smtClean="0"/>
          </a:p>
          <a:p>
            <a:r>
              <a:rPr lang="en-GB" sz="3600" dirty="0" smtClean="0"/>
              <a:t>Replication </a:t>
            </a:r>
            <a:r>
              <a:rPr lang="en-GB" sz="3600" dirty="0" smtClean="0"/>
              <a:t>–</a:t>
            </a:r>
            <a:r>
              <a:rPr lang="en-GB" sz="3200" dirty="0" smtClean="0"/>
              <a:t>confirming </a:t>
            </a:r>
            <a:r>
              <a:rPr lang="en-GB" sz="3200" dirty="0" err="1" smtClean="0"/>
              <a:t>statusquo</a:t>
            </a:r>
            <a:r>
              <a:rPr lang="en-US" sz="3200" dirty="0" smtClean="0"/>
              <a:t>,</a:t>
            </a:r>
            <a:r>
              <a:rPr lang="en-US" sz="3200" dirty="0" smtClean="0"/>
              <a:t>that </a:t>
            </a:r>
            <a:r>
              <a:rPr lang="en-US" sz="3200" dirty="0" smtClean="0"/>
              <a:t>the given field is in the correct </a:t>
            </a:r>
            <a:r>
              <a:rPr lang="en-US" sz="3200" dirty="0" smtClean="0"/>
              <a:t>place. </a:t>
            </a:r>
            <a:endParaRPr lang="en-GB" sz="3200" dirty="0" smtClean="0"/>
          </a:p>
          <a:p>
            <a:r>
              <a:rPr lang="en-GB" sz="3600" dirty="0" smtClean="0"/>
              <a:t>Redefinition- </a:t>
            </a:r>
            <a:r>
              <a:rPr lang="en-GB" sz="3200" dirty="0" smtClean="0"/>
              <a:t>current state &amp; </a:t>
            </a:r>
            <a:r>
              <a:rPr lang="en-GB" sz="3200" dirty="0" smtClean="0"/>
              <a:t>perception </a:t>
            </a:r>
            <a:r>
              <a:rPr lang="en-GB" sz="3200" dirty="0" err="1" smtClean="0"/>
              <a:t>ie</a:t>
            </a:r>
            <a:r>
              <a:rPr lang="en-GB" sz="3200" dirty="0" smtClean="0"/>
              <a:t>.</a:t>
            </a:r>
            <a:r>
              <a:rPr lang="en-US" sz="3200" dirty="0" smtClean="0"/>
              <a:t>where </a:t>
            </a:r>
            <a:r>
              <a:rPr lang="en-US" sz="3200" dirty="0" smtClean="0"/>
              <a:t>the field is and how it is </a:t>
            </a:r>
            <a:r>
              <a:rPr lang="en-US" sz="3200" dirty="0" smtClean="0"/>
              <a:t>viewed. </a:t>
            </a:r>
            <a:endParaRPr lang="en-GB" sz="3200" dirty="0" smtClean="0"/>
          </a:p>
          <a:p>
            <a:r>
              <a:rPr lang="en-GB" sz="3600" dirty="0" err="1" smtClean="0"/>
              <a:t>Increamentation</a:t>
            </a:r>
            <a:r>
              <a:rPr lang="en-GB" sz="3600" dirty="0" smtClean="0"/>
              <a:t>-</a:t>
            </a:r>
            <a:r>
              <a:rPr lang="en-GB" sz="3200" dirty="0" smtClean="0"/>
              <a:t> </a:t>
            </a:r>
            <a:r>
              <a:rPr lang="en-GB" sz="3200" dirty="0" smtClean="0"/>
              <a:t>contribution </a:t>
            </a:r>
            <a:r>
              <a:rPr lang="en-US" sz="3200" dirty="0" smtClean="0"/>
              <a:t>that moves the field forward </a:t>
            </a:r>
            <a:r>
              <a:rPr lang="en-US" sz="3200" dirty="0" smtClean="0"/>
              <a:t>in the </a:t>
            </a:r>
            <a:r>
              <a:rPr lang="en-US" sz="3600" dirty="0" smtClean="0"/>
              <a:t>direction it </a:t>
            </a:r>
            <a:r>
              <a:rPr lang="en-US" sz="3600" dirty="0" smtClean="0"/>
              <a:t>is already </a:t>
            </a:r>
            <a:r>
              <a:rPr lang="en-US" sz="3600" dirty="0" smtClean="0"/>
              <a:t>moving. </a:t>
            </a:r>
            <a:endParaRPr lang="en-GB" sz="3600" dirty="0" smtClean="0"/>
          </a:p>
          <a:p>
            <a:r>
              <a:rPr lang="en-GB" sz="3600" dirty="0" smtClean="0"/>
              <a:t>Advance forward </a:t>
            </a:r>
            <a:r>
              <a:rPr lang="en-GB" sz="3600" dirty="0" smtClean="0"/>
              <a:t>movement</a:t>
            </a:r>
            <a:r>
              <a:rPr lang="en-GB" sz="3200" dirty="0" smtClean="0"/>
              <a:t>- </a:t>
            </a:r>
            <a:r>
              <a:rPr lang="en-US" sz="3200" dirty="0" smtClean="0"/>
              <a:t>advances the field past the point where others are ready for it to </a:t>
            </a:r>
            <a:r>
              <a:rPr lang="en-US" sz="3200" dirty="0" smtClean="0"/>
              <a:t>go. </a:t>
            </a:r>
            <a:endParaRPr lang="en-GB" sz="3600" dirty="0" smtClean="0"/>
          </a:p>
          <a:p>
            <a:r>
              <a:rPr lang="en-GB" sz="3600" dirty="0" smtClean="0"/>
              <a:t>Redirection -</a:t>
            </a:r>
          </a:p>
          <a:p>
            <a:r>
              <a:rPr lang="en-GB" sz="3600" dirty="0" smtClean="0"/>
              <a:t>Starting over/ re-initiation </a:t>
            </a:r>
          </a:p>
          <a:p>
            <a:r>
              <a:rPr lang="en-GB" sz="3600" dirty="0" smtClean="0"/>
              <a:t>Integration - </a:t>
            </a:r>
            <a:r>
              <a:rPr lang="en-US" sz="3600" dirty="0" smtClean="0"/>
              <a:t>combining two or more diverse ways of thinking about the field into a single way of thinking. </a:t>
            </a:r>
            <a:endParaRPr lang="en-GB" sz="3600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4356"/>
            <a:ext cx="8786874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Characteristics of Creative Personalities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5429288"/>
          </a:xfrm>
        </p:spPr>
        <p:txBody>
          <a:bodyPr>
            <a:normAutofit/>
          </a:bodyPr>
          <a:lstStyle/>
          <a:p>
            <a:pPr algn="just"/>
            <a:r>
              <a:rPr lang="en-GB" sz="3000" dirty="0" smtClean="0"/>
              <a:t>Have a great deal of energy, but they are also often quiet and at rest</a:t>
            </a:r>
          </a:p>
          <a:p>
            <a:pPr algn="just"/>
            <a:r>
              <a:rPr lang="en-GB" sz="3000" dirty="0" smtClean="0"/>
              <a:t>Tend to be smart, yet naive at the same time</a:t>
            </a:r>
          </a:p>
          <a:p>
            <a:pPr algn="just"/>
            <a:r>
              <a:rPr lang="en-GB" sz="3000" dirty="0"/>
              <a:t>H</a:t>
            </a:r>
            <a:r>
              <a:rPr lang="en-GB" sz="3000" dirty="0" smtClean="0"/>
              <a:t>ave a combination of playfulness and discipline, or responsibility and irresponsibility</a:t>
            </a:r>
          </a:p>
          <a:p>
            <a:pPr algn="just"/>
            <a:r>
              <a:rPr lang="en-GB" sz="3000" dirty="0"/>
              <a:t>A</a:t>
            </a:r>
            <a:r>
              <a:rPr lang="en-GB" sz="3000" dirty="0" smtClean="0"/>
              <a:t>lternate between imagination and fantasy on the one end, and rooted sense of reality at the other</a:t>
            </a:r>
          </a:p>
          <a:p>
            <a:pPr algn="just"/>
            <a:r>
              <a:rPr lang="en-GB" sz="3000" dirty="0"/>
              <a:t>H</a:t>
            </a:r>
            <a:r>
              <a:rPr lang="en-GB" sz="3000" dirty="0" smtClean="0"/>
              <a:t>arbour opposite tendencies between extroversion and introversion</a:t>
            </a:r>
          </a:p>
          <a:p>
            <a:pPr algn="just"/>
            <a:endParaRPr lang="en-GB" dirty="0" smtClean="0"/>
          </a:p>
          <a:p>
            <a:pPr algn="just"/>
            <a:endParaRPr lang="en-GB" dirty="0" smtClean="0"/>
          </a:p>
          <a:p>
            <a:pPr algn="just"/>
            <a:endParaRPr lang="en-GB" dirty="0" smtClean="0"/>
          </a:p>
          <a:p>
            <a:pPr algn="just"/>
            <a:endParaRPr lang="en-GB" dirty="0" smtClean="0"/>
          </a:p>
          <a:p>
            <a:pPr algn="just"/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>
            <a:normAutofit fontScale="90000"/>
          </a:bodyPr>
          <a:lstStyle/>
          <a:p>
            <a:r>
              <a:rPr lang="en-GB" dirty="0" err="1" smtClean="0"/>
              <a:t>Xtics</a:t>
            </a:r>
            <a:r>
              <a:rPr lang="en-GB" dirty="0" smtClean="0"/>
              <a:t> cont.......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2984"/>
            <a:ext cx="8501122" cy="542928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They are humble and at the same time proud</a:t>
            </a:r>
          </a:p>
          <a:p>
            <a:r>
              <a:rPr lang="en-GB" sz="3600" dirty="0" smtClean="0"/>
              <a:t>Are thought to be rebellious and independent</a:t>
            </a:r>
          </a:p>
          <a:p>
            <a:pPr algn="just"/>
            <a:r>
              <a:rPr lang="en-GB" sz="3600" dirty="0" smtClean="0"/>
              <a:t>Are very passionate about their work, yet extremely objective about it as well</a:t>
            </a:r>
          </a:p>
          <a:p>
            <a:pPr algn="just"/>
            <a:r>
              <a:rPr lang="en-GB" sz="3600" dirty="0" smtClean="0"/>
              <a:t>Their openness and sensitivity exposes them to pains and suffering</a:t>
            </a:r>
          </a:p>
          <a:p>
            <a:pPr algn="just"/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26" y="1000108"/>
            <a:ext cx="8786874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Differences between Critical Thinking and Creative Thinking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643998" cy="5286412"/>
          </a:xfrm>
        </p:spPr>
        <p:txBody>
          <a:bodyPr/>
          <a:lstStyle/>
          <a:p>
            <a:pPr algn="just"/>
            <a:r>
              <a:rPr lang="en-GB" sz="3200" dirty="0" smtClean="0"/>
              <a:t>Critical thinking is done in formal education. i.e. skills of analysis--teaching students how to solve a particular problem using single answer. </a:t>
            </a:r>
          </a:p>
          <a:p>
            <a:pPr algn="just"/>
            <a:r>
              <a:rPr lang="en-GB" sz="3200" dirty="0" smtClean="0"/>
              <a:t>Creative thinking focuses on exploring ideas, generating possibilities, looking for many right answers rather than just one to solving a problem.</a:t>
            </a:r>
          </a:p>
          <a:p>
            <a:pPr algn="just"/>
            <a:r>
              <a:rPr lang="en-GB" sz="3200" dirty="0" smtClean="0"/>
              <a:t> Both of these kinds of thinking are vital to a successful working life of an entrepreneur</a:t>
            </a:r>
          </a:p>
          <a:p>
            <a:pPr algn="just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sz="5300" dirty="0" smtClean="0"/>
              <a:t>Creative Methods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143536"/>
          </a:xfrm>
        </p:spPr>
        <p:txBody>
          <a:bodyPr/>
          <a:lstStyle/>
          <a:p>
            <a:pPr algn="just"/>
            <a:r>
              <a:rPr lang="en-GB" sz="3400" dirty="0" smtClean="0"/>
              <a:t>Evolution – increament over time</a:t>
            </a:r>
          </a:p>
          <a:p>
            <a:pPr algn="just"/>
            <a:r>
              <a:rPr lang="en-GB" sz="3400" dirty="0" smtClean="0"/>
              <a:t>Synthesis – combination of two or more ideas</a:t>
            </a:r>
          </a:p>
          <a:p>
            <a:pPr algn="just"/>
            <a:r>
              <a:rPr lang="en-GB" sz="3400" dirty="0" smtClean="0"/>
              <a:t>Revolution – changing statusquo </a:t>
            </a:r>
          </a:p>
          <a:p>
            <a:pPr algn="just"/>
            <a:r>
              <a:rPr lang="en-GB" sz="3400" dirty="0" smtClean="0"/>
              <a:t>Reapplication – using old idea in a new way</a:t>
            </a:r>
          </a:p>
          <a:p>
            <a:pPr algn="just"/>
            <a:r>
              <a:rPr lang="en-GB" sz="3400" dirty="0" smtClean="0"/>
              <a:t>Changing Direction – shifting attention from one angle of a problem to another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sz="4900" dirty="0" smtClean="0"/>
              <a:t>Negative Attitudes that Block Creativity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043510"/>
          </a:xfrm>
        </p:spPr>
        <p:txBody>
          <a:bodyPr/>
          <a:lstStyle/>
          <a:p>
            <a:r>
              <a:rPr lang="en-GB" sz="3200" dirty="0" smtClean="0"/>
              <a:t>Oh no, that's a problem!</a:t>
            </a:r>
          </a:p>
          <a:p>
            <a:r>
              <a:rPr lang="en-GB" sz="3200" dirty="0" smtClean="0"/>
              <a:t>It can't be done</a:t>
            </a:r>
          </a:p>
          <a:p>
            <a:r>
              <a:rPr lang="en-GB" sz="3200" dirty="0" smtClean="0"/>
              <a:t>I can't do it. Or there's nothing I can do</a:t>
            </a:r>
          </a:p>
          <a:p>
            <a:r>
              <a:rPr lang="en-GB" sz="3200" dirty="0" smtClean="0"/>
              <a:t>But I'm not creative</a:t>
            </a:r>
          </a:p>
          <a:p>
            <a:r>
              <a:rPr lang="en-GB" sz="3200" dirty="0" smtClean="0"/>
              <a:t>That's childish</a:t>
            </a:r>
          </a:p>
          <a:p>
            <a:r>
              <a:rPr lang="en-GB" sz="3200" dirty="0" smtClean="0"/>
              <a:t>What will people think?</a:t>
            </a:r>
          </a:p>
          <a:p>
            <a:r>
              <a:rPr lang="en-GB" sz="3200" dirty="0" smtClean="0"/>
              <a:t>I might fail</a:t>
            </a:r>
          </a:p>
          <a:p>
            <a:r>
              <a:rPr lang="en-GB" sz="3200" dirty="0" smtClean="0"/>
              <a:t>A,B C &amp; D did not make it, who am I?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12041</TotalTime>
  <Words>1242</Words>
  <Application>Microsoft Office PowerPoint</Application>
  <PresentationFormat>On-screen Show (4:3)</PresentationFormat>
  <Paragraphs>134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Opulent</vt:lpstr>
      <vt:lpstr>MODULE 3: CREATIVITY &amp; INTELLECTUAL PROPERTY </vt:lpstr>
      <vt:lpstr>Concept of  Creativity </vt:lpstr>
      <vt:lpstr>                                   Aspects of Creativity </vt:lpstr>
      <vt:lpstr>     Types of Creative Contributions </vt:lpstr>
      <vt:lpstr> Characteristics of Creative Personalities </vt:lpstr>
      <vt:lpstr>Xtics cont.......</vt:lpstr>
      <vt:lpstr> Differences between Critical Thinking and Creative Thinking </vt:lpstr>
      <vt:lpstr> Creative Methods </vt:lpstr>
      <vt:lpstr> Negative Attitudes that Block Creativity </vt:lpstr>
      <vt:lpstr>Intellectual property rights</vt:lpstr>
      <vt:lpstr>      The Origin of Intellectual Property in Nigeria </vt:lpstr>
      <vt:lpstr>    Forms of Intellectual Property </vt:lpstr>
      <vt:lpstr>INTELLECTUAL PROPERTY RIGHTS DIMENSIONS </vt:lpstr>
      <vt:lpstr>What will be entitled to copyright protection in Nigeria? </vt:lpstr>
      <vt:lpstr>CONT.....</vt:lpstr>
      <vt:lpstr>CONT....</vt:lpstr>
      <vt:lpstr>LIMITATIONS &amp; DURATION OF COPY RIGHT IN NIGERIA</vt:lpstr>
      <vt:lpstr>HOW TO PROTECT INTELLECTUAL PROPERTY RIGHTS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3: CREATIVITY &amp; INTELLECTUAL PROPERTY </dc:title>
  <dc:creator>user</dc:creator>
  <cp:lastModifiedBy>user</cp:lastModifiedBy>
  <cp:revision>19</cp:revision>
  <dcterms:created xsi:type="dcterms:W3CDTF">2014-08-18T10:56:29Z</dcterms:created>
  <dcterms:modified xsi:type="dcterms:W3CDTF">2016-03-21T10:23:02Z</dcterms:modified>
</cp:coreProperties>
</file>