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316"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7" r:id="rId62"/>
    <p:sldId id="315" r:id="rId63"/>
    <p:sldId id="331" r:id="rId64"/>
    <p:sldId id="319" r:id="rId65"/>
    <p:sldId id="320" r:id="rId66"/>
    <p:sldId id="321" r:id="rId67"/>
    <p:sldId id="322" r:id="rId68"/>
    <p:sldId id="323" r:id="rId69"/>
    <p:sldId id="324" r:id="rId70"/>
    <p:sldId id="325" r:id="rId71"/>
    <p:sldId id="326" r:id="rId72"/>
    <p:sldId id="327" r:id="rId73"/>
    <p:sldId id="328" r:id="rId74"/>
    <p:sldId id="329" r:id="rId75"/>
    <p:sldId id="332" r:id="rId76"/>
    <p:sldId id="333" r:id="rId7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AF8DF3-65E5-4198-92F7-8E2DA944194F}" type="datetimeFigureOut">
              <a:rPr lang="en-US" smtClean="0"/>
              <a:pPr/>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F8DF3-65E5-4198-92F7-8E2DA944194F}" type="datetimeFigureOut">
              <a:rPr lang="en-US" smtClean="0"/>
              <a:pPr/>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F8DF3-65E5-4198-92F7-8E2DA944194F}" type="datetimeFigureOut">
              <a:rPr lang="en-US" smtClean="0"/>
              <a:pPr/>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F8DF3-65E5-4198-92F7-8E2DA944194F}" type="datetimeFigureOut">
              <a:rPr lang="en-US" smtClean="0"/>
              <a:pPr/>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AF8DF3-65E5-4198-92F7-8E2DA944194F}" type="datetimeFigureOut">
              <a:rPr lang="en-US" smtClean="0"/>
              <a:pPr/>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AF8DF3-65E5-4198-92F7-8E2DA944194F}" type="datetimeFigureOut">
              <a:rPr lang="en-US" smtClean="0"/>
              <a:pPr/>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AF8DF3-65E5-4198-92F7-8E2DA944194F}" type="datetimeFigureOut">
              <a:rPr lang="en-US" smtClean="0"/>
              <a:pPr/>
              <a:t>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AF8DF3-65E5-4198-92F7-8E2DA944194F}" type="datetimeFigureOut">
              <a:rPr lang="en-US" smtClean="0"/>
              <a:pPr/>
              <a:t>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F8DF3-65E5-4198-92F7-8E2DA944194F}" type="datetimeFigureOut">
              <a:rPr lang="en-US" smtClean="0"/>
              <a:pPr/>
              <a:t>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F8DF3-65E5-4198-92F7-8E2DA944194F}" type="datetimeFigureOut">
              <a:rPr lang="en-US" smtClean="0"/>
              <a:pPr/>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F8DF3-65E5-4198-92F7-8E2DA944194F}" type="datetimeFigureOut">
              <a:rPr lang="en-US" smtClean="0"/>
              <a:pPr/>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B4947-9F85-44EB-9BA9-8E29F88E64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F8DF3-65E5-4198-92F7-8E2DA944194F}" type="datetimeFigureOut">
              <a:rPr lang="en-US" smtClean="0"/>
              <a:pPr/>
              <a:t>2/10/2021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B4947-9F85-44EB-9BA9-8E29F88E64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process of Decision Analysis</a:t>
            </a:r>
            <a:br>
              <a:rPr lang="en-US" dirty="0" smtClean="0"/>
            </a:br>
            <a:endParaRPr lang="en-US" dirty="0"/>
          </a:p>
        </p:txBody>
      </p:sp>
      <p:sp>
        <p:nvSpPr>
          <p:cNvPr id="3" name="Subtitle 2"/>
          <p:cNvSpPr>
            <a:spLocks noGrp="1"/>
          </p:cNvSpPr>
          <p:nvPr>
            <p:ph type="subTitle" idx="1"/>
          </p:nvPr>
        </p:nvSpPr>
        <p:spPr/>
        <p:txBody>
          <a:bodyPr/>
          <a:lstStyle/>
          <a:p>
            <a:r>
              <a:rPr lang="en-US" dirty="0" smtClean="0"/>
              <a:t>Baba Maiyaki Musa </a:t>
            </a:r>
          </a:p>
          <a:p>
            <a:r>
              <a:rPr lang="en-US" dirty="0" smtClean="0"/>
              <a:t>MBBS MPH FWACP</a:t>
            </a:r>
            <a:endParaRPr lang="en-US" dirty="0"/>
          </a:p>
        </p:txBody>
      </p:sp>
      <p:pic>
        <p:nvPicPr>
          <p:cNvPr id="1026" name="Picture 2"/>
          <p:cNvPicPr>
            <a:picLocks noChangeAspect="1" noChangeArrowheads="1"/>
          </p:cNvPicPr>
          <p:nvPr/>
        </p:nvPicPr>
        <p:blipFill>
          <a:blip r:embed="rId2"/>
          <a:srcRect/>
          <a:stretch>
            <a:fillRect/>
          </a:stretch>
        </p:blipFill>
        <p:spPr bwMode="auto">
          <a:xfrm>
            <a:off x="5500694" y="214291"/>
            <a:ext cx="3643306" cy="2214578"/>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Decision Analysis?</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Analysis </a:t>
            </a:r>
            <a:r>
              <a:rPr lang="en-US" b="1" dirty="0"/>
              <a:t>is defined as the separation of a whole into its component parts.</a:t>
            </a:r>
          </a:p>
          <a:p>
            <a:r>
              <a:rPr lang="en-US" i="1" dirty="0"/>
              <a:t>Decision analysis is the process of separating a complex decision into </a:t>
            </a:r>
            <a:r>
              <a:rPr lang="en-US" i="1" dirty="0" smtClean="0"/>
              <a:t>its </a:t>
            </a:r>
            <a:r>
              <a:rPr lang="en-US" dirty="0" smtClean="0"/>
              <a:t>component </a:t>
            </a:r>
            <a:r>
              <a:rPr lang="en-US" dirty="0"/>
              <a:t>parts and using a mathematical formula to reconstitute </a:t>
            </a:r>
            <a:r>
              <a:rPr lang="en-US" dirty="0" smtClean="0"/>
              <a:t>the whole </a:t>
            </a:r>
            <a:r>
              <a:rPr lang="en-US" dirty="0"/>
              <a:t>decision from its parts. </a:t>
            </a:r>
            <a:endParaRPr lang="en-US" dirty="0" smtClean="0"/>
          </a:p>
          <a:p>
            <a:r>
              <a:rPr lang="en-US" dirty="0" smtClean="0"/>
              <a:t>It </a:t>
            </a:r>
            <a:r>
              <a:rPr lang="en-US" dirty="0"/>
              <a:t>is a method of helping decision </a:t>
            </a:r>
            <a:r>
              <a:rPr lang="en-US" dirty="0" smtClean="0"/>
              <a:t>makers choose </a:t>
            </a:r>
            <a:r>
              <a:rPr lang="en-US" dirty="0"/>
              <a:t>the best alternative by thinking through the decision maker’s </a:t>
            </a:r>
            <a:r>
              <a:rPr lang="en-US" dirty="0" smtClean="0"/>
              <a:t>preferences and </a:t>
            </a:r>
            <a:r>
              <a:rPr lang="en-US" dirty="0"/>
              <a:t>values and by restructuring complex problems into simple ones.</a:t>
            </a:r>
          </a:p>
          <a:p>
            <a:r>
              <a:rPr lang="en-US" dirty="0"/>
              <a:t>An analyst typically makes a mathematical model of the decision.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a Model?</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i="1" dirty="0"/>
              <a:t>model is an abstraction of the events </a:t>
            </a:r>
            <a:r>
              <a:rPr lang="en-US" i="1" dirty="0" smtClean="0"/>
              <a:t>an relationships </a:t>
            </a:r>
            <a:r>
              <a:rPr lang="en-US" i="1" dirty="0"/>
              <a:t>influencing a decision.</a:t>
            </a:r>
          </a:p>
          <a:p>
            <a:r>
              <a:rPr lang="en-US" dirty="0"/>
              <a:t>It usually involves a mathematical formula relating the various </a:t>
            </a:r>
            <a:r>
              <a:rPr lang="en-US" dirty="0" smtClean="0"/>
              <a:t>concepts together</a:t>
            </a:r>
            <a:r>
              <a:rPr lang="en-US" dirty="0"/>
              <a:t>. </a:t>
            </a:r>
            <a:endParaRPr lang="en-US" dirty="0" smtClean="0"/>
          </a:p>
          <a:p>
            <a:r>
              <a:rPr lang="en-US" dirty="0" smtClean="0"/>
              <a:t>The </a:t>
            </a:r>
            <a:r>
              <a:rPr lang="en-US" dirty="0"/>
              <a:t>relationships in the model are usually quantified </a:t>
            </a:r>
            <a:r>
              <a:rPr lang="en-US" dirty="0" smtClean="0"/>
              <a:t>using numbers</a:t>
            </a:r>
            <a:r>
              <a:rPr lang="en-US" dirty="0"/>
              <a:t>. </a:t>
            </a:r>
            <a:endParaRPr lang="en-US" dirty="0" smtClean="0"/>
          </a:p>
          <a:p>
            <a:r>
              <a:rPr lang="en-US" dirty="0" smtClean="0"/>
              <a:t>A </a:t>
            </a:r>
            <a:r>
              <a:rPr lang="en-US" dirty="0"/>
              <a:t>model tracks the relationship among various parts of a </a:t>
            </a:r>
            <a:r>
              <a:rPr lang="en-US" dirty="0" smtClean="0"/>
              <a:t>decision and </a:t>
            </a:r>
            <a:r>
              <a:rPr lang="en-US" dirty="0"/>
              <a:t>helps the decision maker see the whole picture.</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Values?</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dirty="0"/>
              <a:t>decision maker’s </a:t>
            </a:r>
            <a:r>
              <a:rPr lang="en-US" i="1" dirty="0"/>
              <a:t>values are his priorities</a:t>
            </a:r>
            <a:r>
              <a:rPr lang="en-US" i="1" dirty="0" smtClean="0"/>
              <a:t>.</a:t>
            </a:r>
          </a:p>
          <a:p>
            <a:r>
              <a:rPr lang="en-US" i="1" dirty="0" smtClean="0"/>
              <a:t> </a:t>
            </a:r>
            <a:r>
              <a:rPr lang="en-US" i="1" dirty="0"/>
              <a:t>A decision involves </a:t>
            </a:r>
            <a:r>
              <a:rPr lang="en-US" i="1" dirty="0" smtClean="0"/>
              <a:t>multiple </a:t>
            </a:r>
            <a:r>
              <a:rPr lang="en-US" dirty="0" smtClean="0"/>
              <a:t>outcomes </a:t>
            </a:r>
            <a:r>
              <a:rPr lang="en-US" dirty="0"/>
              <a:t>and, based on the decision maker’s perspective, the relative </a:t>
            </a:r>
            <a:r>
              <a:rPr lang="en-US" dirty="0" smtClean="0"/>
              <a:t>worth of </a:t>
            </a:r>
            <a:r>
              <a:rPr lang="en-US" dirty="0"/>
              <a:t>these outcomes would be different. </a:t>
            </a:r>
            <a:endParaRPr lang="en-US" dirty="0" smtClean="0"/>
          </a:p>
          <a:p>
            <a:r>
              <a:rPr lang="en-US" dirty="0" smtClean="0"/>
              <a:t>Values </a:t>
            </a:r>
            <a:r>
              <a:rPr lang="en-US" dirty="0"/>
              <a:t>show the relative </a:t>
            </a:r>
            <a:r>
              <a:rPr lang="en-US" dirty="0" smtClean="0"/>
              <a:t>desirability of </a:t>
            </a:r>
            <a:r>
              <a:rPr lang="en-US" dirty="0"/>
              <a:t>the various courses of action in the eyes of the decision maker.</a:t>
            </a:r>
          </a:p>
          <a:p>
            <a:r>
              <a:rPr lang="en-US" b="1" dirty="0"/>
              <a:t>Values have two sides: cost and benefits</a:t>
            </a:r>
            <a:r>
              <a:rPr lang="en-US"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i="1" dirty="0" smtClean="0"/>
              <a:t>Cost is typically measured</a:t>
            </a:r>
          </a:p>
          <a:p>
            <a:r>
              <a:rPr lang="en-US" dirty="0" smtClean="0"/>
              <a:t>in dollars and may appear straightforward. However, true costs are complex measures that are difficult to quantify because certain costs, such as loss of goodwill, are nonmonetary and not easily tracked in budgets.</a:t>
            </a:r>
          </a:p>
          <a:p>
            <a:r>
              <a:rPr lang="en-US" dirty="0" smtClean="0"/>
              <a:t>Furthermore, monetary costs may be difficult to allocate to specific operations</a:t>
            </a:r>
          </a:p>
          <a:p>
            <a:r>
              <a:rPr lang="en-US" dirty="0" smtClean="0"/>
              <a:t>as overhead, and other shared costs may have to be divided in methods that seem arbitrary and imprecise.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i="1" dirty="0" smtClean="0"/>
              <a:t>Benefits need to be measured on the basis of various constituencies’ </a:t>
            </a:r>
            <a:r>
              <a:rPr lang="en-US" dirty="0" smtClean="0"/>
              <a:t>preferences. </a:t>
            </a:r>
          </a:p>
          <a:p>
            <a:r>
              <a:rPr lang="en-US" dirty="0" smtClean="0"/>
              <a:t>Assuming that benefits and the values associated with them are unquantifiable can be a major pitfall. </a:t>
            </a:r>
          </a:p>
          <a:p>
            <a:r>
              <a:rPr lang="en-US" dirty="0" smtClean="0"/>
              <a:t>Benefits should not be subservient to cost, because values associated with benefits often drive the actual decision.</a:t>
            </a:r>
          </a:p>
          <a:p>
            <a:r>
              <a:rPr lang="en-US" dirty="0" smtClean="0"/>
              <a:t>By assuming that values cannot be quantified, the analysis may ignore concerns most likely to influence the decision maker.</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 Example</a:t>
            </a:r>
            <a:br>
              <a:rPr lang="en-US" b="1"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a:t>
            </a:r>
            <a:r>
              <a:rPr lang="en-US" dirty="0"/>
              <a:t>hypothetical situation faced by the head of the state agency </a:t>
            </a:r>
            <a:r>
              <a:rPr lang="en-US" dirty="0" smtClean="0"/>
              <a:t>responsible for </a:t>
            </a:r>
            <a:r>
              <a:rPr lang="en-US" dirty="0"/>
              <a:t>evaluating nursing home quality can demonstrate the use of </a:t>
            </a:r>
            <a:r>
              <a:rPr lang="en-US" dirty="0" smtClean="0"/>
              <a:t>decision analysis</a:t>
            </a:r>
            <a:r>
              <a:rPr lang="en-US" dirty="0"/>
              <a:t>. </a:t>
            </a:r>
            <a:endParaRPr lang="en-US" dirty="0" smtClean="0"/>
          </a:p>
          <a:p>
            <a:r>
              <a:rPr lang="en-US" dirty="0" smtClean="0"/>
              <a:t>A </a:t>
            </a:r>
            <a:r>
              <a:rPr lang="en-US" dirty="0"/>
              <a:t>nursing home has been overmedicating its residents in an </a:t>
            </a:r>
            <a:r>
              <a:rPr lang="en-US" dirty="0" smtClean="0"/>
              <a:t>effort to </a:t>
            </a:r>
            <a:r>
              <a:rPr lang="en-US" dirty="0"/>
              <a:t>restrain them, and the administrator of the state agency must take </a:t>
            </a:r>
            <a:r>
              <a:rPr lang="en-US" dirty="0" smtClean="0"/>
              <a:t>action to </a:t>
            </a:r>
            <a:r>
              <a:rPr lang="en-US" dirty="0"/>
              <a:t>improve care at the home</a:t>
            </a:r>
            <a:r>
              <a:rPr lang="en-US" dirty="0" smtClean="0"/>
              <a:t>.</a:t>
            </a:r>
          </a:p>
          <a:p>
            <a:r>
              <a:rPr lang="en-US" dirty="0" smtClean="0"/>
              <a:t>The </a:t>
            </a:r>
            <a:r>
              <a:rPr lang="en-US" dirty="0"/>
              <a:t>possible actions include fining the </a:t>
            </a:r>
            <a:r>
              <a:rPr lang="en-US" dirty="0" smtClean="0"/>
              <a:t>home, prohibiting </a:t>
            </a:r>
            <a:r>
              <a:rPr lang="en-US" dirty="0"/>
              <a:t>admissions, and teaching the home personnel how to </a:t>
            </a:r>
            <a:r>
              <a:rPr lang="en-US" dirty="0" smtClean="0"/>
              <a:t>appropriately use </a:t>
            </a:r>
            <a:r>
              <a:rPr lang="en-US" dirty="0"/>
              <a:t>psychotropic drugs.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Any real-world decision has many different effects. For instance, the</a:t>
            </a:r>
          </a:p>
          <a:p>
            <a:r>
              <a:rPr lang="en-US" dirty="0"/>
              <a:t>state could institute a training program to help the home improve its use</a:t>
            </a:r>
          </a:p>
          <a:p>
            <a:r>
              <a:rPr lang="en-US" dirty="0"/>
              <a:t>of psychotropic drugs, but the state’s action could have effects beyond</a:t>
            </a:r>
          </a:p>
          <a:p>
            <a:r>
              <a:rPr lang="en-US" dirty="0"/>
              <a:t>changing this home’s drug utilization practices. </a:t>
            </a:r>
            <a:endParaRPr lang="en-US" dirty="0" smtClean="0"/>
          </a:p>
          <a:p>
            <a:r>
              <a:rPr lang="en-US" dirty="0" smtClean="0"/>
              <a:t>The </a:t>
            </a:r>
            <a:r>
              <a:rPr lang="en-US" dirty="0"/>
              <a:t>nursing home </a:t>
            </a:r>
            <a:r>
              <a:rPr lang="en-US" dirty="0" smtClean="0"/>
              <a:t>could become </a:t>
            </a:r>
            <a:r>
              <a:rPr lang="en-US" dirty="0"/>
              <a:t>more careful about other aspects of its care, such as how it </a:t>
            </a:r>
            <a:r>
              <a:rPr lang="en-US" dirty="0" smtClean="0"/>
              <a:t>plans care </a:t>
            </a:r>
            <a:r>
              <a:rPr lang="en-US" dirty="0"/>
              <a:t>for its patients. Or the nursing home industry as a whole could </a:t>
            </a:r>
            <a:r>
              <a:rPr lang="en-US" dirty="0" smtClean="0"/>
              <a:t>become convinced </a:t>
            </a:r>
            <a:r>
              <a:rPr lang="en-US" dirty="0"/>
              <a:t>that the state is enforcing stricter regulations on the </a:t>
            </a:r>
            <a:r>
              <a:rPr lang="en-US" dirty="0" smtClean="0"/>
              <a:t>administration of </a:t>
            </a:r>
            <a:r>
              <a:rPr lang="en-US" dirty="0"/>
              <a:t>psychotropic drugs</a:t>
            </a:r>
            <a:r>
              <a:rPr lang="en-US" dirty="0" smtClean="0"/>
              <a:t>.</a:t>
            </a:r>
          </a:p>
          <a:p>
            <a:r>
              <a:rPr lang="en-US" dirty="0" smtClean="0"/>
              <a:t> </a:t>
            </a:r>
            <a:r>
              <a:rPr lang="en-US" dirty="0"/>
              <a:t>Both of these effects are important </a:t>
            </a:r>
            <a:r>
              <a:rPr lang="en-US" dirty="0" smtClean="0"/>
              <a:t>dimensions that </a:t>
            </a:r>
            <a:r>
              <a:rPr lang="en-US" dirty="0"/>
              <a:t>should be considered during the analysis and in any </a:t>
            </a:r>
            <a:r>
              <a:rPr lang="en-US" dirty="0" smtClean="0"/>
              <a:t>assessment performed </a:t>
            </a:r>
            <a:r>
              <a:rPr lang="en-US" dirty="0"/>
              <a:t>afterward.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The problem becomes more complex because the agency </a:t>
            </a:r>
            <a:r>
              <a:rPr lang="en-US" dirty="0" smtClean="0"/>
              <a:t>administrators must </a:t>
            </a:r>
            <a:r>
              <a:rPr lang="en-US" dirty="0"/>
              <a:t>consider which constituencies’ values should be taken </a:t>
            </a:r>
            <a:r>
              <a:rPr lang="en-US" dirty="0" smtClean="0"/>
              <a:t>into account </a:t>
            </a:r>
            <a:r>
              <a:rPr lang="en-US" dirty="0"/>
              <a:t>and what their values are regarding the proposed actions. </a:t>
            </a:r>
            <a:endParaRPr lang="en-US" dirty="0" smtClean="0"/>
          </a:p>
          <a:p>
            <a:r>
              <a:rPr lang="en-US" dirty="0" smtClean="0"/>
              <a:t>For example, the </a:t>
            </a:r>
            <a:r>
              <a:rPr lang="en-US" dirty="0"/>
              <a:t>administrator may want the state to portray a tougher image </a:t>
            </a:r>
            <a:r>
              <a:rPr lang="en-US" dirty="0" smtClean="0"/>
              <a:t>to the </a:t>
            </a:r>
            <a:r>
              <a:rPr lang="en-US" dirty="0"/>
              <a:t>nursing home industry, but one constituent, the chairman of an </a:t>
            </a:r>
            <a:r>
              <a:rPr lang="en-US" dirty="0" smtClean="0"/>
              <a:t>important legislative </a:t>
            </a:r>
            <a:r>
              <a:rPr lang="en-US" dirty="0"/>
              <a:t>committee, may object to this image. </a:t>
            </a:r>
            <a:endParaRPr lang="en-US" dirty="0" smtClean="0"/>
          </a:p>
          <a:p>
            <a:r>
              <a:rPr lang="en-US" dirty="0" smtClean="0"/>
              <a:t>Therefore</a:t>
            </a:r>
            <a:r>
              <a:rPr lang="en-US" dirty="0"/>
              <a:t>, the </a:t>
            </a:r>
            <a:r>
              <a:rPr lang="en-US" dirty="0" smtClean="0"/>
              <a:t>choice of </a:t>
            </a:r>
            <a:r>
              <a:rPr lang="en-US" dirty="0"/>
              <a:t>action will depend on which constituencies’ values are considered </a:t>
            </a:r>
            <a:r>
              <a:rPr lang="en-US" dirty="0" smtClean="0"/>
              <a:t>and how </a:t>
            </a:r>
            <a:r>
              <a:rPr lang="en-US" dirty="0"/>
              <a:t>much importance each constituency is assigned.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Prototypes for Decision Analysis</a:t>
            </a:r>
            <a:br>
              <a:rPr lang="en-US" b="1"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Real </a:t>
            </a:r>
            <a:r>
              <a:rPr lang="en-US" dirty="0"/>
              <a:t>decisions are complex. Analysis does not model a decision in all its</a:t>
            </a:r>
          </a:p>
          <a:p>
            <a:r>
              <a:rPr lang="en-US" dirty="0"/>
              <a:t>complexity. </a:t>
            </a:r>
            <a:endParaRPr lang="en-US" dirty="0" smtClean="0"/>
          </a:p>
          <a:p>
            <a:r>
              <a:rPr lang="en-US" dirty="0" smtClean="0"/>
              <a:t>Some </a:t>
            </a:r>
            <a:r>
              <a:rPr lang="en-US" dirty="0"/>
              <a:t>aspects of the decision are ignored and not considered</a:t>
            </a:r>
          </a:p>
          <a:p>
            <a:r>
              <a:rPr lang="en-US" dirty="0"/>
              <a:t>fundamental to the choice at hand. </a:t>
            </a:r>
            <a:endParaRPr lang="en-US" dirty="0" smtClean="0"/>
          </a:p>
          <a:p>
            <a:r>
              <a:rPr lang="en-US" dirty="0" smtClean="0"/>
              <a:t>The </a:t>
            </a:r>
            <a:r>
              <a:rPr lang="en-US" dirty="0"/>
              <a:t>goal is not to impress, and in </a:t>
            </a:r>
            <a:r>
              <a:rPr lang="en-US" dirty="0" smtClean="0"/>
              <a:t>the process </a:t>
            </a:r>
            <a:r>
              <a:rPr lang="en-US" dirty="0"/>
              <a:t>overwhelm, the decision maker with the analyst’s ability to </a:t>
            </a:r>
            <a:r>
              <a:rPr lang="en-US" dirty="0" smtClean="0"/>
              <a:t>capture all </a:t>
            </a:r>
            <a:r>
              <a:rPr lang="en-US" dirty="0"/>
              <a:t>possibilities. Rather, the goal of analysis is to simplify the decision </a:t>
            </a:r>
            <a:r>
              <a:rPr lang="en-US" dirty="0" err="1" smtClean="0"/>
              <a:t>enoughto</a:t>
            </a:r>
            <a:r>
              <a:rPr lang="en-US" dirty="0" smtClean="0"/>
              <a:t> </a:t>
            </a:r>
            <a:r>
              <a:rPr lang="en-US" dirty="0"/>
              <a:t>meet the decision maker’s needs</a:t>
            </a:r>
            <a:r>
              <a:rPr lang="en-US" dirty="0" smtClean="0"/>
              <a:t>.</a:t>
            </a:r>
          </a:p>
          <a:p>
            <a:r>
              <a:rPr lang="en-US" dirty="0" smtClean="0"/>
              <a:t> </a:t>
            </a:r>
            <a:r>
              <a:rPr lang="en-US" dirty="0"/>
              <a:t>An important challenge, then, is </a:t>
            </a:r>
            <a:r>
              <a:rPr lang="en-US" dirty="0" smtClean="0"/>
              <a:t>to determine </a:t>
            </a:r>
            <a:r>
              <a:rPr lang="en-US" dirty="0"/>
              <a:t>how to simplify an analysis without diminishing its </a:t>
            </a:r>
            <a:r>
              <a:rPr lang="en-US" dirty="0" smtClean="0"/>
              <a:t>usefulness and </a:t>
            </a:r>
            <a:r>
              <a:rPr lang="en-US" dirty="0"/>
              <a:t>accuracy. </a:t>
            </a:r>
            <a:endParaRPr lang="en-US" dirty="0" smtClean="0"/>
          </a:p>
          <a:p>
            <a:r>
              <a:rPr lang="en-US" dirty="0" smtClean="0"/>
              <a:t>When </a:t>
            </a:r>
            <a:r>
              <a:rPr lang="en-US" dirty="0"/>
              <a:t>an analyst faces a decision with interrelated events, </a:t>
            </a:r>
            <a:r>
              <a:rPr lang="en-US" b="1" dirty="0"/>
              <a:t>a</a:t>
            </a:r>
          </a:p>
          <a:p>
            <a:r>
              <a:rPr lang="en-US" b="1" dirty="0"/>
              <a:t>tool called a decision tree might be </a:t>
            </a:r>
            <a:r>
              <a:rPr lang="en-US" b="1" dirty="0" smtClean="0"/>
              <a:t>useful.</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Over the years, as analysts have applied various tools to simplify </a:t>
            </a:r>
            <a:r>
              <a:rPr lang="en-US" dirty="0" smtClean="0"/>
              <a:t>and model </a:t>
            </a:r>
            <a:r>
              <a:rPr lang="en-US" dirty="0"/>
              <a:t>decisions, some prototypes have emerged. </a:t>
            </a:r>
            <a:endParaRPr lang="en-US" dirty="0" smtClean="0"/>
          </a:p>
          <a:p>
            <a:r>
              <a:rPr lang="en-US" dirty="0" smtClean="0"/>
              <a:t>If </a:t>
            </a:r>
            <a:r>
              <a:rPr lang="en-US" dirty="0"/>
              <a:t>an analyst can </a:t>
            </a:r>
            <a:r>
              <a:rPr lang="en-US" dirty="0" smtClean="0"/>
              <a:t>recognize that </a:t>
            </a:r>
            <a:r>
              <a:rPr lang="en-US" dirty="0"/>
              <a:t>a decision is like one of the prototypes in her arsenal of </a:t>
            </a:r>
            <a:r>
              <a:rPr lang="en-US" dirty="0" smtClean="0"/>
              <a:t>solutions, then </a:t>
            </a:r>
            <a:r>
              <a:rPr lang="en-US" dirty="0"/>
              <a:t>she can quickly address the problem. </a:t>
            </a:r>
            <a:endParaRPr lang="en-US" dirty="0" smtClean="0"/>
          </a:p>
          <a:p>
            <a:r>
              <a:rPr lang="en-US" dirty="0" smtClean="0"/>
              <a:t>Each </a:t>
            </a:r>
            <a:r>
              <a:rPr lang="en-US" dirty="0"/>
              <a:t>prototype leads to </a:t>
            </a:r>
            <a:r>
              <a:rPr lang="en-US" dirty="0" smtClean="0"/>
              <a:t>some simplification </a:t>
            </a:r>
            <a:r>
              <a:rPr lang="en-US" dirty="0"/>
              <a:t>of the problem and a specific analytical solution. </a:t>
            </a:r>
            <a:endParaRPr lang="en-US" dirty="0" smtClean="0"/>
          </a:p>
          <a:p>
            <a:r>
              <a:rPr lang="en-US" dirty="0" smtClean="0"/>
              <a:t>The existence of </a:t>
            </a:r>
            <a:r>
              <a:rPr lang="en-US" dirty="0"/>
              <a:t>these prototypes helps in addressing the problem with known tools</a:t>
            </a:r>
          </a:p>
          <a:p>
            <a:r>
              <a:rPr lang="en-US" dirty="0"/>
              <a:t>and methods.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At the end of this module the student will be able to : </a:t>
            </a:r>
          </a:p>
          <a:p>
            <a:endParaRPr lang="en-US" dirty="0"/>
          </a:p>
          <a:p>
            <a:r>
              <a:rPr lang="en-US" dirty="0" smtClean="0"/>
              <a:t>describe a nonclinical work-related decision.</a:t>
            </a:r>
          </a:p>
          <a:p>
            <a:r>
              <a:rPr lang="en-US" dirty="0" smtClean="0"/>
              <a:t>Describe who makes the decision, what actions are possible, what the resulting</a:t>
            </a:r>
          </a:p>
          <a:p>
            <a:r>
              <a:rPr lang="en-US" dirty="0" smtClean="0"/>
              <a:t>outcomes are, and how these outcomes are evaluated:</a:t>
            </a:r>
          </a:p>
          <a:p>
            <a:r>
              <a:rPr lang="en-US" dirty="0" smtClean="0"/>
              <a:t>He would also appreciate :</a:t>
            </a:r>
          </a:p>
          <a:p>
            <a:endParaRPr lang="en-US" dirty="0" smtClean="0"/>
          </a:p>
          <a:p>
            <a:pPr lvl="1"/>
            <a:r>
              <a:rPr lang="en-US" dirty="0" smtClean="0"/>
              <a:t>1. Who makes the decision?</a:t>
            </a:r>
          </a:p>
          <a:p>
            <a:pPr lvl="1"/>
            <a:r>
              <a:rPr lang="en-US" dirty="0" smtClean="0"/>
              <a:t>2. What actions are possible (list at least two actions)?</a:t>
            </a:r>
          </a:p>
          <a:p>
            <a:pPr lvl="1"/>
            <a:r>
              <a:rPr lang="en-US" dirty="0" smtClean="0"/>
              <a:t>3. What are the possible outcomes?</a:t>
            </a:r>
          </a:p>
          <a:p>
            <a:pPr lvl="1"/>
            <a:r>
              <a:rPr lang="en-US" dirty="0" smtClean="0"/>
              <a:t>4. Besides cost, what other values enter these decision?</a:t>
            </a:r>
          </a:p>
          <a:p>
            <a:pPr lvl="1"/>
            <a:r>
              <a:rPr lang="en-US" dirty="0" smtClean="0"/>
              <a:t>5. Whose values are considered relevant to the decision?</a:t>
            </a:r>
          </a:p>
          <a:p>
            <a:pPr lvl="1"/>
            <a:r>
              <a:rPr lang="en-US" dirty="0" smtClean="0"/>
              <a:t>6. Why are the outcomes uncertain?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Following are five of these prototypes:</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1</a:t>
            </a:r>
            <a:r>
              <a:rPr lang="en-US" b="1" dirty="0"/>
              <a:t>. The unstructured problem</a:t>
            </a:r>
          </a:p>
          <a:p>
            <a:r>
              <a:rPr lang="en-US" b="1" dirty="0"/>
              <a:t>2. Uncertainty about future events</a:t>
            </a:r>
          </a:p>
          <a:p>
            <a:r>
              <a:rPr lang="en-US" b="1" dirty="0"/>
              <a:t>3. Unclear values</a:t>
            </a:r>
          </a:p>
          <a:p>
            <a:r>
              <a:rPr lang="en-US" b="1" dirty="0"/>
              <a:t>4. Potential conflict</a:t>
            </a:r>
          </a:p>
          <a:p>
            <a:r>
              <a:rPr lang="en-US" b="1" dirty="0"/>
              <a:t>5. The need to do it all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Prototype 1: The Unstructured Problem</a:t>
            </a:r>
            <a:br>
              <a:rPr lang="en-US" b="1" i="1"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Sometimes </a:t>
            </a:r>
            <a:r>
              <a:rPr lang="en-US" dirty="0"/>
              <a:t>decision makers do not truly understand the problem they are</a:t>
            </a:r>
          </a:p>
          <a:p>
            <a:r>
              <a:rPr lang="en-US" dirty="0"/>
              <a:t>addressing. This lack of understanding can manifest itself in disagreements</a:t>
            </a:r>
          </a:p>
          <a:p>
            <a:r>
              <a:rPr lang="en-US" dirty="0"/>
              <a:t>about the proper course of action. </a:t>
            </a:r>
            <a:endParaRPr lang="en-US" dirty="0" smtClean="0"/>
          </a:p>
          <a:p>
            <a:r>
              <a:rPr lang="en-US" dirty="0" smtClean="0"/>
              <a:t>The </a:t>
            </a:r>
            <a:r>
              <a:rPr lang="en-US" dirty="0"/>
              <a:t>members of a decision-making </a:t>
            </a:r>
            <a:r>
              <a:rPr lang="en-US" dirty="0" smtClean="0"/>
              <a:t>team may </a:t>
            </a:r>
            <a:r>
              <a:rPr lang="en-US" dirty="0"/>
              <a:t>prefer different reasonable actions based on their limited perspectives</a:t>
            </a:r>
          </a:p>
          <a:p>
            <a:r>
              <a:rPr lang="en-US" dirty="0"/>
              <a:t>of the issue</a:t>
            </a:r>
            <a:r>
              <a:rPr lang="en-US" dirty="0" smtClean="0"/>
              <a:t>.</a:t>
            </a:r>
          </a:p>
          <a:p>
            <a:r>
              <a:rPr lang="en-US" dirty="0" smtClean="0"/>
              <a:t> </a:t>
            </a:r>
            <a:r>
              <a:rPr lang="en-US" dirty="0"/>
              <a:t>In this prototype, the problem needs to be structured so </a:t>
            </a:r>
            <a:r>
              <a:rPr lang="en-US" dirty="0" smtClean="0"/>
              <a:t>the decision </a:t>
            </a:r>
            <a:r>
              <a:rPr lang="en-US" dirty="0"/>
              <a:t>makers understand all of the various considerations involved in</a:t>
            </a:r>
          </a:p>
          <a:p>
            <a:r>
              <a:rPr lang="en-US" dirty="0"/>
              <a:t>the decision</a:t>
            </a:r>
            <a:r>
              <a:rPr lang="en-US" dirty="0" smtClean="0"/>
              <a:t>.</a:t>
            </a:r>
          </a:p>
          <a:p>
            <a:r>
              <a:rPr lang="en-US" dirty="0" smtClean="0"/>
              <a:t> </a:t>
            </a:r>
            <a:r>
              <a:rPr lang="en-US" dirty="0"/>
              <a:t>An analyst can promote better understanding of the decision</a:t>
            </a:r>
          </a:p>
          <a:p>
            <a:r>
              <a:rPr lang="en-US" dirty="0"/>
              <a:t>by helping policy makers to explicitly identify the following:</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Individual assumptions about the problem and its causes</a:t>
            </a:r>
          </a:p>
          <a:p>
            <a:pPr>
              <a:buNone/>
            </a:pPr>
            <a:r>
              <a:rPr lang="en-US" dirty="0"/>
              <a:t>• Objectives being pursued by each decision </a:t>
            </a:r>
            <a:r>
              <a:rPr lang="en-US" dirty="0" smtClean="0"/>
              <a:t>maker</a:t>
            </a:r>
          </a:p>
          <a:p>
            <a:pPr>
              <a:buNone/>
            </a:pPr>
            <a:r>
              <a:rPr lang="en-US" dirty="0" smtClean="0"/>
              <a:t>• </a:t>
            </a:r>
            <a:r>
              <a:rPr lang="en-US" dirty="0"/>
              <a:t>Different perceptions and values of the constituencies</a:t>
            </a:r>
          </a:p>
          <a:p>
            <a:pPr>
              <a:buNone/>
            </a:pPr>
            <a:r>
              <a:rPr lang="en-US" dirty="0"/>
              <a:t>• Available </a:t>
            </a:r>
            <a:r>
              <a:rPr lang="en-US" dirty="0" smtClean="0"/>
              <a:t>options</a:t>
            </a:r>
          </a:p>
          <a:p>
            <a:pPr>
              <a:buNone/>
            </a:pPr>
            <a:r>
              <a:rPr lang="en-US" dirty="0" smtClean="0"/>
              <a:t>• </a:t>
            </a:r>
            <a:r>
              <a:rPr lang="en-US" dirty="0"/>
              <a:t>Events that influence the desirability of various outcomes</a:t>
            </a:r>
          </a:p>
          <a:p>
            <a:pPr>
              <a:buNone/>
            </a:pPr>
            <a:r>
              <a:rPr lang="en-US" dirty="0"/>
              <a:t>• Principal uncertainties about future outcomes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 good way to structure the problem is for the analyst to listen </a:t>
            </a:r>
            <a:r>
              <a:rPr lang="en-US" dirty="0" smtClean="0"/>
              <a:t>to the </a:t>
            </a:r>
            <a:r>
              <a:rPr lang="en-US" dirty="0"/>
              <a:t>decision maker’s description of various aspects of the problem</a:t>
            </a:r>
            <a:r>
              <a:rPr lang="en-US" dirty="0" smtClean="0"/>
              <a:t>.</a:t>
            </a:r>
          </a:p>
          <a:p>
            <a:r>
              <a:rPr lang="en-US" dirty="0" smtClean="0"/>
              <a:t>the </a:t>
            </a:r>
            <a:r>
              <a:rPr lang="en-US" dirty="0"/>
              <a:t>analyst usually seeks to understand the nature of the problem by </a:t>
            </a:r>
            <a:r>
              <a:rPr lang="en-US" dirty="0" smtClean="0"/>
              <a:t>clarifying the </a:t>
            </a:r>
            <a:r>
              <a:rPr lang="en-US" dirty="0"/>
              <a:t>values and uncertainties involved. </a:t>
            </a:r>
            <a:endParaRPr lang="en-US" dirty="0" smtClean="0"/>
          </a:p>
          <a:p>
            <a:r>
              <a:rPr lang="en-US" dirty="0" smtClean="0"/>
              <a:t>When </a:t>
            </a:r>
            <a:r>
              <a:rPr lang="en-US" dirty="0"/>
              <a:t>the problem is </a:t>
            </a:r>
            <a:r>
              <a:rPr lang="en-US" dirty="0" smtClean="0"/>
              <a:t>fully described</a:t>
            </a:r>
            <a:r>
              <a:rPr lang="en-US" dirty="0"/>
              <a:t>, the analyst can provide an organized summary to the </a:t>
            </a:r>
            <a:r>
              <a:rPr lang="en-US" dirty="0" smtClean="0"/>
              <a:t>decision makers</a:t>
            </a:r>
            <a:r>
              <a:rPr lang="en-US" dirty="0"/>
              <a:t>, helping them see the whole and its parts.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Prototype 2: Uncertainty About Future Events</a:t>
            </a:r>
            <a:br>
              <a:rPr lang="en-US" b="1" i="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Decision </a:t>
            </a:r>
            <a:r>
              <a:rPr lang="en-US" dirty="0"/>
              <a:t>makers are sometimes not sure what will happen if an action </a:t>
            </a:r>
            <a:r>
              <a:rPr lang="en-US" dirty="0" smtClean="0"/>
              <a:t>is taken</a:t>
            </a:r>
            <a:r>
              <a:rPr lang="en-US" dirty="0"/>
              <a:t>, and they may not be sure about the state of their environment. </a:t>
            </a:r>
            <a:endParaRPr lang="en-US" dirty="0" smtClean="0"/>
          </a:p>
          <a:p>
            <a:r>
              <a:rPr lang="en-US" dirty="0" smtClean="0"/>
              <a:t>For example</a:t>
            </a:r>
            <a:r>
              <a:rPr lang="en-US" dirty="0"/>
              <a:t>, what is the chance that initiating a fine will really change the </a:t>
            </a:r>
            <a:r>
              <a:rPr lang="en-US" dirty="0" smtClean="0"/>
              <a:t>way the </a:t>
            </a:r>
            <a:r>
              <a:rPr lang="en-US" dirty="0"/>
              <a:t>nursing home uses psychotropic drugs? What is the chance that a </a:t>
            </a:r>
            <a:r>
              <a:rPr lang="en-US" dirty="0" smtClean="0"/>
              <a:t>hospital administrator </a:t>
            </a:r>
            <a:r>
              <a:rPr lang="en-US" dirty="0"/>
              <a:t>opens a stroke unit and competitors do the same? </a:t>
            </a:r>
            <a:endParaRPr lang="en-US" dirty="0" smtClean="0"/>
          </a:p>
          <a:p>
            <a:r>
              <a:rPr lang="en-US" dirty="0" smtClean="0"/>
              <a:t>In this </a:t>
            </a:r>
            <a:r>
              <a:rPr lang="en-US" dirty="0"/>
              <a:t>prototype, the analyst needs to reduce the decision maker’s uncertainty.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In the nursing home example, there were probably some clues </a:t>
            </a:r>
            <a:r>
              <a:rPr lang="en-US" dirty="0" smtClean="0"/>
              <a:t>about whether </a:t>
            </a:r>
            <a:r>
              <a:rPr lang="en-US" dirty="0"/>
              <a:t>the nursing home’s overmedication was caused by ignorance </a:t>
            </a:r>
            <a:r>
              <a:rPr lang="en-US" dirty="0" smtClean="0"/>
              <a:t>or greed</a:t>
            </a:r>
            <a:r>
              <a:rPr lang="en-US" dirty="0"/>
              <a:t>. </a:t>
            </a:r>
            <a:endParaRPr lang="en-US" dirty="0" smtClean="0"/>
          </a:p>
          <a:p>
            <a:r>
              <a:rPr lang="en-US" dirty="0" smtClean="0"/>
              <a:t>However</a:t>
            </a:r>
            <a:r>
              <a:rPr lang="en-US" dirty="0"/>
              <a:t>, the clues are neither equally important nor measured </a:t>
            </a:r>
            <a:r>
              <a:rPr lang="en-US" dirty="0" smtClean="0"/>
              <a:t>on a </a:t>
            </a:r>
            <a:r>
              <a:rPr lang="en-US" dirty="0"/>
              <a:t>common scale. The analyst helps to compress the clues to a single </a:t>
            </a:r>
            <a:r>
              <a:rPr lang="en-US" dirty="0" smtClean="0"/>
              <a:t>scale for </a:t>
            </a:r>
            <a:r>
              <a:rPr lang="en-US" dirty="0"/>
              <a:t>comparison. </a:t>
            </a:r>
            <a:endParaRPr lang="en-US" dirty="0" smtClean="0"/>
          </a:p>
          <a:p>
            <a:r>
              <a:rPr lang="en-US" dirty="0" smtClean="0"/>
              <a:t>The </a:t>
            </a:r>
            <a:r>
              <a:rPr lang="en-US" dirty="0"/>
              <a:t>analyst can use the various clues to clarify the </a:t>
            </a:r>
            <a:r>
              <a:rPr lang="en-US" dirty="0" smtClean="0"/>
              <a:t>reason for </a:t>
            </a:r>
            <a:r>
              <a:rPr lang="en-US" dirty="0"/>
              <a:t>the use of psychotropic drugs and thus help the decision maker </a:t>
            </a:r>
            <a:r>
              <a:rPr lang="en-US" dirty="0" smtClean="0"/>
              <a:t>choose between </a:t>
            </a:r>
            <a:r>
              <a:rPr lang="en-US" dirty="0"/>
              <a:t>a punitive course of action or an educational course of action.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Some clues suggest that the target event (e.g., eliminating the </a:t>
            </a:r>
            <a:r>
              <a:rPr lang="en-US" dirty="0" smtClean="0"/>
              <a:t>overmedication of </a:t>
            </a:r>
            <a:r>
              <a:rPr lang="en-US" dirty="0"/>
              <a:t>nursing home patients) might occur, and other clues </a:t>
            </a:r>
            <a:r>
              <a:rPr lang="en-US" dirty="0" smtClean="0"/>
              <a:t>suggest the </a:t>
            </a:r>
            <a:r>
              <a:rPr lang="en-US" dirty="0"/>
              <a:t>opposite. </a:t>
            </a:r>
            <a:endParaRPr lang="en-US" dirty="0" smtClean="0"/>
          </a:p>
          <a:p>
            <a:r>
              <a:rPr lang="en-US" dirty="0" smtClean="0"/>
              <a:t>The </a:t>
            </a:r>
            <a:r>
              <a:rPr lang="en-US" dirty="0"/>
              <a:t>analyst must distill the implications of </a:t>
            </a:r>
            <a:r>
              <a:rPr lang="en-US" dirty="0" smtClean="0"/>
              <a:t>these contradictory </a:t>
            </a:r>
            <a:r>
              <a:rPr lang="en-US" dirty="0"/>
              <a:t>clues into a single forecast</a:t>
            </a:r>
            <a:r>
              <a:rPr lang="en-US" dirty="0" smtClean="0"/>
              <a:t>.</a:t>
            </a:r>
          </a:p>
          <a:p>
            <a:r>
              <a:rPr lang="en-US" dirty="0" smtClean="0"/>
              <a:t> </a:t>
            </a:r>
            <a:r>
              <a:rPr lang="en-US" dirty="0"/>
              <a:t>Deciding on the nature and </a:t>
            </a:r>
            <a:r>
              <a:rPr lang="en-US" dirty="0" smtClean="0"/>
              <a:t>relative importance </a:t>
            </a:r>
            <a:r>
              <a:rPr lang="en-US" dirty="0"/>
              <a:t>of these clues is difficult, because people tend to </a:t>
            </a:r>
            <a:r>
              <a:rPr lang="en-US" dirty="0" smtClean="0"/>
              <a:t>assess complex </a:t>
            </a:r>
            <a:r>
              <a:rPr lang="en-US" dirty="0"/>
              <a:t>uncertainties poorly unless they can divide them into </a:t>
            </a:r>
            <a:r>
              <a:rPr lang="en-US" dirty="0" smtClean="0"/>
              <a:t>manageable components</a:t>
            </a:r>
            <a:r>
              <a:rPr lang="en-US" dirty="0"/>
              <a:t>. </a:t>
            </a:r>
            <a:endParaRPr lang="en-US" dirty="0" smtClean="0"/>
          </a:p>
          <a:p>
            <a:r>
              <a:rPr lang="en-US" dirty="0" smtClean="0"/>
              <a:t>Decision </a:t>
            </a:r>
            <a:r>
              <a:rPr lang="en-US" dirty="0"/>
              <a:t>analysis can help make this division by using probability</a:t>
            </a:r>
          </a:p>
          <a:p>
            <a:r>
              <a:rPr lang="en-US" dirty="0"/>
              <a:t>models that combine components after their </a:t>
            </a:r>
            <a:r>
              <a:rPr lang="en-US" dirty="0" smtClean="0"/>
              <a:t>individual contributions have </a:t>
            </a:r>
            <a:r>
              <a:rPr lang="en-US" dirty="0"/>
              <a:t>been determined.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Prototype 3: Unclear Values</a:t>
            </a:r>
            <a:br>
              <a:rPr lang="en-US" b="1" i="1" dirty="0" smtClean="0"/>
            </a:br>
            <a:endParaRPr lang="en-US" dirty="0"/>
          </a:p>
        </p:txBody>
      </p:sp>
      <p:sp>
        <p:nvSpPr>
          <p:cNvPr id="3" name="Content Placeholder 2"/>
          <p:cNvSpPr>
            <a:spLocks noGrp="1"/>
          </p:cNvSpPr>
          <p:nvPr>
            <p:ph sz="half" idx="1"/>
          </p:nvPr>
        </p:nvSpPr>
        <p:spPr/>
        <p:txBody>
          <a:bodyPr>
            <a:normAutofit/>
          </a:bodyPr>
          <a:lstStyle/>
          <a:p>
            <a:r>
              <a:rPr lang="en-US" dirty="0" smtClean="0"/>
              <a:t>In some situations, the options and future outcomes are clearly identified,</a:t>
            </a:r>
          </a:p>
          <a:p>
            <a:r>
              <a:rPr lang="en-US" dirty="0" smtClean="0"/>
              <a:t>and uncertainty plays a minor role. However, the values influencing the</a:t>
            </a:r>
          </a:p>
          <a:p>
            <a:endParaRPr lang="en-US" dirty="0"/>
          </a:p>
        </p:txBody>
      </p:sp>
      <p:pic>
        <p:nvPicPr>
          <p:cNvPr id="3074" name="Picture 2"/>
          <p:cNvPicPr>
            <a:picLocks noGrp="1" noChangeAspect="1" noChangeArrowheads="1"/>
          </p:cNvPicPr>
          <p:nvPr>
            <p:ph sz="half" idx="2"/>
          </p:nvPr>
        </p:nvPicPr>
        <p:blipFill>
          <a:blip r:embed="rId2"/>
          <a:srcRect/>
          <a:stretch>
            <a:fillRect/>
          </a:stretch>
        </p:blipFill>
        <p:spPr bwMode="auto">
          <a:xfrm>
            <a:off x="4648200" y="1714488"/>
            <a:ext cx="4038600" cy="4500593"/>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options and outcomes might be unclear</a:t>
            </a:r>
            <a:r>
              <a:rPr lang="en-US" dirty="0" smtClean="0"/>
              <a:t>.</a:t>
            </a:r>
          </a:p>
          <a:p>
            <a:r>
              <a:rPr lang="en-US" dirty="0" smtClean="0"/>
              <a:t> </a:t>
            </a:r>
            <a:r>
              <a:rPr lang="en-US" dirty="0"/>
              <a:t>A value is the decision </a:t>
            </a:r>
            <a:r>
              <a:rPr lang="en-US" dirty="0" smtClean="0"/>
              <a:t>maker’s judgment </a:t>
            </a:r>
            <a:r>
              <a:rPr lang="en-US" dirty="0"/>
              <a:t>of the relative worth or importance of something</a:t>
            </a:r>
            <a:r>
              <a:rPr lang="en-US" dirty="0" smtClean="0"/>
              <a:t>.</a:t>
            </a:r>
          </a:p>
          <a:p>
            <a:r>
              <a:rPr lang="en-US" dirty="0" smtClean="0"/>
              <a:t> </a:t>
            </a:r>
            <a:r>
              <a:rPr lang="en-US" dirty="0"/>
              <a:t>Even if </a:t>
            </a:r>
            <a:r>
              <a:rPr lang="en-US" dirty="0" smtClean="0"/>
              <a:t>there is </a:t>
            </a:r>
            <a:r>
              <a:rPr lang="en-US" dirty="0"/>
              <a:t>a single decision maker, it is sometimes important to clarify his </a:t>
            </a:r>
            <a:r>
              <a:rPr lang="en-US" dirty="0" smtClean="0"/>
              <a:t>priorities and </a:t>
            </a:r>
            <a:r>
              <a:rPr lang="en-US" dirty="0"/>
              <a:t>values.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decision maker’s actions will have many outcomes, some </a:t>
            </a:r>
            <a:r>
              <a:rPr lang="en-US" dirty="0" smtClean="0"/>
              <a:t>of which </a:t>
            </a:r>
            <a:r>
              <a:rPr lang="en-US" dirty="0"/>
              <a:t>are positive and others negative</a:t>
            </a:r>
            <a:r>
              <a:rPr lang="en-US" dirty="0" smtClean="0"/>
              <a:t>.</a:t>
            </a:r>
          </a:p>
          <a:p>
            <a:r>
              <a:rPr lang="en-US" dirty="0" smtClean="0"/>
              <a:t> </a:t>
            </a:r>
            <a:r>
              <a:rPr lang="en-US" dirty="0"/>
              <a:t>One option may be preferable </a:t>
            </a:r>
            <a:r>
              <a:rPr lang="en-US" dirty="0" smtClean="0"/>
              <a:t>on one </a:t>
            </a:r>
            <a:r>
              <a:rPr lang="en-US" dirty="0"/>
              <a:t>dimension but unacceptable on another. </a:t>
            </a:r>
            <a:endParaRPr lang="en-US" dirty="0" smtClean="0"/>
          </a:p>
          <a:p>
            <a:r>
              <a:rPr lang="en-US" dirty="0" smtClean="0"/>
              <a:t>The </a:t>
            </a:r>
            <a:r>
              <a:rPr lang="en-US" dirty="0"/>
              <a:t>decision maker must </a:t>
            </a:r>
            <a:r>
              <a:rPr lang="en-US" dirty="0" smtClean="0"/>
              <a:t>trade off </a:t>
            </a:r>
            <a:r>
              <a:rPr lang="en-US" dirty="0"/>
              <a:t>the gains in one dimension with losses in another.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a:t>Any time a selection must be made among alternatives, a decision is</a:t>
            </a:r>
          </a:p>
          <a:p>
            <a:r>
              <a:rPr lang="en-US" dirty="0"/>
              <a:t>being made, and it is the role of the analyst to assist in the </a:t>
            </a:r>
            <a:r>
              <a:rPr lang="en-US" dirty="0" smtClean="0"/>
              <a:t>decision-making process</a:t>
            </a:r>
            <a:r>
              <a:rPr lang="en-US" dirty="0"/>
              <a:t>. </a:t>
            </a:r>
            <a:endParaRPr lang="en-US" dirty="0" smtClean="0"/>
          </a:p>
          <a:p>
            <a:r>
              <a:rPr lang="en-US" dirty="0" smtClean="0"/>
              <a:t>When </a:t>
            </a:r>
            <a:r>
              <a:rPr lang="en-US" dirty="0"/>
              <a:t>decisions are complicated and require careful consideration</a:t>
            </a:r>
          </a:p>
          <a:p>
            <a:r>
              <a:rPr lang="en-US" dirty="0"/>
              <a:t>and systematic review of the available options, the analyst’s role</a:t>
            </a:r>
          </a:p>
          <a:p>
            <a:r>
              <a:rPr lang="en-US" dirty="0"/>
              <a:t>becomes paramount. </a:t>
            </a:r>
            <a:endParaRPr lang="en-US" dirty="0" smtClean="0"/>
          </a:p>
          <a:p>
            <a:endParaRPr lang="en-US" dirty="0" smtClean="0"/>
          </a:p>
          <a:p>
            <a:r>
              <a:rPr lang="en-US" dirty="0" smtClean="0"/>
              <a:t>An </a:t>
            </a:r>
            <a:r>
              <a:rPr lang="en-US" dirty="0"/>
              <a:t>analyst needs to ask questions to understand </a:t>
            </a:r>
            <a:r>
              <a:rPr lang="en-US" dirty="0" smtClean="0"/>
              <a:t>:</a:t>
            </a:r>
          </a:p>
          <a:p>
            <a:pPr lvl="1"/>
            <a:r>
              <a:rPr lang="en-US" dirty="0" smtClean="0"/>
              <a:t>who the </a:t>
            </a:r>
            <a:r>
              <a:rPr lang="en-US" dirty="0"/>
              <a:t>decision makers are</a:t>
            </a:r>
            <a:r>
              <a:rPr lang="en-US" dirty="0" smtClean="0"/>
              <a:t>,</a:t>
            </a:r>
          </a:p>
          <a:p>
            <a:pPr lvl="1"/>
            <a:r>
              <a:rPr lang="en-US" dirty="0" smtClean="0"/>
              <a:t> </a:t>
            </a:r>
            <a:r>
              <a:rPr lang="en-US" dirty="0"/>
              <a:t>what they value, </a:t>
            </a:r>
            <a:endParaRPr lang="en-US" dirty="0" smtClean="0"/>
          </a:p>
          <a:p>
            <a:pPr lvl="1"/>
            <a:r>
              <a:rPr lang="en-US" dirty="0" smtClean="0"/>
              <a:t>and </a:t>
            </a:r>
            <a:r>
              <a:rPr lang="en-US" dirty="0"/>
              <a:t>what complicates the decision.</a:t>
            </a:r>
          </a:p>
          <a:p>
            <a:r>
              <a:rPr lang="en-US" dirty="0"/>
              <a:t>The analyst deconstructs complex decisions into component parts and</a:t>
            </a:r>
          </a:p>
          <a:p>
            <a:r>
              <a:rPr lang="en-US" dirty="0"/>
              <a:t>then reconstitutes the final decision from those parts using a </a:t>
            </a:r>
            <a:r>
              <a:rPr lang="en-US" dirty="0" smtClean="0"/>
              <a:t>mathematical model</a:t>
            </a:r>
            <a:r>
              <a:rPr lang="en-US" dirty="0"/>
              <a:t>. </a:t>
            </a:r>
            <a:endParaRPr lang="en-US" dirty="0" smtClean="0"/>
          </a:p>
          <a:p>
            <a:r>
              <a:rPr lang="en-US" dirty="0" smtClean="0"/>
              <a:t>In </a:t>
            </a:r>
            <a:r>
              <a:rPr lang="en-US" dirty="0"/>
              <a:t>the process, the analyst helps the decision maker think </a:t>
            </a:r>
            <a:r>
              <a:rPr lang="en-US" dirty="0" smtClean="0"/>
              <a:t>through the </a:t>
            </a:r>
            <a:r>
              <a:rPr lang="en-US" dirty="0"/>
              <a:t>decision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In traditional attempts to debate options, advocates of one option</a:t>
            </a:r>
          </a:p>
          <a:p>
            <a:r>
              <a:rPr lang="en-US" dirty="0"/>
              <a:t>focus on the dimensions that show it having a favorable outcome, </a:t>
            </a:r>
            <a:r>
              <a:rPr lang="en-US" dirty="0" smtClean="0"/>
              <a:t>while opponents </a:t>
            </a:r>
            <a:r>
              <a:rPr lang="en-US" dirty="0"/>
              <a:t>attack it on dimensions on which it performs poorly. </a:t>
            </a:r>
            <a:endParaRPr lang="en-US" dirty="0" smtClean="0"/>
          </a:p>
          <a:p>
            <a:r>
              <a:rPr lang="en-US" dirty="0" smtClean="0"/>
              <a:t>The decision </a:t>
            </a:r>
            <a:r>
              <a:rPr lang="en-US" dirty="0"/>
              <a:t>maker listens to both sides but has to make up her own </a:t>
            </a:r>
            <a:r>
              <a:rPr lang="en-US" dirty="0" smtClean="0"/>
              <a:t>mind.</a:t>
            </a:r>
          </a:p>
          <a:p>
            <a:r>
              <a:rPr lang="en-US" dirty="0" smtClean="0"/>
              <a:t> Optimally</a:t>
            </a:r>
            <a:r>
              <a:rPr lang="en-US" dirty="0"/>
              <a:t>, a decision analysis provides a mechanism to force </a:t>
            </a:r>
            <a:r>
              <a:rPr lang="en-US" dirty="0" smtClean="0"/>
              <a:t>consideration of </a:t>
            </a:r>
            <a:r>
              <a:rPr lang="en-US" dirty="0"/>
              <a:t>all dimensions, a task that requires answers to the </a:t>
            </a:r>
            <a:r>
              <a:rPr lang="en-US" dirty="0" smtClean="0"/>
              <a:t>following questions</a:t>
            </a:r>
            <a:r>
              <a:rPr lang="en-US" dirty="0"/>
              <a:t>:</a:t>
            </a:r>
          </a:p>
          <a:p>
            <a:pPr lvl="1">
              <a:buNone/>
            </a:pPr>
            <a:r>
              <a:rPr lang="en-US" dirty="0"/>
              <a:t>• Which objectives are paramount?</a:t>
            </a:r>
          </a:p>
          <a:p>
            <a:pPr lvl="1">
              <a:buNone/>
            </a:pPr>
            <a:r>
              <a:rPr lang="en-US" dirty="0"/>
              <a:t>• How can an option’s performance on a wide range of measurement</a:t>
            </a:r>
          </a:p>
          <a:p>
            <a:pPr lvl="1">
              <a:buNone/>
            </a:pPr>
            <a:r>
              <a:rPr lang="en-US" dirty="0"/>
              <a:t>scales be collapsed into an overall measure of relative value?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For example, a common value problem is how to allocate limited</a:t>
            </a:r>
          </a:p>
          <a:p>
            <a:r>
              <a:rPr lang="en-US" dirty="0"/>
              <a:t>resources to various individuals or options. </a:t>
            </a:r>
            <a:endParaRPr lang="en-US" dirty="0" smtClean="0"/>
          </a:p>
          <a:p>
            <a:r>
              <a:rPr lang="en-US" dirty="0" smtClean="0"/>
              <a:t>The </a:t>
            </a:r>
            <a:r>
              <a:rPr lang="en-US" dirty="0"/>
              <a:t>British National </a:t>
            </a:r>
            <a:r>
              <a:rPr lang="en-US" dirty="0" smtClean="0"/>
              <a:t>Health Service</a:t>
            </a:r>
            <a:r>
              <a:rPr lang="en-US" dirty="0"/>
              <a:t>, which has a fixed budget, deals with this issue quite directly. </a:t>
            </a:r>
            <a:endParaRPr lang="en-US" dirty="0" smtClean="0"/>
          </a:p>
          <a:p>
            <a:r>
              <a:rPr lang="en-US" dirty="0" smtClean="0"/>
              <a:t>Some money </a:t>
            </a:r>
            <a:r>
              <a:rPr lang="en-US" dirty="0"/>
              <a:t>is allocated to hip replacement, some to community health </a:t>
            </a:r>
            <a:r>
              <a:rPr lang="en-US" dirty="0" smtClean="0"/>
              <a:t>services, and </a:t>
            </a:r>
            <a:r>
              <a:rPr lang="en-US" dirty="0"/>
              <a:t>some to long-term institutional care for the elderly</a:t>
            </a:r>
            <a:r>
              <a:rPr lang="en-US" dirty="0" smtClean="0"/>
              <a:t>.</a:t>
            </a:r>
          </a:p>
          <a:p>
            <a:r>
              <a:rPr lang="en-US" dirty="0" smtClean="0"/>
              <a:t> </a:t>
            </a:r>
            <a:r>
              <a:rPr lang="en-US" dirty="0"/>
              <a:t>Many </a:t>
            </a:r>
            <a:r>
              <a:rPr lang="en-US" dirty="0" smtClean="0"/>
              <a:t>people who </a:t>
            </a:r>
            <a:r>
              <a:rPr lang="en-US" dirty="0"/>
              <a:t>request a service after the money has run out must wait until the </a:t>
            </a:r>
            <a:r>
              <a:rPr lang="en-US" dirty="0" smtClean="0"/>
              <a:t>next year</a:t>
            </a:r>
            <a:r>
              <a:rPr lang="en-US" dirty="0"/>
              <a:t>. </a:t>
            </a:r>
            <a:endParaRPr lang="en-US" dirty="0" smtClean="0"/>
          </a:p>
          <a:p>
            <a:r>
              <a:rPr lang="en-US" dirty="0" smtClean="0"/>
              <a:t>Similarly</a:t>
            </a:r>
            <a:r>
              <a:rPr lang="en-US" dirty="0"/>
              <a:t>, a CEO has to trade off various projects in different departments</a:t>
            </a:r>
          </a:p>
          <a:p>
            <a:r>
              <a:rPr lang="en-US" dirty="0"/>
              <a:t>and decide on the budget allocation for the unit. </a:t>
            </a:r>
            <a:endParaRPr lang="en-US" dirty="0" smtClean="0"/>
          </a:p>
          <a:p>
            <a:r>
              <a:rPr lang="en-US" dirty="0" smtClean="0"/>
              <a:t>The </a:t>
            </a:r>
            <a:r>
              <a:rPr lang="en-US" dirty="0"/>
              <a:t>decision </a:t>
            </a:r>
            <a:r>
              <a:rPr lang="en-US" dirty="0" smtClean="0"/>
              <a:t>analysis approach </a:t>
            </a:r>
            <a:r>
              <a:rPr lang="en-US" dirty="0"/>
              <a:t>to these questions uses multi-attribute value (MAV) </a:t>
            </a:r>
            <a:r>
              <a:rPr lang="en-US" dirty="0" smtClean="0"/>
              <a:t>modeling</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Prototype 4: Potential Conflict</a:t>
            </a:r>
            <a:br>
              <a:rPr lang="en-US" b="1" i="1"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a:t>
            </a:r>
            <a:r>
              <a:rPr lang="en-US" dirty="0"/>
              <a:t>this prototype, an analyst needs to help decision makers better </a:t>
            </a:r>
            <a:r>
              <a:rPr lang="en-US" dirty="0" smtClean="0"/>
              <a:t>understand conflict </a:t>
            </a:r>
            <a:r>
              <a:rPr lang="en-US" dirty="0"/>
              <a:t>by modeling the uncertainties and values that different </a:t>
            </a:r>
            <a:r>
              <a:rPr lang="en-US" dirty="0" smtClean="0"/>
              <a:t>constituencies see </a:t>
            </a:r>
            <a:r>
              <a:rPr lang="en-US" dirty="0"/>
              <a:t>in the same decision. </a:t>
            </a:r>
            <a:endParaRPr lang="en-US" dirty="0" smtClean="0"/>
          </a:p>
          <a:p>
            <a:r>
              <a:rPr lang="en-US" dirty="0" smtClean="0"/>
              <a:t>Common </a:t>
            </a:r>
            <a:r>
              <a:rPr lang="en-US" dirty="0"/>
              <a:t>sense tells us that </a:t>
            </a:r>
            <a:r>
              <a:rPr lang="en-US" dirty="0" smtClean="0"/>
              <a:t>people with </a:t>
            </a:r>
            <a:r>
              <a:rPr lang="en-US" dirty="0"/>
              <a:t>different values tend to choose different options</a:t>
            </a:r>
            <a:r>
              <a:rPr lang="en-US" dirty="0" smtClean="0"/>
              <a:t>,</a:t>
            </a:r>
          </a:p>
          <a:p>
            <a:r>
              <a:rPr lang="en-US" dirty="0" smtClean="0"/>
              <a:t> </a:t>
            </a:r>
            <a:r>
              <a:rPr lang="en-US" dirty="0"/>
              <a:t>The principal challenges facing a decision-making team may be </a:t>
            </a:r>
            <a:r>
              <a:rPr lang="en-US" dirty="0" smtClean="0"/>
              <a:t>understanding how </a:t>
            </a:r>
            <a:r>
              <a:rPr lang="en-US" dirty="0"/>
              <a:t>different constituencies view and value a problem and </a:t>
            </a:r>
            <a:r>
              <a:rPr lang="en-US" dirty="0" smtClean="0"/>
              <a:t>determining what </a:t>
            </a:r>
            <a:r>
              <a:rPr lang="en-US" dirty="0"/>
              <a:t>trade-offs will lead to a win-win, instead of a win-lose, solution.</a:t>
            </a:r>
          </a:p>
          <a:p>
            <a:r>
              <a:rPr lang="en-US" dirty="0"/>
              <a:t>Decision analysis addresses situations like this by developing an </a:t>
            </a:r>
            <a:r>
              <a:rPr lang="en-US" dirty="0" smtClean="0"/>
              <a:t>MAV model </a:t>
            </a:r>
          </a:p>
          <a:p>
            <a:r>
              <a:rPr lang="en-US" dirty="0" smtClean="0"/>
              <a:t>for </a:t>
            </a:r>
            <a:r>
              <a:rPr lang="en-US" dirty="0"/>
              <a:t>each constituency and by </a:t>
            </a:r>
            <a:r>
              <a:rPr lang="en-US" dirty="0" smtClean="0"/>
              <a:t>using these </a:t>
            </a:r>
            <a:r>
              <a:rPr lang="en-US" dirty="0"/>
              <a:t>models to generate new options that are </a:t>
            </a:r>
            <a:r>
              <a:rPr lang="en-US" dirty="0" smtClean="0"/>
              <a:t>mutually</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Consider, for example, a contract between a health maintenance</a:t>
            </a:r>
          </a:p>
          <a:p>
            <a:r>
              <a:rPr lang="en-US" dirty="0"/>
              <a:t>organization (HMO) and a clinician. </a:t>
            </a:r>
            <a:endParaRPr lang="en-US" dirty="0" smtClean="0"/>
          </a:p>
          <a:p>
            <a:r>
              <a:rPr lang="en-US" dirty="0" smtClean="0"/>
              <a:t>The </a:t>
            </a:r>
            <a:r>
              <a:rPr lang="en-US" dirty="0"/>
              <a:t>contract will have many components.</a:t>
            </a:r>
          </a:p>
          <a:p>
            <a:r>
              <a:rPr lang="en-US" dirty="0"/>
              <a:t>The parties will need to make decisions on cost, benefits, professional</a:t>
            </a:r>
          </a:p>
          <a:p>
            <a:r>
              <a:rPr lang="en-US" dirty="0"/>
              <a:t>independence, required practice patterns, and other such issues. </a:t>
            </a:r>
            <a:endParaRPr lang="en-US" dirty="0" smtClean="0"/>
          </a:p>
          <a:p>
            <a:r>
              <a:rPr lang="en-US" dirty="0" smtClean="0"/>
              <a:t>The HMO </a:t>
            </a:r>
            <a:r>
              <a:rPr lang="en-US" dirty="0"/>
              <a:t>representatives and the clinician have different values and </a:t>
            </a:r>
            <a:r>
              <a:rPr lang="en-US" dirty="0" smtClean="0"/>
              <a:t>preferred outcomes</a:t>
            </a:r>
            <a:r>
              <a:rPr lang="en-US" dirty="0"/>
              <a:t>. An analyst can identify the issues and highlight the values </a:t>
            </a:r>
            <a:r>
              <a:rPr lang="en-US" dirty="0" smtClean="0"/>
              <a:t>and preferences </a:t>
            </a:r>
            <a:r>
              <a:rPr lang="en-US" dirty="0"/>
              <a:t>of the parties. </a:t>
            </a:r>
            <a:endParaRPr lang="en-US" dirty="0" smtClean="0"/>
          </a:p>
          <a:p>
            <a:r>
              <a:rPr lang="en-US" dirty="0" smtClean="0"/>
              <a:t>The </a:t>
            </a:r>
            <a:r>
              <a:rPr lang="en-US" dirty="0"/>
              <a:t>conflict can then be understood, and </a:t>
            </a:r>
            <a:r>
              <a:rPr lang="en-US" dirty="0" smtClean="0"/>
              <a:t>steps can </a:t>
            </a:r>
            <a:r>
              <a:rPr lang="en-US" dirty="0"/>
              <a:t>be taken to avoid escalation of conflict to a level that disrupts the negotiations.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Prototype 5: The Need to Do it All</a:t>
            </a:r>
            <a:br>
              <a:rPr lang="en-US" b="1" i="1"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Of </a:t>
            </a:r>
            <a:r>
              <a:rPr lang="en-US" dirty="0"/>
              <a:t>course, a decision can have all of the elements of the last four prototypes.</a:t>
            </a:r>
          </a:p>
          <a:p>
            <a:r>
              <a:rPr lang="en-US" dirty="0"/>
              <a:t>In these circumstances, the analyst must use a number of different</a:t>
            </a:r>
          </a:p>
          <a:p>
            <a:r>
              <a:rPr lang="en-US" dirty="0"/>
              <a:t>tools and integrate them into a seamless analysis</a:t>
            </a:r>
            <a:r>
              <a:rPr lang="en-US" dirty="0" smtClean="0"/>
              <a:t>.</a:t>
            </a:r>
          </a:p>
          <a:p>
            <a:endParaRPr lang="en-US" dirty="0"/>
          </a:p>
          <a:p>
            <a:r>
              <a:rPr lang="en-US" dirty="0"/>
              <a:t>Figure 1.3 shows the multiple components of a decision that an analyst</a:t>
            </a:r>
          </a:p>
          <a:p>
            <a:r>
              <a:rPr lang="en-US" dirty="0"/>
              <a:t>must consider when working in this prototype</a:t>
            </a:r>
            <a:r>
              <a:rPr lang="en-US" dirty="0" smtClean="0"/>
              <a:t>.</a:t>
            </a:r>
          </a:p>
          <a:p>
            <a:endParaRPr lang="en-US" dirty="0"/>
          </a:p>
          <a:p>
            <a:r>
              <a:rPr lang="en-US" dirty="0"/>
              <a:t>An example of this prototype is a decision about a merger between</a:t>
            </a:r>
          </a:p>
          <a:p>
            <a:r>
              <a:rPr lang="en-US" dirty="0"/>
              <a:t>two hospitals. There are many decision makers, all of whom have different</a:t>
            </a:r>
          </a:p>
          <a:p>
            <a:r>
              <a:rPr lang="en-US" dirty="0"/>
              <a:t>values and none of whom fully understand the nature of the problem. </a:t>
            </a:r>
            <a:endParaRPr lang="en-US" dirty="0" smtClean="0"/>
          </a:p>
          <a:p>
            <a:r>
              <a:rPr lang="en-US" dirty="0" smtClean="0"/>
              <a:t>There are </a:t>
            </a:r>
            <a:r>
              <a:rPr lang="en-US" dirty="0"/>
              <a:t>numerous actions leading to outcomes that are positive on some levels</a:t>
            </a:r>
          </a:p>
          <a:p>
            <a:r>
              <a:rPr lang="en-US" dirty="0"/>
              <a:t>and negative on others. </a:t>
            </a:r>
            <a:endParaRPr lang="en-US" dirty="0" smtClean="0"/>
          </a:p>
          <a:p>
            <a:r>
              <a:rPr lang="en-US" dirty="0" smtClean="0"/>
              <a:t>There </a:t>
            </a:r>
            <a:r>
              <a:rPr lang="en-US" dirty="0"/>
              <a:t>are many uncertain consequences </a:t>
            </a:r>
            <a:r>
              <a:rPr lang="en-US" dirty="0" smtClean="0"/>
              <a:t>associated with </a:t>
            </a:r>
            <a:r>
              <a:rPr lang="en-US" dirty="0"/>
              <a:t>the merger that could affect the different outcomes, and </a:t>
            </a:r>
            <a:r>
              <a:rPr lang="en-US" dirty="0" smtClean="0"/>
              <a:t>the outcomes </a:t>
            </a:r>
            <a:r>
              <a:rPr lang="en-US" dirty="0"/>
              <a:t>do not have equal value. In this example, the decision </a:t>
            </a:r>
            <a:r>
              <a:rPr lang="en-US" dirty="0" smtClean="0"/>
              <a:t>analyst needs </a:t>
            </a:r>
            <a:r>
              <a:rPr lang="en-US" dirty="0"/>
              <a:t>to address all of these issues before recommending a course of action.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in Decision Analysis</a:t>
            </a:r>
            <a:br>
              <a:rPr lang="en-US" b="1" dirty="0" smtClean="0"/>
            </a:br>
            <a:endParaRPr lang="en-US" dirty="0"/>
          </a:p>
        </p:txBody>
      </p:sp>
      <p:sp>
        <p:nvSpPr>
          <p:cNvPr id="3" name="Content Placeholder 2"/>
          <p:cNvSpPr>
            <a:spLocks noGrp="1"/>
          </p:cNvSpPr>
          <p:nvPr>
            <p:ph idx="1"/>
          </p:nvPr>
        </p:nvSpPr>
        <p:spPr/>
        <p:txBody>
          <a:bodyPr/>
          <a:lstStyle/>
          <a:p>
            <a:r>
              <a:rPr lang="en-US" dirty="0" smtClean="0"/>
              <a:t>Good </a:t>
            </a:r>
            <a:r>
              <a:rPr lang="en-US" dirty="0"/>
              <a:t>analysis is about the process, not the end results. It is about the people,</a:t>
            </a:r>
          </a:p>
          <a:p>
            <a:r>
              <a:rPr lang="en-US" dirty="0"/>
              <a:t>not the numbers. It uses numbers to track </a:t>
            </a:r>
            <a:r>
              <a:rPr lang="en-US" dirty="0" smtClean="0"/>
              <a:t>ideas.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457200" y="2271294"/>
            <a:ext cx="8229600" cy="3183775"/>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p:cNvPicPr>
            <a:picLocks noGrp="1" noChangeAspect="1" noChangeArrowheads="1"/>
          </p:cNvPicPr>
          <p:nvPr>
            <p:ph idx="1"/>
          </p:nvPr>
        </p:nvPicPr>
        <p:blipFill>
          <a:blip r:embed="rId2"/>
          <a:srcRect/>
          <a:stretch>
            <a:fillRect/>
          </a:stretch>
        </p:blipFill>
        <p:spPr bwMode="auto">
          <a:xfrm>
            <a:off x="457200" y="1868380"/>
            <a:ext cx="8229600" cy="3989603"/>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 </a:t>
            </a:r>
            <a:r>
              <a:rPr lang="en-US" dirty="0"/>
              <a:t>One way to analyze a decision is </a:t>
            </a:r>
            <a:r>
              <a:rPr lang="en-US" dirty="0" smtClean="0"/>
              <a:t>for the </a:t>
            </a:r>
            <a:r>
              <a:rPr lang="en-US" dirty="0"/>
              <a:t>analyst to conduct an independent analysis and present the results </a:t>
            </a:r>
            <a:r>
              <a:rPr lang="en-US" dirty="0" smtClean="0"/>
              <a:t>to the </a:t>
            </a:r>
            <a:r>
              <a:rPr lang="en-US" dirty="0"/>
              <a:t>decision maker in a brief paper</a:t>
            </a:r>
            <a:r>
              <a:rPr lang="en-US" dirty="0" smtClean="0"/>
              <a:t>.</a:t>
            </a:r>
          </a:p>
          <a:p>
            <a:r>
              <a:rPr lang="en-US" dirty="0" smtClean="0"/>
              <a:t> </a:t>
            </a:r>
            <a:r>
              <a:rPr lang="en-US" dirty="0"/>
              <a:t>This method is usually not very </a:t>
            </a:r>
            <a:r>
              <a:rPr lang="en-US" dirty="0" smtClean="0"/>
              <a:t>helpful to </a:t>
            </a:r>
            <a:r>
              <a:rPr lang="en-US" dirty="0"/>
              <a:t>the decision maker, however, because it emphasizes the findings </a:t>
            </a:r>
            <a:r>
              <a:rPr lang="en-US" dirty="0" smtClean="0"/>
              <a:t>as opposed </a:t>
            </a:r>
            <a:r>
              <a:rPr lang="en-US" dirty="0"/>
              <a:t>to the process</a:t>
            </a:r>
            <a:r>
              <a:rPr lang="en-US" dirty="0" smtClean="0"/>
              <a:t>.</a:t>
            </a:r>
          </a:p>
          <a:p>
            <a:r>
              <a:rPr lang="en-US" dirty="0" smtClean="0"/>
              <a:t> </a:t>
            </a:r>
            <a:r>
              <a:rPr lang="en-US" dirty="0"/>
              <a:t>Decision makers are more likely to accept an </a:t>
            </a:r>
            <a:r>
              <a:rPr lang="en-US" dirty="0" smtClean="0"/>
              <a:t>analysis in </a:t>
            </a:r>
            <a:r>
              <a:rPr lang="en-US" dirty="0"/>
              <a:t>which they have actively participated.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preferred method is to conduct decision analysis as a series </a:t>
            </a:r>
            <a:r>
              <a:rPr lang="en-US" dirty="0" smtClean="0"/>
              <a:t>of increasingly </a:t>
            </a:r>
            <a:r>
              <a:rPr lang="en-US" dirty="0"/>
              <a:t>sophisticated interactions with the decision maker. </a:t>
            </a:r>
            <a:endParaRPr lang="en-US" dirty="0" smtClean="0"/>
          </a:p>
          <a:p>
            <a:r>
              <a:rPr lang="en-US" dirty="0" smtClean="0"/>
              <a:t>At each interaction</a:t>
            </a:r>
            <a:r>
              <a:rPr lang="en-US" dirty="0"/>
              <a:t>, the analyst listens and summarizes what the decision </a:t>
            </a:r>
            <a:r>
              <a:rPr lang="en-US" dirty="0" smtClean="0"/>
              <a:t>maker says.</a:t>
            </a:r>
          </a:p>
          <a:p>
            <a:r>
              <a:rPr lang="en-US" dirty="0" smtClean="0"/>
              <a:t> </a:t>
            </a:r>
            <a:r>
              <a:rPr lang="en-US" dirty="0"/>
              <a:t>In each step, the problem is structured and </a:t>
            </a:r>
            <a:r>
              <a:rPr lang="en-US" dirty="0" smtClean="0"/>
              <a:t>an analytical </a:t>
            </a:r>
            <a:r>
              <a:rPr lang="en-US" dirty="0"/>
              <a:t>model is created.</a:t>
            </a:r>
          </a:p>
          <a:p>
            <a:r>
              <a:rPr lang="en-US" dirty="0"/>
              <a:t>Through these cycles, the decision maker is guided to his own </a:t>
            </a:r>
            <a:r>
              <a:rPr lang="en-US" dirty="0" smtClean="0"/>
              <a:t>conclusions, which </a:t>
            </a:r>
            <a:r>
              <a:rPr lang="en-US" dirty="0"/>
              <a:t>the analysis documents.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Some decisions are harder to make than others</a:t>
            </a:r>
            <a:r>
              <a:rPr lang="en-US" dirty="0" smtClean="0"/>
              <a:t>.</a:t>
            </a:r>
          </a:p>
          <a:p>
            <a:r>
              <a:rPr lang="en-US" dirty="0" smtClean="0"/>
              <a:t> </a:t>
            </a:r>
            <a:r>
              <a:rPr lang="en-US" dirty="0"/>
              <a:t>For instance, </a:t>
            </a:r>
            <a:r>
              <a:rPr lang="en-US" dirty="0" smtClean="0"/>
              <a:t>some problems </a:t>
            </a:r>
            <a:r>
              <a:rPr lang="en-US" dirty="0"/>
              <a:t>are poorly articulated</a:t>
            </a:r>
            <a:r>
              <a:rPr lang="en-US" dirty="0" smtClean="0"/>
              <a:t>.   </a:t>
            </a:r>
            <a:r>
              <a:rPr lang="en-US" dirty="0"/>
              <a:t>In other cases, the causes and effects </a:t>
            </a:r>
            <a:r>
              <a:rPr lang="en-US" dirty="0" smtClean="0"/>
              <a:t>of potential </a:t>
            </a:r>
            <a:r>
              <a:rPr lang="en-US" dirty="0"/>
              <a:t>actions are uncertain. </a:t>
            </a:r>
            <a:endParaRPr lang="en-US" dirty="0" smtClean="0"/>
          </a:p>
          <a:p>
            <a:r>
              <a:rPr lang="en-US" dirty="0" smtClean="0"/>
              <a:t>There </a:t>
            </a:r>
            <a:r>
              <a:rPr lang="en-US" dirty="0"/>
              <a:t>may be confusion about what </a:t>
            </a:r>
            <a:r>
              <a:rPr lang="en-US" dirty="0" smtClean="0"/>
              <a:t>events could </a:t>
            </a:r>
            <a:r>
              <a:rPr lang="en-US" dirty="0"/>
              <a:t>affect the </a:t>
            </a:r>
            <a:r>
              <a:rPr lang="en-US" dirty="0" smtClean="0"/>
              <a:t>decision.</a:t>
            </a:r>
          </a:p>
          <a:p>
            <a:endParaRPr lang="en-US" dirty="0"/>
          </a:p>
          <a:p>
            <a:r>
              <a:rPr lang="en-US" dirty="0" smtClean="0"/>
              <a:t>Decision </a:t>
            </a:r>
            <a:r>
              <a:rPr lang="en-US" dirty="0"/>
              <a:t>analysis </a:t>
            </a:r>
            <a:r>
              <a:rPr lang="en-US" dirty="0" smtClean="0"/>
              <a:t>provides:</a:t>
            </a:r>
          </a:p>
          <a:p>
            <a:pPr lvl="1"/>
            <a:r>
              <a:rPr lang="en-US" dirty="0" smtClean="0"/>
              <a:t> </a:t>
            </a:r>
            <a:r>
              <a:rPr lang="en-US" dirty="0"/>
              <a:t>structure to the problems a </a:t>
            </a:r>
            <a:r>
              <a:rPr lang="en-US" dirty="0" smtClean="0"/>
              <a:t>manager faces</a:t>
            </a:r>
            <a:r>
              <a:rPr lang="en-US" dirty="0"/>
              <a:t>, </a:t>
            </a:r>
            <a:endParaRPr lang="en-US" dirty="0" smtClean="0"/>
          </a:p>
          <a:p>
            <a:pPr lvl="1"/>
            <a:r>
              <a:rPr lang="en-US" dirty="0" smtClean="0"/>
              <a:t>reduces </a:t>
            </a:r>
            <a:r>
              <a:rPr lang="en-US" dirty="0"/>
              <a:t>uncertainty about potential future events, </a:t>
            </a:r>
            <a:endParaRPr lang="en-US" dirty="0" smtClean="0"/>
          </a:p>
          <a:p>
            <a:pPr lvl="1"/>
            <a:r>
              <a:rPr lang="en-US" dirty="0" smtClean="0"/>
              <a:t>helps decision makers </a:t>
            </a:r>
            <a:r>
              <a:rPr lang="en-US" dirty="0"/>
              <a:t>clarify their values and preferences, </a:t>
            </a:r>
            <a:endParaRPr lang="en-US" dirty="0" smtClean="0"/>
          </a:p>
          <a:p>
            <a:pPr lvl="1"/>
            <a:r>
              <a:rPr lang="en-US" dirty="0" smtClean="0"/>
              <a:t>and </a:t>
            </a:r>
            <a:r>
              <a:rPr lang="en-US" dirty="0"/>
              <a:t>reduces conflict </a:t>
            </a:r>
            <a:r>
              <a:rPr lang="en-US" dirty="0" smtClean="0"/>
              <a:t>among decision </a:t>
            </a:r>
            <a:r>
              <a:rPr lang="en-US" dirty="0"/>
              <a:t>makers who may have different opinions about the utility of </a:t>
            </a:r>
            <a:r>
              <a:rPr lang="en-US" dirty="0" smtClean="0"/>
              <a:t>various options</a:t>
            </a:r>
            <a:r>
              <a:rPr lang="en-US" dirty="0"/>
              <a:t>. </a:t>
            </a:r>
            <a:endParaRPr lang="en-US" dirty="0" smtClean="0"/>
          </a:p>
          <a:p>
            <a:endParaRPr lang="en-US" dirty="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Whether the analysis is done for one decision maker or for </a:t>
            </a:r>
            <a:r>
              <a:rPr lang="en-US" dirty="0" smtClean="0"/>
              <a:t>many, there </a:t>
            </a:r>
            <a:r>
              <a:rPr lang="en-US" dirty="0"/>
              <a:t>are several distinct steps in decision analysis. </a:t>
            </a:r>
            <a:endParaRPr lang="en-US" dirty="0" smtClean="0"/>
          </a:p>
          <a:p>
            <a:r>
              <a:rPr lang="en-US" dirty="0" smtClean="0"/>
              <a:t>A </a:t>
            </a:r>
            <a:r>
              <a:rPr lang="en-US" dirty="0"/>
              <a:t>number of </a:t>
            </a:r>
            <a:r>
              <a:rPr lang="en-US" dirty="0" smtClean="0"/>
              <a:t>investigators have </a:t>
            </a:r>
            <a:r>
              <a:rPr lang="en-US" dirty="0"/>
              <a:t>suggested steps in conducting decision analysis (Soto 2002; Philips</a:t>
            </a:r>
          </a:p>
          <a:p>
            <a:r>
              <a:rPr lang="nl-NL" dirty="0"/>
              <a:t>et al. 2004; Weinstein et al. 2003). </a:t>
            </a:r>
            <a:endParaRPr lang="nl-NL" dirty="0" smtClean="0"/>
          </a:p>
          <a:p>
            <a:r>
              <a:rPr lang="nl-NL" dirty="0" smtClean="0"/>
              <a:t>Soto </a:t>
            </a:r>
            <a:r>
              <a:rPr lang="nl-NL" dirty="0"/>
              <a:t>(2002), working in the </a:t>
            </a:r>
            <a:r>
              <a:rPr lang="nl-NL" dirty="0" smtClean="0"/>
              <a:t>context </a:t>
            </a:r>
            <a:r>
              <a:rPr lang="en-US" dirty="0" smtClean="0"/>
              <a:t>of </a:t>
            </a:r>
            <a:r>
              <a:rPr lang="en-US" dirty="0"/>
              <a:t>clinical decision analysis, recommends that all analyses should take </a:t>
            </a:r>
            <a:r>
              <a:rPr lang="en-US" dirty="0" smtClean="0"/>
              <a:t>the following </a:t>
            </a:r>
            <a:r>
              <a:rPr lang="en-US" dirty="0"/>
              <a:t>13 steps: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1. Clearly state the aim and the hypothesis of the model.</a:t>
            </a:r>
          </a:p>
          <a:p>
            <a:r>
              <a:rPr lang="en-US" b="1" dirty="0"/>
              <a:t>2. Provide the rationale of the modeling.</a:t>
            </a:r>
          </a:p>
          <a:p>
            <a:r>
              <a:rPr lang="en-US" b="1" dirty="0"/>
              <a:t>3. Describe the design and structure of the model.</a:t>
            </a:r>
          </a:p>
          <a:p>
            <a:r>
              <a:rPr lang="en-US" b="1" dirty="0"/>
              <a:t>4. Expound the analytical time horizon chosen.</a:t>
            </a:r>
          </a:p>
          <a:p>
            <a:r>
              <a:rPr lang="en-US" b="1" dirty="0"/>
              <a:t>5. Specify the perspective chosen and the target decision makers.</a:t>
            </a:r>
          </a:p>
          <a:p>
            <a:r>
              <a:rPr lang="en-US" b="1" dirty="0"/>
              <a:t>6. Describe the alternatives under evaluation.</a:t>
            </a:r>
          </a:p>
          <a:p>
            <a:r>
              <a:rPr lang="en-US" b="1" dirty="0"/>
              <a:t>7. State entirely the data sources used in the model.</a:t>
            </a:r>
          </a:p>
          <a:p>
            <a:r>
              <a:rPr lang="en-US" b="1" dirty="0"/>
              <a:t>8. Report outcomes and the probability that they occur.</a:t>
            </a:r>
          </a:p>
          <a:p>
            <a:r>
              <a:rPr lang="en-US" b="1" dirty="0"/>
              <a:t>9. Describe medical care utilization of each alternative.</a:t>
            </a:r>
          </a:p>
          <a:p>
            <a:r>
              <a:rPr lang="en-US" b="1" dirty="0"/>
              <a:t>10. Present the analyses performed and report the results.</a:t>
            </a:r>
          </a:p>
          <a:p>
            <a:r>
              <a:rPr lang="en-US" b="1" dirty="0"/>
              <a:t>11. Carry out sensitivity analysis.</a:t>
            </a:r>
          </a:p>
          <a:p>
            <a:r>
              <a:rPr lang="en-US" b="1" dirty="0"/>
              <a:t>12. Discuss the results and raise the conclusions of the study.</a:t>
            </a:r>
          </a:p>
          <a:p>
            <a:r>
              <a:rPr lang="en-US" b="1" dirty="0"/>
              <a:t>13. Declare a disclosure of relationships.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Step 1: Identify Decision Makers, Constituencies, Perspectives,</a:t>
            </a:r>
            <a:br>
              <a:rPr lang="en-US" b="1" i="1" dirty="0" smtClean="0"/>
            </a:br>
            <a:r>
              <a:rPr lang="en-US" b="1" i="1" dirty="0" smtClean="0"/>
              <a:t>and Time Frames</a:t>
            </a:r>
            <a:br>
              <a:rPr lang="en-US" b="1" i="1"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Who </a:t>
            </a:r>
            <a:r>
              <a:rPr lang="en-US" dirty="0"/>
              <a:t>makes the decision is not always clear. Some decisions are made in</a:t>
            </a:r>
          </a:p>
          <a:p>
            <a:r>
              <a:rPr lang="en-US" dirty="0"/>
              <a:t>groups, others by individuals. </a:t>
            </a:r>
            <a:endParaRPr lang="en-US" dirty="0" smtClean="0"/>
          </a:p>
          <a:p>
            <a:r>
              <a:rPr lang="en-US" dirty="0" smtClean="0"/>
              <a:t>For </a:t>
            </a:r>
            <a:r>
              <a:rPr lang="en-US" dirty="0"/>
              <a:t>some decisions, there is a definite </a:t>
            </a:r>
            <a:r>
              <a:rPr lang="en-US" dirty="0" smtClean="0"/>
              <a:t>deadline; for </a:t>
            </a:r>
            <a:r>
              <a:rPr lang="en-US" dirty="0"/>
              <a:t>others, there is no clear time frame. Some decisions have </a:t>
            </a:r>
            <a:r>
              <a:rPr lang="en-US" dirty="0" smtClean="0"/>
              <a:t>already been </a:t>
            </a:r>
            <a:r>
              <a:rPr lang="en-US" dirty="0"/>
              <a:t>made before the analyst comes on board; other decisions involve </a:t>
            </a:r>
            <a:r>
              <a:rPr lang="en-US" dirty="0" smtClean="0"/>
              <a:t>much uncertainty </a:t>
            </a:r>
            <a:r>
              <a:rPr lang="en-US" dirty="0"/>
              <a:t>that the analyst needs to sort out. </a:t>
            </a:r>
            <a:endParaRPr lang="en-US" dirty="0" smtClean="0"/>
          </a:p>
          <a:p>
            <a:endParaRPr lang="en-US" dirty="0"/>
          </a:p>
          <a:p>
            <a:r>
              <a:rPr lang="en-US" dirty="0" smtClean="0"/>
              <a:t>Sometimes </a:t>
            </a:r>
            <a:r>
              <a:rPr lang="en-US" dirty="0"/>
              <a:t>the person </a:t>
            </a:r>
            <a:r>
              <a:rPr lang="en-US" dirty="0" smtClean="0"/>
              <a:t>who sponsors </a:t>
            </a:r>
            <a:r>
              <a:rPr lang="en-US" dirty="0"/>
              <a:t>the analysis is preparing a report for a decision-making body </a:t>
            </a:r>
            <a:r>
              <a:rPr lang="en-US" dirty="0" smtClean="0"/>
              <a:t>that is </a:t>
            </a:r>
            <a:r>
              <a:rPr lang="en-US" dirty="0"/>
              <a:t>not available to the analyst. Other times, the analyst is in direct </a:t>
            </a:r>
            <a:r>
              <a:rPr lang="en-US" dirty="0" smtClean="0"/>
              <a:t>contact with </a:t>
            </a:r>
            <a:r>
              <a:rPr lang="en-US" dirty="0"/>
              <a:t>the decision maker. Decision makers may also differ in the </a:t>
            </a:r>
            <a:r>
              <a:rPr lang="en-US" dirty="0" smtClean="0"/>
              <a:t>perspective they </a:t>
            </a:r>
            <a:r>
              <a:rPr lang="en-US" dirty="0"/>
              <a:t>want the analysis to take. Sometimes providers’ costs and utilities </a:t>
            </a:r>
            <a:r>
              <a:rPr lang="en-US" dirty="0" smtClean="0"/>
              <a:t>are central</a:t>
            </a:r>
            <a:r>
              <a:rPr lang="en-US" dirty="0"/>
              <a:t>; other times, patients’ values drive the analysis. </a:t>
            </a:r>
            <a:endParaRPr lang="en-US" dirty="0" smtClean="0"/>
          </a:p>
          <a:p>
            <a:pPr>
              <a:buNone/>
            </a:pPr>
            <a:endParaRPr lang="en-US" dirty="0" smtClean="0"/>
          </a:p>
          <a:p>
            <a:r>
              <a:rPr lang="en-US" dirty="0" smtClean="0"/>
              <a:t>Sometimes societal perspective </a:t>
            </a:r>
            <a:r>
              <a:rPr lang="en-US" dirty="0"/>
              <a:t>is adopted; other times, the problem is analyzed from the </a:t>
            </a:r>
            <a:r>
              <a:rPr lang="en-US" dirty="0" smtClean="0"/>
              <a:t>perspective of </a:t>
            </a:r>
            <a:r>
              <a:rPr lang="en-US" dirty="0"/>
              <a:t>a company. Decision analysis can help in all of these </a:t>
            </a:r>
            <a:r>
              <a:rPr lang="en-US" dirty="0" smtClean="0"/>
              <a:t>situations, but </a:t>
            </a:r>
            <a:r>
              <a:rPr lang="en-US" dirty="0"/>
              <a:t>in each of them the analyst should explicitly specify the decision </a:t>
            </a:r>
            <a:r>
              <a:rPr lang="en-US" dirty="0" smtClean="0"/>
              <a:t>makers, the </a:t>
            </a:r>
            <a:r>
              <a:rPr lang="en-US" dirty="0"/>
              <a:t>perspective of the analysis, and the time frame for the decision.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It is also important to identify and understand the constituencies,</a:t>
            </a:r>
          </a:p>
          <a:p>
            <a:r>
              <a:rPr lang="en-US" dirty="0"/>
              <a:t>whose ideas and values must be present in the model. A decision </a:t>
            </a:r>
            <a:r>
              <a:rPr lang="en-US" dirty="0" smtClean="0"/>
              <a:t>analyst can </a:t>
            </a:r>
            <a:r>
              <a:rPr lang="en-US" dirty="0"/>
              <a:t>always assume that only one constituency exists and that </a:t>
            </a:r>
            <a:r>
              <a:rPr lang="en-US" dirty="0" smtClean="0"/>
              <a:t>disagreements arise </a:t>
            </a:r>
            <a:r>
              <a:rPr lang="en-US" dirty="0"/>
              <a:t>primarily from misunderstandings of the problem rather than from</a:t>
            </a:r>
          </a:p>
          <a:p>
            <a:r>
              <a:rPr lang="en-US" dirty="0"/>
              <a:t>different value systems among the various constituencies. </a:t>
            </a:r>
            <a:endParaRPr lang="en-US" dirty="0" smtClean="0"/>
          </a:p>
          <a:p>
            <a:endParaRPr lang="en-US" dirty="0"/>
          </a:p>
          <a:p>
            <a:r>
              <a:rPr lang="en-US" dirty="0" smtClean="0"/>
              <a:t>But </a:t>
            </a:r>
            <a:r>
              <a:rPr lang="en-US" dirty="0"/>
              <a:t>when </a:t>
            </a:r>
            <a:r>
              <a:rPr lang="en-US" dirty="0" smtClean="0"/>
              <a:t>several constituencies </a:t>
            </a:r>
            <a:r>
              <a:rPr lang="en-US" dirty="0"/>
              <a:t>have different assumptions and values, the analyst </a:t>
            </a:r>
            <a:r>
              <a:rPr lang="en-US" dirty="0" smtClean="0"/>
              <a:t>must examine </a:t>
            </a:r>
            <a:r>
              <a:rPr lang="en-US" dirty="0"/>
              <a:t>the problem from the perspective of each constituency.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A choice must also be made about who will provide input into the</a:t>
            </a:r>
          </a:p>
          <a:p>
            <a:r>
              <a:rPr lang="en-US" dirty="0"/>
              <a:t>decision analysis. Who will specify the options, outcomes, and </a:t>
            </a:r>
            <a:r>
              <a:rPr lang="en-US" dirty="0" smtClean="0"/>
              <a:t>uncertainties? Who </a:t>
            </a:r>
            <a:r>
              <a:rPr lang="en-US" dirty="0"/>
              <a:t>will estimate values and probabilities? Will outside experts </a:t>
            </a:r>
            <a:r>
              <a:rPr lang="en-US" dirty="0" smtClean="0"/>
              <a:t>be called </a:t>
            </a:r>
            <a:r>
              <a:rPr lang="en-US" dirty="0"/>
              <a:t>in? Which constituencies will be involved? Will members of the </a:t>
            </a:r>
            <a:r>
              <a:rPr lang="en-US" dirty="0" smtClean="0"/>
              <a:t>decision- making </a:t>
            </a:r>
            <a:r>
              <a:rPr lang="en-US" dirty="0"/>
              <a:t>team provide judgments independently, or will they work </a:t>
            </a:r>
            <a:r>
              <a:rPr lang="en-US" dirty="0" smtClean="0"/>
              <a:t>as a </a:t>
            </a:r>
            <a:r>
              <a:rPr lang="en-US" dirty="0"/>
              <a:t>team to identify and explore differences of opinion? </a:t>
            </a:r>
            <a:endParaRPr lang="en-US" dirty="0" smtClean="0"/>
          </a:p>
          <a:p>
            <a:endParaRPr lang="en-US" dirty="0"/>
          </a:p>
          <a:p>
            <a:r>
              <a:rPr lang="en-US" dirty="0" smtClean="0"/>
              <a:t>Obviously</a:t>
            </a:r>
            <a:r>
              <a:rPr lang="en-US" dirty="0"/>
              <a:t>, all of </a:t>
            </a:r>
            <a:r>
              <a:rPr lang="en-US" dirty="0" smtClean="0"/>
              <a:t>these choices </a:t>
            </a:r>
            <a:r>
              <a:rPr lang="en-US" dirty="0"/>
              <a:t>depend on the decision, and an analyst should simply ask </a:t>
            </a:r>
            <a:r>
              <a:rPr lang="en-US" dirty="0" smtClean="0"/>
              <a:t>questions and </a:t>
            </a:r>
            <a:r>
              <a:rPr lang="en-US" dirty="0"/>
              <a:t>not supply answers.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Step 2: Explore the Problem and the Role of the Model</a:t>
            </a:r>
            <a:br>
              <a:rPr lang="en-US" b="1" i="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Problem </a:t>
            </a:r>
            <a:r>
              <a:rPr lang="en-US" dirty="0"/>
              <a:t>exploration is the process of understanding why the decision </a:t>
            </a:r>
            <a:r>
              <a:rPr lang="en-US" dirty="0" smtClean="0"/>
              <a:t>maker wants </a:t>
            </a:r>
            <a:r>
              <a:rPr lang="en-US" dirty="0"/>
              <a:t>to solve a problem. The analyst needs to understand what the </a:t>
            </a:r>
            <a:r>
              <a:rPr lang="en-US" dirty="0" smtClean="0"/>
              <a:t>resolution of </a:t>
            </a:r>
            <a:r>
              <a:rPr lang="en-US" dirty="0"/>
              <a:t>the problem is intended to achieve. </a:t>
            </a:r>
            <a:endParaRPr lang="en-US" dirty="0" smtClean="0"/>
          </a:p>
          <a:p>
            <a:r>
              <a:rPr lang="en-US" dirty="0" smtClean="0"/>
              <a:t>This </a:t>
            </a:r>
            <a:r>
              <a:rPr lang="en-US" dirty="0"/>
              <a:t>understanding is </a:t>
            </a:r>
            <a:r>
              <a:rPr lang="en-US" dirty="0" smtClean="0"/>
              <a:t>crucial because </a:t>
            </a:r>
            <a:r>
              <a:rPr lang="en-US" dirty="0"/>
              <a:t>it helps identify creative options for action and sets some </a:t>
            </a:r>
            <a:r>
              <a:rPr lang="en-US" dirty="0" smtClean="0"/>
              <a:t>criteria for </a:t>
            </a:r>
            <a:r>
              <a:rPr lang="en-US" dirty="0"/>
              <a:t>evaluating the decision. </a:t>
            </a:r>
            <a:endParaRPr lang="en-US" dirty="0" smtClean="0"/>
          </a:p>
          <a:p>
            <a:r>
              <a:rPr lang="en-US" dirty="0" smtClean="0"/>
              <a:t>The </a:t>
            </a:r>
            <a:r>
              <a:rPr lang="en-US" dirty="0"/>
              <a:t>analyst also needs to clarify the purpose of</a:t>
            </a:r>
          </a:p>
          <a:p>
            <a:r>
              <a:rPr lang="en-US" dirty="0"/>
              <a:t>the modeling effort.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 The purpose might be to </a:t>
            </a:r>
            <a:r>
              <a:rPr lang="en-US" dirty="0"/>
              <a:t>keep track of ideas,</a:t>
            </a:r>
          </a:p>
          <a:p>
            <a:pPr>
              <a:buNone/>
            </a:pPr>
            <a:endParaRPr lang="en-US" dirty="0" smtClean="0"/>
          </a:p>
          <a:p>
            <a:pPr>
              <a:buNone/>
            </a:pPr>
            <a:r>
              <a:rPr lang="en-US" dirty="0" smtClean="0"/>
              <a:t> </a:t>
            </a:r>
            <a:r>
              <a:rPr lang="en-US" dirty="0"/>
              <a:t>have a mathematical formula that can replace the decision maker in</a:t>
            </a:r>
          </a:p>
          <a:p>
            <a:r>
              <a:rPr lang="en-US" dirty="0"/>
              <a:t>repetitive decisions,</a:t>
            </a:r>
          </a:p>
          <a:p>
            <a:r>
              <a:rPr lang="en-US" dirty="0"/>
              <a:t>• clarify issues to the decision maker,</a:t>
            </a:r>
          </a:p>
          <a:p>
            <a:r>
              <a:rPr lang="en-US" dirty="0"/>
              <a:t>• help others understand why the decision maker chose a course of</a:t>
            </a:r>
          </a:p>
          <a:p>
            <a:r>
              <a:rPr lang="en-US" dirty="0"/>
              <a:t>action,</a:t>
            </a:r>
          </a:p>
          <a:p>
            <a:r>
              <a:rPr lang="en-US" dirty="0"/>
              <a:t>• document the decision,</a:t>
            </a:r>
          </a:p>
          <a:p>
            <a:r>
              <a:rPr lang="en-US" dirty="0"/>
              <a:t>• help the decision maker arrive at self-insight,</a:t>
            </a:r>
          </a:p>
          <a:p>
            <a:r>
              <a:rPr lang="en-US" dirty="0"/>
              <a:t>• clarify values, or</a:t>
            </a:r>
          </a:p>
          <a:p>
            <a:r>
              <a:rPr lang="en-US" dirty="0"/>
              <a:t>• reduce uncertainty.</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Let’s return to the earlier example of the nursing home that was</a:t>
            </a:r>
          </a:p>
          <a:p>
            <a:r>
              <a:rPr lang="en-US" dirty="0"/>
              <a:t>restraining its residents with excessive medication</a:t>
            </a:r>
            <a:r>
              <a:rPr lang="en-US" dirty="0" smtClean="0"/>
              <a:t>.</a:t>
            </a:r>
          </a:p>
          <a:p>
            <a:r>
              <a:rPr lang="en-US" dirty="0" smtClean="0"/>
              <a:t> </a:t>
            </a:r>
            <a:r>
              <a:rPr lang="en-US" dirty="0"/>
              <a:t>The problem </a:t>
            </a:r>
            <a:r>
              <a:rPr lang="en-US" dirty="0" smtClean="0"/>
              <a:t>exploration might </a:t>
            </a:r>
            <a:r>
              <a:rPr lang="en-US" dirty="0"/>
              <a:t>begin by understanding the problem statement: </a:t>
            </a:r>
            <a:endParaRPr lang="en-US" dirty="0" smtClean="0"/>
          </a:p>
          <a:p>
            <a:r>
              <a:rPr lang="en-US" dirty="0" smtClean="0"/>
              <a:t>“</a:t>
            </a:r>
            <a:r>
              <a:rPr lang="en-US" dirty="0"/>
              <a:t>Excessive use </a:t>
            </a:r>
            <a:r>
              <a:rPr lang="en-US" dirty="0" smtClean="0"/>
              <a:t>of drugs </a:t>
            </a:r>
            <a:r>
              <a:rPr lang="en-US" dirty="0"/>
              <a:t>to restrain residents.” Although this type of statement is often </a:t>
            </a:r>
            <a:r>
              <a:rPr lang="en-US" dirty="0" smtClean="0"/>
              <a:t>taken at </a:t>
            </a:r>
            <a:r>
              <a:rPr lang="en-US" dirty="0"/>
              <a:t>face value, several questions could be asked: How should nursing </a:t>
            </a:r>
            <a:r>
              <a:rPr lang="en-US" dirty="0" smtClean="0"/>
              <a:t>home residents </a:t>
            </a:r>
            <a:r>
              <a:rPr lang="en-US" dirty="0"/>
              <a:t>behave? What does “restraint” mean? Why must residents </a:t>
            </a:r>
            <a:r>
              <a:rPr lang="en-US" dirty="0" smtClean="0"/>
              <a:t>be restrained</a:t>
            </a:r>
            <a:r>
              <a:rPr lang="en-US" dirty="0"/>
              <a:t>? Why are drugs used at all? When are drugs appropriate, </a:t>
            </a:r>
            <a:r>
              <a:rPr lang="en-US" dirty="0" smtClean="0"/>
              <a:t>and when </a:t>
            </a:r>
            <a:r>
              <a:rPr lang="en-US" dirty="0"/>
              <a:t>are they not appropriate? What other alternatives does a nursing home</a:t>
            </a:r>
          </a:p>
          <a:p>
            <a:r>
              <a:rPr lang="en-US" dirty="0"/>
              <a:t>have to deal with problem behavior?</a:t>
            </a:r>
          </a:p>
          <a:p>
            <a:pPr>
              <a:buNone/>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questions at this stage are directed at (1) helping to understand</a:t>
            </a:r>
          </a:p>
          <a:p>
            <a:r>
              <a:rPr lang="en-US" dirty="0"/>
              <a:t>the objective of an organization, </a:t>
            </a:r>
            <a:endParaRPr lang="en-US" dirty="0" smtClean="0"/>
          </a:p>
          <a:p>
            <a:r>
              <a:rPr lang="en-US" dirty="0" smtClean="0"/>
              <a:t>(</a:t>
            </a:r>
            <a:r>
              <a:rPr lang="en-US" dirty="0"/>
              <a:t>2) defining frequently misunderstood</a:t>
            </a:r>
          </a:p>
          <a:p>
            <a:r>
              <a:rPr lang="en-US" dirty="0"/>
              <a:t>terms</a:t>
            </a:r>
            <a:r>
              <a:rPr lang="en-US" dirty="0" smtClean="0"/>
              <a:t>,</a:t>
            </a:r>
          </a:p>
          <a:p>
            <a:r>
              <a:rPr lang="en-US" dirty="0" smtClean="0"/>
              <a:t> </a:t>
            </a:r>
            <a:r>
              <a:rPr lang="en-US" dirty="0"/>
              <a:t>(3) clarifying the practices causing the problem, (4) </a:t>
            </a:r>
            <a:r>
              <a:rPr lang="en-US" dirty="0" smtClean="0"/>
              <a:t>understanding the </a:t>
            </a:r>
            <a:r>
              <a:rPr lang="en-US" dirty="0"/>
              <a:t>reasons for the practice, </a:t>
            </a:r>
            <a:endParaRPr lang="en-US" dirty="0" smtClean="0"/>
          </a:p>
          <a:p>
            <a:r>
              <a:rPr lang="en-US" dirty="0" smtClean="0"/>
              <a:t>(</a:t>
            </a:r>
            <a:r>
              <a:rPr lang="en-US" dirty="0"/>
              <a:t>5) separating desirable from </a:t>
            </a:r>
            <a:r>
              <a:rPr lang="en-US" dirty="0" err="1" smtClean="0"/>
              <a:t>undesirableaspects</a:t>
            </a:r>
            <a:r>
              <a:rPr lang="en-US" dirty="0" smtClean="0"/>
              <a:t> </a:t>
            </a:r>
            <a:r>
              <a:rPr lang="en-US" dirty="0"/>
              <a:t>of the practice.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During this step, the decision analyst must determine which </a:t>
            </a:r>
            <a:r>
              <a:rPr lang="en-US" dirty="0" smtClean="0"/>
              <a:t>ends, or </a:t>
            </a:r>
            <a:r>
              <a:rPr lang="en-US" dirty="0"/>
              <a:t>objectives, will be achieved by solving the problem. </a:t>
            </a:r>
            <a:endParaRPr lang="en-US" dirty="0" smtClean="0"/>
          </a:p>
          <a:p>
            <a:r>
              <a:rPr lang="en-US" dirty="0" smtClean="0"/>
              <a:t>In </a:t>
            </a:r>
            <a:r>
              <a:rPr lang="en-US" dirty="0"/>
              <a:t>the example, </a:t>
            </a:r>
            <a:r>
              <a:rPr lang="en-US" dirty="0" smtClean="0"/>
              <a:t>the decision </a:t>
            </a:r>
            <a:r>
              <a:rPr lang="en-US" dirty="0"/>
              <a:t>analyst must determine whether the goal is primarily to</a:t>
            </a:r>
          </a:p>
          <a:p>
            <a:pPr lvl="1"/>
            <a:r>
              <a:rPr lang="en-US" dirty="0"/>
              <a:t>1. protect an individual patient without changing overall methods in </a:t>
            </a:r>
            <a:r>
              <a:rPr lang="en-US" dirty="0" smtClean="0"/>
              <a:t>the nursing </a:t>
            </a:r>
            <a:r>
              <a:rPr lang="en-US" dirty="0"/>
              <a:t>home;</a:t>
            </a:r>
          </a:p>
          <a:p>
            <a:pPr lvl="1"/>
            <a:r>
              <a:rPr lang="en-US" dirty="0"/>
              <a:t>2. correct a problem facing several patients (in other words, change </a:t>
            </a:r>
            <a:r>
              <a:rPr lang="en-US" dirty="0" smtClean="0"/>
              <a:t>the home’s </a:t>
            </a:r>
            <a:r>
              <a:rPr lang="en-US" dirty="0"/>
              <a:t>general practices); or</a:t>
            </a:r>
          </a:p>
          <a:p>
            <a:pPr lvl="1"/>
            <a:r>
              <a:rPr lang="en-US" dirty="0"/>
              <a:t>3. correct a problem that appears to be industry-wide.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We would outline the steps involved in decision analysis,</a:t>
            </a:r>
          </a:p>
          <a:p>
            <a:r>
              <a:rPr lang="en-US" dirty="0" smtClean="0"/>
              <a:t>Including</a:t>
            </a:r>
          </a:p>
          <a:p>
            <a:pPr lvl="1"/>
            <a:r>
              <a:rPr lang="en-US" dirty="0" smtClean="0"/>
              <a:t> exploring problems </a:t>
            </a:r>
          </a:p>
          <a:p>
            <a:pPr lvl="1"/>
            <a:r>
              <a:rPr lang="en-US" dirty="0" smtClean="0"/>
              <a:t> clarifying goals,</a:t>
            </a:r>
          </a:p>
          <a:p>
            <a:pPr lvl="1"/>
            <a:r>
              <a:rPr lang="en-US" dirty="0" smtClean="0"/>
              <a:t> identifying decision makers,</a:t>
            </a:r>
          </a:p>
          <a:p>
            <a:pPr lvl="1"/>
            <a:r>
              <a:rPr lang="en-US" dirty="0" smtClean="0"/>
              <a:t>structuring problems,</a:t>
            </a:r>
          </a:p>
          <a:p>
            <a:pPr lvl="1"/>
            <a:r>
              <a:rPr lang="en-US" dirty="0" smtClean="0"/>
              <a:t> quantifying values and uncertainties,</a:t>
            </a:r>
          </a:p>
          <a:p>
            <a:pPr lvl="1"/>
            <a:r>
              <a:rPr lang="en-US" dirty="0" smtClean="0"/>
              <a:t> analyzing courses of action, </a:t>
            </a:r>
          </a:p>
          <a:p>
            <a:pPr lvl="1"/>
            <a:r>
              <a:rPr lang="en-US" dirty="0" smtClean="0"/>
              <a:t>and finally recommending the best course of action. </a:t>
            </a:r>
          </a:p>
          <a:p>
            <a:r>
              <a:rPr lang="en-US" dirty="0" smtClean="0"/>
              <a:t>This</a:t>
            </a:r>
            <a:r>
              <a:rPr lang="en-US" dirty="0"/>
              <a:t> </a:t>
            </a:r>
            <a:r>
              <a:rPr lang="en-US" dirty="0" smtClean="0"/>
              <a:t>module provides a foundation for understanding the purpose and process of decision analysis. </a:t>
            </a:r>
            <a:endParaRPr lang="en-US" b="1"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Once these questions have been answered, the decision analyst </a:t>
            </a:r>
            <a:r>
              <a:rPr lang="en-US" dirty="0" smtClean="0"/>
              <a:t>and decision </a:t>
            </a:r>
            <a:r>
              <a:rPr lang="en-US" dirty="0"/>
              <a:t>maker will have a much better grasp on the problem</a:t>
            </a:r>
            <a:r>
              <a:rPr lang="en-US" dirty="0" smtClean="0"/>
              <a:t>.</a:t>
            </a:r>
          </a:p>
          <a:p>
            <a:r>
              <a:rPr lang="en-US" dirty="0" smtClean="0"/>
              <a:t> </a:t>
            </a:r>
            <a:r>
              <a:rPr lang="en-US" dirty="0"/>
              <a:t>The </a:t>
            </a:r>
            <a:r>
              <a:rPr lang="en-US" dirty="0" err="1" smtClean="0"/>
              <a:t>selectedobjective</a:t>
            </a:r>
            <a:r>
              <a:rPr lang="en-US" dirty="0" smtClean="0"/>
              <a:t> </a:t>
            </a:r>
            <a:r>
              <a:rPr lang="en-US" dirty="0"/>
              <a:t>will significantly affect both the type of actions considered </a:t>
            </a:r>
            <a:r>
              <a:rPr lang="en-US" dirty="0" smtClean="0"/>
              <a:t>and the </a:t>
            </a:r>
            <a:r>
              <a:rPr lang="en-US" dirty="0"/>
              <a:t>particular action selected.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Step 3: Structure the Problem</a:t>
            </a:r>
            <a:br>
              <a:rPr lang="en-US" b="1" i="1"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Once </a:t>
            </a:r>
            <a:r>
              <a:rPr lang="en-US" dirty="0"/>
              <a:t>the decision makers have been identified and the problem has </a:t>
            </a:r>
            <a:r>
              <a:rPr lang="en-US" dirty="0" smtClean="0"/>
              <a:t>been explored</a:t>
            </a:r>
            <a:r>
              <a:rPr lang="en-US" dirty="0"/>
              <a:t>, the analyst needs to add conceptual detail by structuring </a:t>
            </a:r>
            <a:r>
              <a:rPr lang="en-US" dirty="0" smtClean="0"/>
              <a:t>the problem</a:t>
            </a:r>
            <a:r>
              <a:rPr lang="en-US" dirty="0"/>
              <a:t>. </a:t>
            </a:r>
            <a:endParaRPr lang="en-US" dirty="0" smtClean="0"/>
          </a:p>
          <a:p>
            <a:r>
              <a:rPr lang="en-US" dirty="0" smtClean="0"/>
              <a:t>The </a:t>
            </a:r>
            <a:r>
              <a:rPr lang="en-US" dirty="0"/>
              <a:t>goals of structuring the problem are to clearly articulate the</a:t>
            </a:r>
          </a:p>
          <a:p>
            <a:r>
              <a:rPr lang="en-US" dirty="0"/>
              <a:t>following:</a:t>
            </a:r>
          </a:p>
          <a:p>
            <a:r>
              <a:rPr lang="en-US" dirty="0"/>
              <a:t>• What the problem is about, why it exists, and whom it affects</a:t>
            </a:r>
          </a:p>
          <a:p>
            <a:r>
              <a:rPr lang="en-US" dirty="0"/>
              <a:t>• The assumptions and objectives of each affected constituency</a:t>
            </a:r>
          </a:p>
          <a:p>
            <a:r>
              <a:rPr lang="en-US" dirty="0"/>
              <a:t>• A creative set of options for the decision maker</a:t>
            </a:r>
          </a:p>
          <a:p>
            <a:r>
              <a:rPr lang="en-US" dirty="0"/>
              <a:t>• Outcomes to be sought or avoided</a:t>
            </a:r>
          </a:p>
          <a:p>
            <a:r>
              <a:rPr lang="en-US" dirty="0"/>
              <a:t>• The uncertainties that affect the choice of action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Structuring is the stage in which the specific set of decision options</a:t>
            </a:r>
          </a:p>
          <a:p>
            <a:r>
              <a:rPr lang="en-US" dirty="0"/>
              <a:t>is identified. </a:t>
            </a:r>
            <a:endParaRPr lang="en-US" dirty="0" smtClean="0"/>
          </a:p>
          <a:p>
            <a:r>
              <a:rPr lang="en-US" dirty="0" smtClean="0"/>
              <a:t>Although </a:t>
            </a:r>
            <a:r>
              <a:rPr lang="en-US" dirty="0"/>
              <a:t>the generation of options is critical, it is often overlooked</a:t>
            </a:r>
          </a:p>
          <a:p>
            <a:r>
              <a:rPr lang="en-US" dirty="0"/>
              <a:t>by decision makers, which is a pitfall that can easily promote conflict</a:t>
            </a:r>
          </a:p>
          <a:p>
            <a:r>
              <a:rPr lang="en-US" dirty="0"/>
              <a:t>in cases where diametrically opposed options falsely appear to be the</a:t>
            </a:r>
          </a:p>
          <a:p>
            <a:r>
              <a:rPr lang="en-US" dirty="0"/>
              <a:t>only possible alternatives. </a:t>
            </a:r>
            <a:endParaRPr lang="en-US" dirty="0" smtClean="0"/>
          </a:p>
          <a:p>
            <a:r>
              <a:rPr lang="en-US" dirty="0" smtClean="0"/>
              <a:t>Often</a:t>
            </a:r>
            <a:r>
              <a:rPr lang="en-US" dirty="0"/>
              <a:t>, creative solutions can be identified </a:t>
            </a:r>
            <a:r>
              <a:rPr lang="en-US" dirty="0" smtClean="0"/>
              <a:t>that better </a:t>
            </a:r>
            <a:r>
              <a:rPr lang="en-US" dirty="0"/>
              <a:t>meet the needs of all constituencies. To generate better options, </a:t>
            </a:r>
            <a:r>
              <a:rPr lang="en-US" dirty="0" smtClean="0"/>
              <a:t>one must </a:t>
            </a:r>
            <a:r>
              <a:rPr lang="en-US" dirty="0"/>
              <a:t>understand the purpose of analysis. </a:t>
            </a:r>
            <a:endParaRPr lang="en-US" dirty="0" smtClean="0"/>
          </a:p>
          <a:p>
            <a:r>
              <a:rPr lang="en-US" dirty="0" smtClean="0"/>
              <a:t>The </a:t>
            </a:r>
            <a:r>
              <a:rPr lang="en-US" dirty="0"/>
              <a:t>process of identifying </a:t>
            </a:r>
            <a:r>
              <a:rPr lang="en-US" dirty="0" smtClean="0"/>
              <a:t>new options </a:t>
            </a:r>
            <a:r>
              <a:rPr lang="en-US" dirty="0"/>
              <a:t>relies heavily on reaching outside the organization for </a:t>
            </a:r>
            <a:r>
              <a:rPr lang="en-US" dirty="0" smtClean="0"/>
              <a:t>theoretical and </a:t>
            </a:r>
            <a:r>
              <a:rPr lang="en-US" dirty="0"/>
              <a:t>practical experts, but the process should also encourage insiders to </a:t>
            </a:r>
            <a:r>
              <a:rPr lang="en-US" dirty="0" smtClean="0"/>
              <a:t>see the </a:t>
            </a:r>
            <a:r>
              <a:rPr lang="en-US" dirty="0"/>
              <a:t>problem in new ways.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It is important to explicitly identify the objectives and assumptions</a:t>
            </a:r>
          </a:p>
          <a:p>
            <a:r>
              <a:rPr lang="en-US" dirty="0"/>
              <a:t>of the decision makers. Objectives are important because they lead to </a:t>
            </a:r>
            <a:r>
              <a:rPr lang="en-US" dirty="0" smtClean="0"/>
              <a:t>the preference </a:t>
            </a:r>
            <a:r>
              <a:rPr lang="en-US" dirty="0"/>
              <a:t>of one option over the other. If the decision-making team </a:t>
            </a:r>
            <a:r>
              <a:rPr lang="en-US" dirty="0" smtClean="0"/>
              <a:t>can understand </a:t>
            </a:r>
            <a:r>
              <a:rPr lang="en-US" dirty="0"/>
              <a:t>what each constituency is trying to achieve, the team can analyze</a:t>
            </a:r>
          </a:p>
          <a:p>
            <a:r>
              <a:rPr lang="en-US" dirty="0"/>
              <a:t>and understand its preferences more easily</a:t>
            </a:r>
            <a:r>
              <a:rPr lang="en-US" dirty="0" smtClean="0"/>
              <a:t>.</a:t>
            </a:r>
          </a:p>
          <a:p>
            <a:r>
              <a:rPr lang="en-US" dirty="0" smtClean="0"/>
              <a:t> </a:t>
            </a:r>
            <a:r>
              <a:rPr lang="en-US" dirty="0"/>
              <a:t>The same argument </a:t>
            </a:r>
            <a:r>
              <a:rPr lang="en-US" dirty="0" smtClean="0"/>
              <a:t>holds for </a:t>
            </a:r>
            <a:r>
              <a:rPr lang="en-US" dirty="0"/>
              <a:t>assumptions: Two people with similar objectives but different </a:t>
            </a:r>
            <a:r>
              <a:rPr lang="en-US" dirty="0" smtClean="0"/>
              <a:t>assumptions about </a:t>
            </a:r>
            <a:r>
              <a:rPr lang="en-US" dirty="0"/>
              <a:t>how the world operates can examine the same evidence </a:t>
            </a:r>
            <a:r>
              <a:rPr lang="en-US" dirty="0" smtClean="0"/>
              <a:t>and reach </a:t>
            </a:r>
            <a:r>
              <a:rPr lang="en-US" dirty="0"/>
              <a:t>widely divergent conclusions.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Take, for example, the issue of whether two hospitals should merge.</a:t>
            </a:r>
          </a:p>
          <a:p>
            <a:r>
              <a:rPr lang="en-US" dirty="0"/>
              <a:t>Assume that both constituencies—those favoring and those opposing such</a:t>
            </a:r>
          </a:p>
          <a:p>
            <a:r>
              <a:rPr lang="en-US" dirty="0"/>
              <a:t>merger—want the hospital to grow and prosper. </a:t>
            </a:r>
            <a:endParaRPr lang="en-US" dirty="0" smtClean="0"/>
          </a:p>
          <a:p>
            <a:r>
              <a:rPr lang="en-US" dirty="0" smtClean="0"/>
              <a:t>One </a:t>
            </a:r>
            <a:r>
              <a:rPr lang="en-US" dirty="0"/>
              <a:t>constituency </a:t>
            </a:r>
            <a:r>
              <a:rPr lang="en-US" dirty="0" smtClean="0"/>
              <a:t>believes the </a:t>
            </a:r>
            <a:r>
              <a:rPr lang="en-US" dirty="0"/>
              <a:t>merger will help the hospital grow faster, and the other believes </a:t>
            </a:r>
            <a:r>
              <a:rPr lang="en-US" dirty="0" smtClean="0"/>
              <a:t>the merger </a:t>
            </a:r>
            <a:r>
              <a:rPr lang="en-US" dirty="0"/>
              <a:t>will make the organization lose focus. </a:t>
            </a:r>
            <a:endParaRPr lang="en-US" dirty="0" smtClean="0"/>
          </a:p>
          <a:p>
            <a:r>
              <a:rPr lang="en-US" dirty="0" smtClean="0"/>
              <a:t>One </a:t>
            </a:r>
            <a:r>
              <a:rPr lang="en-US" dirty="0"/>
              <a:t>constituency </a:t>
            </a:r>
            <a:r>
              <a:rPr lang="en-US" dirty="0" smtClean="0"/>
              <a:t>believes the </a:t>
            </a:r>
            <a:r>
              <a:rPr lang="en-US" dirty="0"/>
              <a:t>community will be served better by competition, and the other </a:t>
            </a:r>
            <a:r>
              <a:rPr lang="en-US" dirty="0" smtClean="0"/>
              <a:t>believes the </a:t>
            </a:r>
            <a:r>
              <a:rPr lang="en-US" dirty="0"/>
              <a:t>community will benefit from collaboration between the institutions.</a:t>
            </a:r>
          </a:p>
          <a:p>
            <a:endParaRPr lang="en-US" dirty="0" smtClean="0"/>
          </a:p>
          <a:p>
            <a:r>
              <a:rPr lang="en-US" dirty="0" smtClean="0"/>
              <a:t>In </a:t>
            </a:r>
            <a:r>
              <a:rPr lang="en-US" dirty="0"/>
              <a:t>each case, the assumptions (and their relative importance) influence </a:t>
            </a:r>
            <a:r>
              <a:rPr lang="en-US" dirty="0" smtClean="0"/>
              <a:t>the choice </a:t>
            </a:r>
            <a:r>
              <a:rPr lang="en-US" dirty="0"/>
              <a:t>of objectives and action, and that is why they should be </a:t>
            </a:r>
            <a:r>
              <a:rPr lang="en-US" dirty="0" err="1" smtClean="0"/>
              <a:t>identifiedand</a:t>
            </a:r>
            <a:r>
              <a:rPr lang="en-US" dirty="0" smtClean="0"/>
              <a:t> </a:t>
            </a:r>
            <a:r>
              <a:rPr lang="en-US" dirty="0"/>
              <a:t>examined during problem structuring.</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Problem structuring is a cyclical process—the structure may </a:t>
            </a:r>
            <a:r>
              <a:rPr lang="en-US" dirty="0" smtClean="0"/>
              <a:t>change once </a:t>
            </a:r>
            <a:r>
              <a:rPr lang="en-US" dirty="0"/>
              <a:t>the decision makers have put more time into the analysis. The cyclical</a:t>
            </a:r>
          </a:p>
          <a:p>
            <a:r>
              <a:rPr lang="en-US" dirty="0"/>
              <a:t>nature of the structuring process is desirable rather than something </a:t>
            </a:r>
            <a:r>
              <a:rPr lang="en-US" dirty="0" smtClean="0"/>
              <a:t>to be </a:t>
            </a:r>
            <a:r>
              <a:rPr lang="en-US" dirty="0"/>
              <a:t>avoided. </a:t>
            </a:r>
            <a:endParaRPr lang="en-US" dirty="0" smtClean="0"/>
          </a:p>
          <a:p>
            <a:r>
              <a:rPr lang="en-US" dirty="0" smtClean="0"/>
              <a:t>An </a:t>
            </a:r>
            <a:r>
              <a:rPr lang="en-US" dirty="0"/>
              <a:t>analyst should be willing to go back and start all over </a:t>
            </a:r>
            <a:r>
              <a:rPr lang="en-US" dirty="0" smtClean="0"/>
              <a:t>with a </a:t>
            </a:r>
            <a:r>
              <a:rPr lang="en-US" dirty="0"/>
              <a:t>new structure and a new set of options.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Step 4: Quantify the Values</a:t>
            </a:r>
            <a:br>
              <a:rPr lang="en-US" b="1" i="1" dirty="0" smtClean="0"/>
            </a:b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analyst should help the decision maker break complex outcomes </a:t>
            </a:r>
            <a:r>
              <a:rPr lang="en-US" dirty="0" smtClean="0"/>
              <a:t>into their </a:t>
            </a:r>
            <a:r>
              <a:rPr lang="en-US" dirty="0"/>
              <a:t>components and weight the relative value of each component. </a:t>
            </a:r>
            <a:endParaRPr lang="en-US" dirty="0" smtClean="0"/>
          </a:p>
          <a:p>
            <a:r>
              <a:rPr lang="en-US" dirty="0" smtClean="0"/>
              <a:t>The components </a:t>
            </a:r>
            <a:r>
              <a:rPr lang="en-US" dirty="0"/>
              <a:t>can be measured on the same scale, called a value scale, </a:t>
            </a:r>
            <a:r>
              <a:rPr lang="en-US" dirty="0" smtClean="0"/>
              <a:t>and an </a:t>
            </a:r>
            <a:r>
              <a:rPr lang="en-US" dirty="0"/>
              <a:t>equation can be constructed to permit the calculation of the </a:t>
            </a:r>
            <a:r>
              <a:rPr lang="en-US" dirty="0" smtClean="0"/>
              <a:t>overall value </a:t>
            </a:r>
            <a:r>
              <a:rPr lang="en-US" dirty="0"/>
              <a:t>of an option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Step 5: Quantify the Uncertainties</a:t>
            </a:r>
            <a:br>
              <a:rPr lang="en-US" b="1" i="1"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a:t>analyst interacts with decision makers and experts to quantify </a:t>
            </a:r>
            <a:r>
              <a:rPr lang="en-US" dirty="0" smtClean="0"/>
              <a:t>uncertainties about </a:t>
            </a:r>
            <a:r>
              <a:rPr lang="en-US" dirty="0"/>
              <a:t>future events. Returning to the previous example, if the </a:t>
            </a:r>
            <a:r>
              <a:rPr lang="en-US" dirty="0" smtClean="0"/>
              <a:t>nursing home </a:t>
            </a:r>
            <a:r>
              <a:rPr lang="en-US" dirty="0"/>
              <a:t>inspectors were asked to estimate the chances that the </a:t>
            </a:r>
            <a:r>
              <a:rPr lang="en-US" dirty="0" smtClean="0"/>
              <a:t>home’s chemical </a:t>
            </a:r>
            <a:r>
              <a:rPr lang="en-US" dirty="0"/>
              <a:t>restraint practice resulted from ignorance or greed, they </a:t>
            </a:r>
            <a:r>
              <a:rPr lang="en-US" dirty="0" smtClean="0"/>
              <a:t>might agree </a:t>
            </a:r>
            <a:r>
              <a:rPr lang="en-US" dirty="0"/>
              <a:t>that the chances were 90 percent ignorance and 10 percent greed.</a:t>
            </a:r>
          </a:p>
          <a:p>
            <a:r>
              <a:rPr lang="en-US" dirty="0"/>
              <a:t>In some cases, additional data are needed to assess the probabilities. </a:t>
            </a:r>
            <a:r>
              <a:rPr lang="en-US" dirty="0" smtClean="0"/>
              <a:t>In other </a:t>
            </a:r>
            <a:r>
              <a:rPr lang="en-US" dirty="0"/>
              <a:t>cases, too much data are available. </a:t>
            </a:r>
            <a:endParaRPr lang="en-US" dirty="0" smtClean="0"/>
          </a:p>
          <a:p>
            <a:r>
              <a:rPr lang="en-US" dirty="0" smtClean="0"/>
              <a:t>In </a:t>
            </a:r>
            <a:r>
              <a:rPr lang="en-US" dirty="0"/>
              <a:t>both cases, the </a:t>
            </a:r>
            <a:r>
              <a:rPr lang="en-US" dirty="0" smtClean="0"/>
              <a:t>probability assessment </a:t>
            </a:r>
            <a:r>
              <a:rPr lang="en-US" dirty="0"/>
              <a:t>must be divided into manageable components. </a:t>
            </a:r>
            <a:r>
              <a:rPr lang="en-US" dirty="0" smtClean="0"/>
              <a:t>(</a:t>
            </a:r>
            <a:r>
              <a:rPr lang="en-US" dirty="0" err="1" smtClean="0"/>
              <a:t>Bayes’s</a:t>
            </a:r>
            <a:r>
              <a:rPr lang="en-US" dirty="0" smtClean="0"/>
              <a:t> theorem)</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Step 6: Analyze the Data and Recommend a Course of Action</a:t>
            </a:r>
            <a:br>
              <a:rPr lang="en-US" b="1" i="1"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Once </a:t>
            </a:r>
            <a:r>
              <a:rPr lang="en-US" dirty="0"/>
              <a:t>values and uncertainties are quantified, the analyst uses the model </a:t>
            </a:r>
            <a:r>
              <a:rPr lang="en-US" dirty="0" smtClean="0"/>
              <a:t>of the </a:t>
            </a:r>
            <a:r>
              <a:rPr lang="en-US" dirty="0"/>
              <a:t>decision to score the relative desirability of each possible action. </a:t>
            </a:r>
            <a:endParaRPr lang="en-US" dirty="0" smtClean="0"/>
          </a:p>
          <a:p>
            <a:r>
              <a:rPr lang="en-US" dirty="0" smtClean="0"/>
              <a:t>This can </a:t>
            </a:r>
            <a:r>
              <a:rPr lang="en-US" dirty="0"/>
              <a:t>be done in different ways, depending on what type of a model has </a:t>
            </a:r>
            <a:r>
              <a:rPr lang="en-US" dirty="0" smtClean="0"/>
              <a:t>been developed</a:t>
            </a:r>
            <a:r>
              <a:rPr lang="en-US" dirty="0"/>
              <a:t>. One way is to examine the expected value of the outcomes.</a:t>
            </a:r>
          </a:p>
          <a:p>
            <a:r>
              <a:rPr lang="en-US" b="1" i="1" dirty="0"/>
              <a:t>Expected value is the weighted average of the values associated with </a:t>
            </a:r>
            <a:r>
              <a:rPr lang="en-US" b="1" i="1" dirty="0" smtClean="0"/>
              <a:t>outcomes </a:t>
            </a:r>
            <a:r>
              <a:rPr lang="en-US" dirty="0" smtClean="0"/>
              <a:t>of </a:t>
            </a:r>
            <a:r>
              <a:rPr lang="en-US" dirty="0"/>
              <a:t>each action</a:t>
            </a:r>
            <a:r>
              <a:rPr lang="en-US" dirty="0" smtClean="0"/>
              <a:t>.</a:t>
            </a:r>
          </a:p>
          <a:p>
            <a:r>
              <a:rPr lang="en-US" dirty="0" smtClean="0"/>
              <a:t> </a:t>
            </a:r>
            <a:r>
              <a:rPr lang="en-US" dirty="0"/>
              <a:t>Values are weighted by the probability of </a:t>
            </a:r>
            <a:r>
              <a:rPr lang="en-US" dirty="0" smtClean="0"/>
              <a:t>occurrence for </a:t>
            </a:r>
            <a:r>
              <a:rPr lang="en-US" dirty="0"/>
              <a:t>each outcome</a:t>
            </a:r>
            <a:r>
              <a:rPr lang="en-US" dirty="0" smtClean="0"/>
              <a:t>.</a:t>
            </a:r>
          </a:p>
          <a:p>
            <a:endParaRPr lang="en-US" dirty="0"/>
          </a:p>
          <a:p>
            <a:r>
              <a:rPr lang="en-US" dirty="0" smtClean="0"/>
              <a:t> </a:t>
            </a:r>
            <a:r>
              <a:rPr lang="en-US" dirty="0"/>
              <a:t>Suppose, in the nursing home example, that the following</a:t>
            </a:r>
          </a:p>
          <a:p>
            <a:r>
              <a:rPr lang="en-US" dirty="0"/>
              <a:t>two actions are selected by the decision maker for further analysis:</a:t>
            </a:r>
          </a:p>
          <a:p>
            <a:pPr lvl="1"/>
            <a:r>
              <a:rPr lang="en-US" dirty="0"/>
              <a:t>1. Teach staff the proper use of psychotropic drugs</a:t>
            </a:r>
          </a:p>
          <a:p>
            <a:pPr lvl="1"/>
            <a:r>
              <a:rPr lang="en-US" dirty="0"/>
              <a:t>2. Prohibit admissions to the home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The possible outcomes of the above actions are as follows:</a:t>
            </a:r>
          </a:p>
          <a:p>
            <a:r>
              <a:rPr lang="en-US" dirty="0"/>
              <a:t>1. </a:t>
            </a:r>
            <a:r>
              <a:rPr lang="en-US" b="1" dirty="0"/>
              <a:t>Industry-wide change</a:t>
            </a:r>
            <a:r>
              <a:rPr lang="en-US" dirty="0"/>
              <a:t>: Chemical restraint is corrected in the </a:t>
            </a:r>
            <a:r>
              <a:rPr lang="en-US" dirty="0" smtClean="0"/>
              <a:t>home, and </a:t>
            </a:r>
            <a:r>
              <a:rPr lang="en-US" dirty="0"/>
              <a:t>the nursing home industry gets the message that the </a:t>
            </a:r>
            <a:r>
              <a:rPr lang="en-US" dirty="0" smtClean="0"/>
              <a:t>state intends </a:t>
            </a:r>
            <a:r>
              <a:rPr lang="en-US" dirty="0"/>
              <a:t>tougher regulation of drugs.</a:t>
            </a:r>
          </a:p>
          <a:p>
            <a:r>
              <a:rPr lang="en-US" dirty="0"/>
              <a:t>2. </a:t>
            </a:r>
            <a:r>
              <a:rPr lang="en-US" b="1" dirty="0"/>
              <a:t>Specific nursing home change</a:t>
            </a:r>
            <a:r>
              <a:rPr lang="en-US" dirty="0"/>
              <a:t>: The specific nursing home </a:t>
            </a:r>
            <a:r>
              <a:rPr lang="en-US" dirty="0" smtClean="0"/>
              <a:t>changes, but </a:t>
            </a:r>
            <a:r>
              <a:rPr lang="en-US" dirty="0"/>
              <a:t>the rest of industry does not get the message.</a:t>
            </a:r>
          </a:p>
          <a:p>
            <a:r>
              <a:rPr lang="en-US" dirty="0"/>
              <a:t>3. </a:t>
            </a:r>
            <a:r>
              <a:rPr lang="en-US" b="1" dirty="0"/>
              <a:t>No change</a:t>
            </a:r>
            <a:r>
              <a:rPr lang="en-US" dirty="0"/>
              <a:t>: The nursing home ignores the chosen action, and </a:t>
            </a:r>
            <a:r>
              <a:rPr lang="en-US" dirty="0" smtClean="0"/>
              <a:t>there is </a:t>
            </a:r>
            <a:r>
              <a:rPr lang="en-US" dirty="0"/>
              <a:t>no impact on the industry.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Who Is a Decision Maker?</a:t>
            </a:r>
            <a:br>
              <a:rPr lang="en-US" b="1" dirty="0" smtClean="0"/>
            </a:br>
            <a:endParaRPr lang="en-US" dirty="0"/>
          </a:p>
        </p:txBody>
      </p:sp>
      <p:sp>
        <p:nvSpPr>
          <p:cNvPr id="3" name="Content Placeholder 2"/>
          <p:cNvSpPr>
            <a:spLocks noGrp="1"/>
          </p:cNvSpPr>
          <p:nvPr>
            <p:ph idx="1"/>
          </p:nvPr>
        </p:nvSpPr>
        <p:spPr/>
        <p:txBody>
          <a:bodyPr>
            <a:normAutofit/>
          </a:bodyPr>
          <a:lstStyle/>
          <a:p>
            <a:r>
              <a:rPr lang="en-US" dirty="0" smtClean="0"/>
              <a:t>The </a:t>
            </a:r>
            <a:r>
              <a:rPr lang="en-US" i="1" dirty="0"/>
              <a:t>decision maker receives the findings of the analysis and uses them </a:t>
            </a:r>
            <a:r>
              <a:rPr lang="en-US" i="1" dirty="0" smtClean="0"/>
              <a:t>to </a:t>
            </a:r>
            <a:r>
              <a:rPr lang="en-US" dirty="0" smtClean="0"/>
              <a:t>make </a:t>
            </a:r>
            <a:r>
              <a:rPr lang="en-US" dirty="0"/>
              <a:t>the final decision</a:t>
            </a:r>
            <a:r>
              <a:rPr lang="en-US" dirty="0" smtClean="0"/>
              <a:t>.</a:t>
            </a:r>
          </a:p>
          <a:p>
            <a:r>
              <a:rPr lang="en-US" dirty="0" smtClean="0"/>
              <a:t> </a:t>
            </a:r>
            <a:r>
              <a:rPr lang="en-US" dirty="0"/>
              <a:t>One of the first tasks of an analyst is to clarify </a:t>
            </a:r>
            <a:r>
              <a:rPr lang="en-US" dirty="0" smtClean="0"/>
              <a:t>who the </a:t>
            </a:r>
            <a:r>
              <a:rPr lang="en-US" dirty="0"/>
              <a:t>decision makers are and what their timetable </a:t>
            </a:r>
            <a:r>
              <a:rPr lang="en-US" dirty="0" smtClean="0"/>
              <a:t>is</a:t>
            </a:r>
            <a:r>
              <a:rPr lang="en-US" dirty="0"/>
              <a: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Suppose the relative desirability of each outcome is as follows:</a:t>
            </a:r>
          </a:p>
          <a:p>
            <a:r>
              <a:rPr lang="en-US" dirty="0"/>
              <a:t>1. Industry-wide change has a </a:t>
            </a:r>
            <a:r>
              <a:rPr lang="en-US" b="1" dirty="0"/>
              <a:t>value score of 100</a:t>
            </a:r>
            <a:r>
              <a:rPr lang="en-US" dirty="0"/>
              <a:t>, which is the most</a:t>
            </a:r>
          </a:p>
          <a:p>
            <a:r>
              <a:rPr lang="en-US" dirty="0"/>
              <a:t>desirable possible outcome.</a:t>
            </a:r>
          </a:p>
          <a:p>
            <a:r>
              <a:rPr lang="en-US" dirty="0"/>
              <a:t>2. Specific nursing home change has a value </a:t>
            </a:r>
            <a:r>
              <a:rPr lang="en-US" b="1" dirty="0"/>
              <a:t>score of 25.</a:t>
            </a:r>
          </a:p>
          <a:p>
            <a:r>
              <a:rPr lang="en-US" dirty="0"/>
              <a:t>3. No change has a value </a:t>
            </a:r>
            <a:r>
              <a:rPr lang="en-US" b="1" dirty="0"/>
              <a:t>score of zero</a:t>
            </a:r>
            <a:r>
              <a:rPr lang="en-US" dirty="0"/>
              <a:t>, which is the worst </a:t>
            </a:r>
            <a:r>
              <a:rPr lang="en-US" dirty="0" smtClean="0"/>
              <a:t>possible outcome</a:t>
            </a:r>
            <a:r>
              <a:rPr lang="en-US" dirty="0"/>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70000" lnSpcReduction="20000"/>
          </a:bodyPr>
          <a:lstStyle/>
          <a:p>
            <a:r>
              <a:rPr lang="en-US" dirty="0"/>
              <a:t>The probability that each action will lead to each outcome </a:t>
            </a:r>
            <a:r>
              <a:rPr lang="en-US" dirty="0" smtClean="0"/>
              <a:t>is shown</a:t>
            </a:r>
            <a:endParaRPr lang="en-US" dirty="0"/>
          </a:p>
          <a:p>
            <a:r>
              <a:rPr lang="en-US" dirty="0"/>
              <a:t>in the six cells of the matrix in Figure 1.4.</a:t>
            </a:r>
          </a:p>
          <a:p>
            <a:r>
              <a:rPr lang="en-US" b="1" dirty="0"/>
              <a:t>The </a:t>
            </a:r>
            <a:r>
              <a:rPr lang="en-US" b="1" i="1" dirty="0"/>
              <a:t>expected value principle says the desirability of each action is </a:t>
            </a:r>
            <a:r>
              <a:rPr lang="en-US" b="1" i="1" dirty="0" smtClean="0"/>
              <a:t>the </a:t>
            </a:r>
            <a:r>
              <a:rPr lang="en-US" b="1" dirty="0" smtClean="0"/>
              <a:t>sum </a:t>
            </a:r>
            <a:r>
              <a:rPr lang="en-US" b="1" dirty="0"/>
              <a:t>of the values of each outcome of the action weighted by the probability</a:t>
            </a:r>
          </a:p>
          <a:p>
            <a:r>
              <a:rPr lang="en-US" b="1" dirty="0"/>
              <a:t>of the outcome</a:t>
            </a:r>
            <a:r>
              <a:rPr lang="en-US" dirty="0"/>
              <a:t>. </a:t>
            </a:r>
            <a:endParaRPr lang="en-US" dirty="0" smtClean="0"/>
          </a:p>
          <a:p>
            <a:r>
              <a:rPr lang="en-US" dirty="0" smtClean="0"/>
              <a:t>If </a:t>
            </a:r>
            <a:r>
              <a:rPr lang="en-US" i="1" dirty="0" err="1"/>
              <a:t>Pij</a:t>
            </a:r>
            <a:r>
              <a:rPr lang="en-US" i="1" dirty="0"/>
              <a:t> is the probability of action </a:t>
            </a:r>
            <a:r>
              <a:rPr lang="en-US" i="1" dirty="0" err="1"/>
              <a:t>i</a:t>
            </a:r>
            <a:r>
              <a:rPr lang="en-US" i="1" dirty="0"/>
              <a:t> leading to outcome j and</a:t>
            </a:r>
          </a:p>
          <a:p>
            <a:r>
              <a:rPr lang="en-US" i="1" dirty="0" err="1"/>
              <a:t>Vj</a:t>
            </a:r>
            <a:r>
              <a:rPr lang="en-US" i="1" dirty="0"/>
              <a:t> is the value associated with outcome j, then expected value is</a:t>
            </a:r>
            <a:endParaRPr lang="en-US" dirty="0"/>
          </a:p>
        </p:txBody>
      </p:sp>
      <p:pic>
        <p:nvPicPr>
          <p:cNvPr id="7170" name="Picture 2"/>
          <p:cNvPicPr>
            <a:picLocks noGrp="1" noChangeAspect="1" noChangeArrowheads="1"/>
          </p:cNvPicPr>
          <p:nvPr>
            <p:ph sz="half" idx="2"/>
          </p:nvPr>
        </p:nvPicPr>
        <p:blipFill>
          <a:blip r:embed="rId2"/>
          <a:srcRect/>
          <a:stretch>
            <a:fillRect/>
          </a:stretch>
        </p:blipFill>
        <p:spPr bwMode="auto">
          <a:xfrm>
            <a:off x="4648200" y="2000240"/>
            <a:ext cx="4038600" cy="2416424"/>
          </a:xfrm>
          <a:prstGeom prst="rect">
            <a:avLst/>
          </a:prstGeom>
          <a:noFill/>
          <a:ln w="9525">
            <a:noFill/>
            <a:miter lim="800000"/>
            <a:headEnd/>
            <a:tailEnd/>
          </a:ln>
          <a:effec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p:cNvPicPr>
            <a:picLocks noGrp="1" noChangeAspect="1" noChangeArrowheads="1"/>
          </p:cNvPicPr>
          <p:nvPr>
            <p:ph idx="1"/>
          </p:nvPr>
        </p:nvPicPr>
        <p:blipFill>
          <a:blip r:embed="rId2"/>
          <a:srcRect/>
          <a:stretch>
            <a:fillRect/>
          </a:stretch>
        </p:blipFill>
        <p:spPr bwMode="auto">
          <a:xfrm>
            <a:off x="645528" y="1600200"/>
            <a:ext cx="7852943" cy="4525963"/>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a:srcRect/>
          <a:stretch>
            <a:fillRect/>
          </a:stretch>
        </p:blipFill>
        <p:spPr bwMode="auto">
          <a:xfrm>
            <a:off x="1643042" y="6010275"/>
            <a:ext cx="5381625" cy="847725"/>
          </a:xfrm>
          <a:prstGeom prst="rect">
            <a:avLst/>
          </a:prstGeom>
          <a:noFill/>
          <a:ln w="9525">
            <a:noFill/>
            <a:miter lim="800000"/>
            <a:headEnd/>
            <a:tailEnd/>
          </a:ln>
          <a:effectLst/>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9218" name="Picture 2"/>
          <p:cNvPicPr>
            <a:picLocks noGrp="1" noChangeAspect="1" noChangeArrowheads="1"/>
          </p:cNvPicPr>
          <p:nvPr>
            <p:ph idx="1"/>
          </p:nvPr>
        </p:nvPicPr>
        <p:blipFill>
          <a:blip r:embed="rId2"/>
          <a:srcRect/>
          <a:stretch>
            <a:fillRect/>
          </a:stretch>
        </p:blipFill>
        <p:spPr bwMode="auto">
          <a:xfrm>
            <a:off x="897304" y="1643050"/>
            <a:ext cx="6055946" cy="4143404"/>
          </a:xfrm>
          <a:prstGeom prst="rect">
            <a:avLst/>
          </a:prstGeom>
          <a:noFill/>
          <a:ln w="9525">
            <a:noFill/>
            <a:miter lim="800000"/>
            <a:headEnd/>
            <a:tailEnd/>
          </a:ln>
          <a:effec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As shown in Figure 1.4, the expected value for teaching staff about</a:t>
            </a:r>
          </a:p>
          <a:p>
            <a:r>
              <a:rPr lang="en-US" dirty="0"/>
              <a:t>psychotropic drugs is 20, whereas the expected value for prohibiting </a:t>
            </a:r>
            <a:r>
              <a:rPr lang="en-US" dirty="0" smtClean="0"/>
              <a:t>admissions is </a:t>
            </a:r>
            <a:r>
              <a:rPr lang="en-US" dirty="0"/>
              <a:t>45. </a:t>
            </a:r>
            <a:endParaRPr lang="en-US" dirty="0" smtClean="0"/>
          </a:p>
          <a:p>
            <a:r>
              <a:rPr lang="en-US" dirty="0" smtClean="0"/>
              <a:t>This </a:t>
            </a:r>
            <a:r>
              <a:rPr lang="en-US" dirty="0"/>
              <a:t>analysis suggests that the most desirable action would </a:t>
            </a:r>
            <a:r>
              <a:rPr lang="en-US" dirty="0" smtClean="0"/>
              <a:t>be to </a:t>
            </a:r>
            <a:r>
              <a:rPr lang="en-US" dirty="0"/>
              <a:t>prohibit admissions because its expected value is larger than </a:t>
            </a:r>
            <a:r>
              <a:rPr lang="en-US" dirty="0" smtClean="0"/>
              <a:t>teaching the </a:t>
            </a:r>
            <a:r>
              <a:rPr lang="en-US" dirty="0"/>
              <a:t>staff. </a:t>
            </a:r>
            <a:endParaRPr lang="en-US" dirty="0" smtClean="0"/>
          </a:p>
          <a:p>
            <a:r>
              <a:rPr lang="en-US" dirty="0" smtClean="0"/>
              <a:t>In </a:t>
            </a:r>
            <a:r>
              <a:rPr lang="en-US" dirty="0"/>
              <a:t>this simple analysis, you see how a mathematical model is </a:t>
            </a:r>
            <a:r>
              <a:rPr lang="en-US" dirty="0" smtClean="0"/>
              <a:t>used, how </a:t>
            </a:r>
            <a:r>
              <a:rPr lang="en-US" dirty="0"/>
              <a:t>uncertainty and values are quantified, and how the model is used to</a:t>
            </a:r>
          </a:p>
          <a:p>
            <a:r>
              <a:rPr lang="en-US" dirty="0"/>
              <a:t>track ideas and make a picture of the whole for the decision maker.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Step 7: Conduct a Sensitivity Analysis</a:t>
            </a:r>
            <a:br>
              <a:rPr lang="en-US" b="1" i="1"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analyst interacts with the decision maker to identify how various</a:t>
            </a:r>
          </a:p>
          <a:p>
            <a:r>
              <a:rPr lang="en-US" dirty="0"/>
              <a:t>assumptions affect the conclusion. </a:t>
            </a:r>
            <a:endParaRPr lang="en-US" dirty="0" smtClean="0"/>
          </a:p>
          <a:p>
            <a:r>
              <a:rPr lang="en-US" dirty="0" smtClean="0"/>
              <a:t>The </a:t>
            </a:r>
            <a:r>
              <a:rPr lang="en-US" dirty="0"/>
              <a:t>previous analysis suggests </a:t>
            </a:r>
            <a:r>
              <a:rPr lang="en-US" dirty="0" smtClean="0"/>
              <a:t>that teaching </a:t>
            </a:r>
            <a:r>
              <a:rPr lang="en-US" dirty="0"/>
              <a:t>staff is an inferior decision to prohibiting admissions. </a:t>
            </a:r>
            <a:endParaRPr lang="en-US" dirty="0" smtClean="0"/>
          </a:p>
          <a:p>
            <a:r>
              <a:rPr lang="en-US" dirty="0" smtClean="0"/>
              <a:t>However, this </a:t>
            </a:r>
            <a:r>
              <a:rPr lang="en-US" dirty="0"/>
              <a:t>should not be taken at face value because the value and </a:t>
            </a:r>
            <a:r>
              <a:rPr lang="en-US" dirty="0" smtClean="0"/>
              <a:t>probability estimates </a:t>
            </a:r>
            <a:r>
              <a:rPr lang="en-US" dirty="0"/>
              <a:t>might not be accurate. Perhaps the estimates were guesses, or</a:t>
            </a:r>
          </a:p>
          <a:p>
            <a:r>
              <a:rPr lang="en-US" dirty="0"/>
              <a:t>the estimates were average scores from a group, some of whose members</a:t>
            </a:r>
          </a:p>
          <a:p>
            <a:r>
              <a:rPr lang="en-US" dirty="0"/>
              <a:t>had little faith in the estimates. In these cases, it would be valuable to</a:t>
            </a:r>
          </a:p>
          <a:p>
            <a:r>
              <a:rPr lang="en-US" dirty="0"/>
              <a:t>know whether the choice would be affected by using a different set of estimates.</a:t>
            </a:r>
          </a:p>
          <a:p>
            <a:r>
              <a:rPr lang="en-US" dirty="0"/>
              <a:t>Stated another way, it might make sense to use sensitivity analysis</a:t>
            </a:r>
          </a:p>
          <a:p>
            <a:r>
              <a:rPr lang="en-US" dirty="0"/>
              <a:t>to determine how much an estimate would have to change to alter the</a:t>
            </a:r>
          </a:p>
          <a:p>
            <a:r>
              <a:rPr lang="en-US" dirty="0"/>
              <a:t>expected value of the suggested action</a:t>
            </a:r>
            <a:r>
              <a:rPr lang="en-US" dirty="0" smtClean="0"/>
              <a:t>.</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Usually, one estimate is changed until the expected value of the two</a:t>
            </a:r>
          </a:p>
          <a:p>
            <a:r>
              <a:rPr lang="en-US" dirty="0"/>
              <a:t>choices become the same. Of course, several estimates can also be modified</a:t>
            </a:r>
          </a:p>
          <a:p>
            <a:r>
              <a:rPr lang="en-US" dirty="0"/>
              <a:t>at once, especially using computers. Sensitivity analysis can be vital not</a:t>
            </a:r>
          </a:p>
          <a:p>
            <a:r>
              <a:rPr lang="en-US" dirty="0"/>
              <a:t>only to examining the impact of errors in estimation but also to determining</a:t>
            </a:r>
          </a:p>
          <a:p>
            <a:r>
              <a:rPr lang="en-US" dirty="0"/>
              <a:t>which variables need the most attention.</a:t>
            </a:r>
          </a:p>
          <a:p>
            <a:r>
              <a:rPr lang="en-US" dirty="0"/>
              <a:t>At each stage in the decision analysis process, it is possible and often</a:t>
            </a:r>
          </a:p>
          <a:p>
            <a:r>
              <a:rPr lang="en-US" dirty="0"/>
              <a:t>essential to return to an earlier stage to</a:t>
            </a:r>
          </a:p>
          <a:p>
            <a:r>
              <a:rPr lang="en-US" dirty="0"/>
              <a:t>• add a new action or outcome,</a:t>
            </a:r>
          </a:p>
          <a:p>
            <a:r>
              <a:rPr lang="en-US" dirty="0"/>
              <a:t>• add new uncertainties,</a:t>
            </a:r>
          </a:p>
          <a:p>
            <a:r>
              <a:rPr lang="en-US" dirty="0"/>
              <a:t>• refine probability estimates, or</a:t>
            </a:r>
          </a:p>
          <a:p>
            <a:r>
              <a:rPr lang="en-US" dirty="0"/>
              <a:t>• refine estimates of values.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This cyclical approach offers a better understanding of the problem</a:t>
            </a:r>
          </a:p>
          <a:p>
            <a:r>
              <a:rPr lang="en-US" dirty="0"/>
              <a:t>and fosters greater confidence in the analysis. Often, the decision recommended</a:t>
            </a:r>
          </a:p>
          <a:p>
            <a:r>
              <a:rPr lang="en-US" dirty="0"/>
              <a:t>by the analysis is not the one implemented, but the analysis is helpful</a:t>
            </a:r>
          </a:p>
          <a:p>
            <a:r>
              <a:rPr lang="en-US" dirty="0"/>
              <a:t>because it increases understanding of the issues. Phillips (1984) refers</a:t>
            </a:r>
          </a:p>
          <a:p>
            <a:r>
              <a:rPr lang="en-US" dirty="0"/>
              <a:t>to this as the theory of requisite decisions: Once all parties agree that the</a:t>
            </a:r>
          </a:p>
          <a:p>
            <a:r>
              <a:rPr lang="en-US" dirty="0"/>
              <a:t>problem representation is adequate for reaching the decision, the model is</a:t>
            </a:r>
          </a:p>
          <a:p>
            <a:r>
              <a:rPr lang="en-US" dirty="0"/>
              <a:t>“requisite.”</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From this point of view, decision analysis is more an aid to problem</a:t>
            </a:r>
          </a:p>
          <a:p>
            <a:r>
              <a:rPr lang="en-US" dirty="0"/>
              <a:t>solving than a mathematical technique. Considered in this light, decision</a:t>
            </a:r>
          </a:p>
          <a:p>
            <a:r>
              <a:rPr lang="en-US" dirty="0"/>
              <a:t>analysis provides the decision maker with a process for thinking about her</a:t>
            </a:r>
          </a:p>
          <a:p>
            <a:r>
              <a:rPr lang="en-US" dirty="0"/>
              <a:t>actions. It is a practical means for maintaining control of complex decision</a:t>
            </a:r>
          </a:p>
          <a:p>
            <a:r>
              <a:rPr lang="en-US" dirty="0"/>
              <a:t>problems that involve risk, uncertainty, and multiple objectives (Phillips</a:t>
            </a:r>
          </a:p>
          <a:p>
            <a:r>
              <a:rPr lang="en-US" dirty="0"/>
              <a:t>1984; Goodwin and Wright 2004).</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i="1" dirty="0"/>
              <a:t>Step 8: Document and Report Findings</a:t>
            </a:r>
          </a:p>
          <a:p>
            <a:r>
              <a:rPr lang="en-US" dirty="0"/>
              <a:t>Even though the decision maker has been intimately involved in the analysis</a:t>
            </a:r>
          </a:p>
          <a:p>
            <a:r>
              <a:rPr lang="en-US" dirty="0"/>
              <a:t>and is probably not surprised at its conclusions, the analysis should document</a:t>
            </a:r>
          </a:p>
          <a:p>
            <a:r>
              <a:rPr lang="en-US" dirty="0"/>
              <a:t>and report the findings. An analysis has its own life cycle and may</a:t>
            </a:r>
          </a:p>
          <a:p>
            <a:r>
              <a:rPr lang="en-US" dirty="0"/>
              <a:t>live well beyond the current decision. Individuals not involved in the decision-</a:t>
            </a:r>
          </a:p>
          <a:p>
            <a:r>
              <a:rPr lang="en-US" dirty="0"/>
              <a:t>making process may question the rationale behind the decision. For</a:t>
            </a:r>
          </a:p>
          <a:p>
            <a:r>
              <a:rPr lang="en-US" dirty="0"/>
              <a:t>such reasons, it is important to document all considerations that were put</a:t>
            </a:r>
          </a:p>
          <a:p>
            <a:r>
              <a:rPr lang="en-US" dirty="0"/>
              <a:t>into the analysis. A clear documentation, one that uses multimedia to convey</a:t>
            </a:r>
          </a:p>
          <a:p>
            <a:r>
              <a:rPr lang="en-US" dirty="0"/>
              <a:t>the issues, would also help create a consensus behind a decision.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Throughout the book, the assumption is that at least one decision</a:t>
            </a:r>
          </a:p>
          <a:p>
            <a:r>
              <a:rPr lang="en-US" dirty="0"/>
              <a:t>maker is always available to the analyst. </a:t>
            </a:r>
            <a:endParaRPr lang="en-US" dirty="0" smtClean="0"/>
          </a:p>
          <a:p>
            <a:r>
              <a:rPr lang="en-US" dirty="0" smtClean="0"/>
              <a:t>This </a:t>
            </a:r>
            <a:r>
              <a:rPr lang="en-US" dirty="0"/>
              <a:t>is an oversimplification of </a:t>
            </a:r>
            <a:r>
              <a:rPr lang="en-US" dirty="0" smtClean="0"/>
              <a:t>the reality </a:t>
            </a:r>
            <a:r>
              <a:rPr lang="en-US" dirty="0"/>
              <a:t>of organizations. Sometimes it is not clear who the decision </a:t>
            </a:r>
            <a:r>
              <a:rPr lang="en-US" dirty="0" smtClean="0"/>
              <a:t>maker is</a:t>
            </a:r>
            <a:r>
              <a:rPr lang="en-US" dirty="0"/>
              <a:t>. Other times, an analysis starts with one decision maker who then </a:t>
            </a:r>
            <a:r>
              <a:rPr lang="en-US" dirty="0" smtClean="0"/>
              <a:t>leaves her </a:t>
            </a:r>
            <a:r>
              <a:rPr lang="en-US" dirty="0"/>
              <a:t>position midway through the analysis; one person commissions the</a:t>
            </a:r>
          </a:p>
          <a:p>
            <a:r>
              <a:rPr lang="en-US" dirty="0"/>
              <a:t>analysis and another person receives the findings. </a:t>
            </a:r>
            <a:endParaRPr lang="en-US" dirty="0" smtClean="0"/>
          </a:p>
          <a:p>
            <a:r>
              <a:rPr lang="en-US" dirty="0" smtClean="0"/>
              <a:t>Sometimes </a:t>
            </a:r>
            <a:r>
              <a:rPr lang="en-US" dirty="0"/>
              <a:t>an analyst </a:t>
            </a:r>
            <a:r>
              <a:rPr lang="en-US" dirty="0" smtClean="0"/>
              <a:t>is asked </a:t>
            </a:r>
            <a:r>
              <a:rPr lang="en-US" dirty="0"/>
              <a:t>to conduct an analysis from a societal perspective, where it is </a:t>
            </a:r>
            <a:r>
              <a:rPr lang="en-US" dirty="0" smtClean="0"/>
              <a:t>difficult to </a:t>
            </a:r>
            <a:r>
              <a:rPr lang="en-US" dirty="0"/>
              <a:t>clearly identify the decision makers. </a:t>
            </a:r>
            <a:endParaRPr lang="en-US" dirty="0" smtClean="0"/>
          </a:p>
          <a:p>
            <a:r>
              <a:rPr lang="en-US" dirty="0" smtClean="0"/>
              <a:t>All </a:t>
            </a:r>
            <a:r>
              <a:rPr lang="en-US" dirty="0"/>
              <a:t>of these variations make </a:t>
            </a:r>
            <a:r>
              <a:rPr lang="en-US" dirty="0" smtClean="0"/>
              <a:t>the process </a:t>
            </a:r>
            <a:r>
              <a:rPr lang="en-US" dirty="0"/>
              <a:t>of analysis more difficult.</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Limitations of Decision Analysis</a:t>
            </a:r>
          </a:p>
          <a:p>
            <a:r>
              <a:rPr lang="en-US" dirty="0"/>
              <a:t>It is difficult to evaluate the effectiveness of decision analysis because often</a:t>
            </a:r>
          </a:p>
          <a:p>
            <a:r>
              <a:rPr lang="en-US" dirty="0"/>
              <a:t>no information is available on what might have happened if decision makers</a:t>
            </a:r>
          </a:p>
          <a:p>
            <a:r>
              <a:rPr lang="en-US" dirty="0"/>
              <a:t>had not followed the course of action recommended by the analysis.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One way to improve the accuracy of analysis is to make sure that the process</a:t>
            </a:r>
          </a:p>
          <a:p>
            <a:r>
              <a:rPr lang="en-US" dirty="0"/>
              <a:t>of analysis is followed faithfully. Rouse and Owen (1998) suggest asking</a:t>
            </a:r>
          </a:p>
          <a:p>
            <a:r>
              <a:rPr lang="en-US" dirty="0"/>
              <a:t>the following six questions about decision analysis to discern if it was done</a:t>
            </a:r>
          </a:p>
          <a:p>
            <a:r>
              <a:rPr lang="en-US" dirty="0"/>
              <a:t>accurately:</a:t>
            </a:r>
          </a:p>
          <a:p>
            <a:r>
              <a:rPr lang="en-US" dirty="0"/>
              <a:t>1. Were all realistic strategies included?</a:t>
            </a:r>
          </a:p>
          <a:p>
            <a:r>
              <a:rPr lang="en-US" dirty="0"/>
              <a:t>2. Was the appropriate type of model employed?</a:t>
            </a:r>
          </a:p>
          <a:p>
            <a:r>
              <a:rPr lang="en-US" dirty="0"/>
              <a:t>3. Were all important outcomes considered?</a:t>
            </a:r>
          </a:p>
          <a:p>
            <a:r>
              <a:rPr lang="en-US" dirty="0"/>
              <a:t>4. Was an explicit and sensible process used to identify, select, and combine</a:t>
            </a:r>
          </a:p>
          <a:p>
            <a:r>
              <a:rPr lang="en-US" dirty="0"/>
              <a:t>the evidence into probabilities?</a:t>
            </a:r>
          </a:p>
          <a:p>
            <a:r>
              <a:rPr lang="en-US" dirty="0"/>
              <a:t>5. Were values assigned to outcomes plausible, and were they obtained</a:t>
            </a:r>
          </a:p>
          <a:p>
            <a:r>
              <a:rPr lang="en-US" dirty="0"/>
              <a:t>in a methodologically acceptable manner?</a:t>
            </a:r>
          </a:p>
          <a:p>
            <a:r>
              <a:rPr lang="en-US" dirty="0"/>
              <a:t>6. Was the potential impact of any uncertainty in the probability and</a:t>
            </a:r>
          </a:p>
          <a:p>
            <a:r>
              <a:rPr lang="en-US" dirty="0"/>
              <a:t>value estimates thoroughly and systematically evaluated?</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a:t>These authors also point out four serious limitations to decision</a:t>
            </a:r>
          </a:p>
          <a:p>
            <a:r>
              <a:rPr lang="en-US" dirty="0"/>
              <a:t>analysis, which are important to keep in mind:</a:t>
            </a:r>
          </a:p>
          <a:p>
            <a:r>
              <a:rPr lang="en-US" dirty="0"/>
              <a:t>1. Decision analysis may oversimplify problems to the point that they do</a:t>
            </a:r>
          </a:p>
          <a:p>
            <a:r>
              <a:rPr lang="en-US" dirty="0"/>
              <a:t>not reflect real concerns or accurately represent the perspective from</a:t>
            </a:r>
          </a:p>
          <a:p>
            <a:r>
              <a:rPr lang="en-US" dirty="0"/>
              <a:t>which the analysis is being conducted.</a:t>
            </a:r>
          </a:p>
          <a:p>
            <a:r>
              <a:rPr lang="en-US" dirty="0"/>
              <a:t>2. Available data simply may be inadequate to support the analysis.</a:t>
            </a:r>
          </a:p>
          <a:p>
            <a:r>
              <a:rPr lang="en-US" dirty="0"/>
              <a:t>3. Value assessment, in particular assessment of quality of life, may be</a:t>
            </a:r>
          </a:p>
          <a:p>
            <a:r>
              <a:rPr lang="en-US" dirty="0"/>
              <a:t>problematic. Measuring quality of life, while conceptually appealing</a:t>
            </a:r>
          </a:p>
          <a:p>
            <a:r>
              <a:rPr lang="en-US" dirty="0"/>
              <a:t>and logical, has proven methodologically problematic and philosophically</a:t>
            </a:r>
          </a:p>
          <a:p>
            <a:r>
              <a:rPr lang="en-US" dirty="0"/>
              <a:t>controversial.</a:t>
            </a:r>
          </a:p>
          <a:p>
            <a:r>
              <a:rPr lang="en-US" dirty="0"/>
              <a:t>4. Outcomes of decision analyses may not be amenable to traditional</a:t>
            </a:r>
          </a:p>
          <a:p>
            <a:r>
              <a:rPr lang="en-US" dirty="0"/>
              <a:t>statistical analysis. Strictly, by the tenets of decision analysis, the preferred</a:t>
            </a:r>
          </a:p>
          <a:p>
            <a:r>
              <a:rPr lang="en-US" dirty="0"/>
              <a:t>strategy or treatment is the one that yields the greatest value</a:t>
            </a:r>
          </a:p>
          <a:p>
            <a:r>
              <a:rPr lang="en-US" dirty="0"/>
              <a:t>(or maximizes the occurrence of favorable outcomes), no matter how</a:t>
            </a:r>
          </a:p>
          <a:p>
            <a:r>
              <a:rPr lang="en-US" dirty="0"/>
              <a:t>narrow the margin of improvement.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In the end, the value of decision analysis (with all of its limitations)</a:t>
            </a:r>
          </a:p>
          <a:p>
            <a:r>
              <a:rPr lang="en-US" dirty="0"/>
              <a:t>is in the eye of the beholder. If the decision maker better understands and</a:t>
            </a:r>
          </a:p>
          <a:p>
            <a:r>
              <a:rPr lang="en-US" dirty="0"/>
              <a:t>has new insights into a problem, or if the problem and suggested course</a:t>
            </a:r>
          </a:p>
          <a:p>
            <a:r>
              <a:rPr lang="en-US" dirty="0"/>
              <a:t>of action can be documented and communicated to others more easily,</a:t>
            </a:r>
          </a:p>
          <a:p>
            <a:r>
              <a:rPr lang="en-US" dirty="0"/>
              <a:t>then a decision maker may judge decision analysis, even an imperfect analysis,</a:t>
            </a:r>
          </a:p>
          <a:p>
            <a:r>
              <a:rPr lang="en-US" dirty="0"/>
              <a:t>as useful.</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Review What You Know</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a:t>
            </a:r>
            <a:r>
              <a:rPr lang="en-US" dirty="0"/>
              <a:t>the following questions, describe a nonclinical work-related decision.</a:t>
            </a:r>
          </a:p>
          <a:p>
            <a:r>
              <a:rPr lang="en-US" dirty="0"/>
              <a:t>Describe who makes the decision, what actions are possible, what the resulting</a:t>
            </a:r>
          </a:p>
          <a:p>
            <a:r>
              <a:rPr lang="en-US" dirty="0"/>
              <a:t>outcomes are, and how these outcomes are evaluated:</a:t>
            </a:r>
          </a:p>
          <a:p>
            <a:r>
              <a:rPr lang="en-US" dirty="0"/>
              <a:t>1. Who makes the decision?</a:t>
            </a:r>
          </a:p>
          <a:p>
            <a:r>
              <a:rPr lang="en-US" dirty="0"/>
              <a:t>2. What actions are possible (list at least two actions)?</a:t>
            </a:r>
          </a:p>
          <a:p>
            <a:r>
              <a:rPr lang="en-US" dirty="0"/>
              <a:t>3. What are the possible outcomes?</a:t>
            </a:r>
          </a:p>
          <a:p>
            <a:r>
              <a:rPr lang="en-US" dirty="0"/>
              <a:t>4. Besides cost, what other values enter these decision?</a:t>
            </a:r>
          </a:p>
          <a:p>
            <a:r>
              <a:rPr lang="en-US" dirty="0"/>
              <a:t>5. Whose values are considered relevant to the decision?</a:t>
            </a:r>
          </a:p>
          <a:p>
            <a:r>
              <a:rPr lang="en-US" dirty="0"/>
              <a:t>6. Why are the outcomes uncertain?</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fontScale="85000" lnSpcReduction="20000"/>
          </a:bodyPr>
          <a:lstStyle/>
          <a:p>
            <a:r>
              <a:rPr lang="en-US" dirty="0" smtClean="0"/>
              <a:t>Decision analysis relies on the concept of </a:t>
            </a:r>
            <a:r>
              <a:rPr lang="en-US" i="1" dirty="0" smtClean="0"/>
              <a:t>expected values</a:t>
            </a:r>
            <a:r>
              <a:rPr lang="en-US" dirty="0" smtClean="0"/>
              <a:t>. The expected value of something can be thought of as its average value when it is repeated many times. For example, if a treatment produces a gain of 2 Quality Adjusted Life Years (QALYs) per person in 80% of cases and a gain of 1 QALY per person in the remaining 20%, then out of 100 patients the total gain will be (2x80) + (1x20) = 180.  This means that the average gain is 1.8 QALYs per patient, which is the expected value. In reality, it is unlikely that the probabilities of 0.8 and 0.2 would produce exactly 80 and 20 in a population of 100, which is why the assumption of large numbers is made.</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3271837" y="3653631"/>
            <a:ext cx="2600325" cy="4191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a Decision?</a:t>
            </a:r>
            <a:br>
              <a:rPr lang="en-US" b="1"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This module is </a:t>
            </a:r>
            <a:r>
              <a:rPr lang="en-US" dirty="0"/>
              <a:t>about using analytical models to find solutions to complex</a:t>
            </a:r>
          </a:p>
          <a:p>
            <a:r>
              <a:rPr lang="en-US" dirty="0"/>
              <a:t>decisions</a:t>
            </a:r>
            <a:r>
              <a:rPr lang="en-US" dirty="0" smtClean="0"/>
              <a:t>.</a:t>
            </a:r>
          </a:p>
          <a:p>
            <a:r>
              <a:rPr lang="en-US" dirty="0" smtClean="0"/>
              <a:t>. </a:t>
            </a:r>
            <a:r>
              <a:rPr lang="en-US" dirty="0"/>
              <a:t>Most individuals go through their </a:t>
            </a:r>
            <a:r>
              <a:rPr lang="en-US" dirty="0" smtClean="0"/>
              <a:t>daily work </a:t>
            </a:r>
            <a:r>
              <a:rPr lang="en-US" dirty="0"/>
              <a:t>without making any decisions. </a:t>
            </a:r>
            <a:endParaRPr lang="en-US" dirty="0" smtClean="0"/>
          </a:p>
          <a:p>
            <a:r>
              <a:rPr lang="en-US" dirty="0" smtClean="0"/>
              <a:t>They </a:t>
            </a:r>
            <a:r>
              <a:rPr lang="en-US" dirty="0"/>
              <a:t>react to events without </a:t>
            </a:r>
            <a:r>
              <a:rPr lang="en-US" dirty="0" smtClean="0"/>
              <a:t>taking the </a:t>
            </a:r>
            <a:r>
              <a:rPr lang="en-US" dirty="0"/>
              <a:t>time to think about them. When the phone rings, they </a:t>
            </a:r>
            <a:r>
              <a:rPr lang="en-US" dirty="0" smtClean="0"/>
              <a:t>automatically answer </a:t>
            </a:r>
            <a:r>
              <a:rPr lang="en-US" dirty="0"/>
              <a:t>it if they are available. In these situations, they are not </a:t>
            </a:r>
            <a:r>
              <a:rPr lang="en-US" dirty="0" smtClean="0"/>
              <a:t>deciding but </a:t>
            </a:r>
            <a:r>
              <a:rPr lang="en-US" dirty="0"/>
              <a:t>just working</a:t>
            </a:r>
            <a:r>
              <a:rPr lang="en-US" dirty="0" smtClean="0"/>
              <a:t>.</a:t>
            </a:r>
          </a:p>
          <a:p>
            <a:r>
              <a:rPr lang="en-US" dirty="0" smtClean="0"/>
              <a:t> </a:t>
            </a:r>
            <a:r>
              <a:rPr lang="en-US" dirty="0"/>
              <a:t>Sometimes, however, they need to make decisions. </a:t>
            </a:r>
            <a:r>
              <a:rPr lang="en-US" dirty="0" smtClean="0"/>
              <a:t>If they </a:t>
            </a:r>
            <a:r>
              <a:rPr lang="en-US" dirty="0"/>
              <a:t>have to hire someone and there are many applicants, they need to</a:t>
            </a:r>
          </a:p>
          <a:p>
            <a:r>
              <a:rPr lang="en-US" dirty="0"/>
              <a:t>make a decision</a:t>
            </a:r>
            <a:r>
              <a:rPr lang="en-US" dirty="0" smtClean="0"/>
              <a:t>.</a:t>
            </a:r>
          </a:p>
          <a:p>
            <a:r>
              <a:rPr lang="en-US" dirty="0" smtClean="0"/>
              <a:t> </a:t>
            </a:r>
            <a:r>
              <a:rPr lang="en-US" dirty="0"/>
              <a:t>One situation is making a decision as opposed to </a:t>
            </a:r>
            <a:r>
              <a:rPr lang="en-US" dirty="0" smtClean="0"/>
              <a:t>following a </a:t>
            </a:r>
            <a:r>
              <a:rPr lang="en-US" dirty="0"/>
              <a:t>routine. </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To make a </a:t>
            </a:r>
            <a:r>
              <a:rPr lang="en-US" i="1" dirty="0" smtClean="0"/>
              <a:t>decision  is to arrive at a final solution after</a:t>
            </a:r>
          </a:p>
          <a:p>
            <a:r>
              <a:rPr lang="en-US" dirty="0" smtClean="0"/>
              <a:t>consideration, ending dispute about what to do.</a:t>
            </a:r>
          </a:p>
          <a:p>
            <a:r>
              <a:rPr lang="en-US" dirty="0" smtClean="0"/>
              <a:t> A decision is made when a course of action is selected among alternatives. </a:t>
            </a:r>
          </a:p>
          <a:p>
            <a:r>
              <a:rPr lang="en-US" dirty="0" smtClean="0"/>
              <a:t>A decision has the following</a:t>
            </a:r>
          </a:p>
          <a:p>
            <a:r>
              <a:rPr lang="en-US" dirty="0" smtClean="0"/>
              <a:t>five components:</a:t>
            </a:r>
          </a:p>
          <a:p>
            <a:pPr lvl="1"/>
            <a:r>
              <a:rPr lang="en-US" dirty="0" smtClean="0"/>
              <a:t>1. Multiple alternatives or options are available.</a:t>
            </a:r>
          </a:p>
          <a:p>
            <a:pPr lvl="1"/>
            <a:r>
              <a:rPr lang="en-US" dirty="0" smtClean="0"/>
              <a:t>2. Each alternative leads to a series of consequences.</a:t>
            </a:r>
          </a:p>
          <a:p>
            <a:pPr lvl="1"/>
            <a:r>
              <a:rPr lang="en-US" dirty="0" smtClean="0"/>
              <a:t>3. The decision maker is uncertain about what might happen.</a:t>
            </a:r>
          </a:p>
          <a:p>
            <a:pPr lvl="1"/>
            <a:r>
              <a:rPr lang="en-US" dirty="0" smtClean="0"/>
              <a:t>4. The decision maker has different preferences about outcomes associated with various consequences.</a:t>
            </a:r>
          </a:p>
          <a:p>
            <a:pPr lvl="1"/>
            <a:r>
              <a:rPr lang="en-US" dirty="0" smtClean="0"/>
              <a:t>5. </a:t>
            </a:r>
            <a:r>
              <a:rPr lang="en-US" b="1" dirty="0" smtClean="0"/>
              <a:t>A decision involves choosing among uncertain outcomes with different values.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976</TotalTime>
  <Words>6183</Words>
  <Application>Microsoft Office PowerPoint</Application>
  <PresentationFormat>On-screen Show (4:3)</PresentationFormat>
  <Paragraphs>453</Paragraphs>
  <Slides>76</Slides>
  <Notes>0</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Office Theme</vt:lpstr>
      <vt:lpstr>The process of Decision Analysis </vt:lpstr>
      <vt:lpstr>Slide 2</vt:lpstr>
      <vt:lpstr>Slide 3</vt:lpstr>
      <vt:lpstr>Slide 4</vt:lpstr>
      <vt:lpstr>Slide 5</vt:lpstr>
      <vt:lpstr>Who Is a Decision Maker? </vt:lpstr>
      <vt:lpstr>Slide 7</vt:lpstr>
      <vt:lpstr>What Is a Decision? </vt:lpstr>
      <vt:lpstr>Slide 9</vt:lpstr>
      <vt:lpstr>What Is Decision Analysis? </vt:lpstr>
      <vt:lpstr>What Is a Model? </vt:lpstr>
      <vt:lpstr>What Are Values? </vt:lpstr>
      <vt:lpstr>Slide 13</vt:lpstr>
      <vt:lpstr>Slide 14</vt:lpstr>
      <vt:lpstr>An Example </vt:lpstr>
      <vt:lpstr>Slide 16</vt:lpstr>
      <vt:lpstr>Slide 17</vt:lpstr>
      <vt:lpstr>Prototypes for Decision Analysis </vt:lpstr>
      <vt:lpstr>Slide 19</vt:lpstr>
      <vt:lpstr>Following are five of these prototypes: </vt:lpstr>
      <vt:lpstr>Prototype 1: The Unstructured Problem </vt:lpstr>
      <vt:lpstr>Slide 22</vt:lpstr>
      <vt:lpstr>Slide 23</vt:lpstr>
      <vt:lpstr>Prototype 2: Uncertainty About Future Events </vt:lpstr>
      <vt:lpstr>Slide 25</vt:lpstr>
      <vt:lpstr>Slide 26</vt:lpstr>
      <vt:lpstr>Prototype 3: Unclear Values </vt:lpstr>
      <vt:lpstr>Slide 28</vt:lpstr>
      <vt:lpstr>Slide 29</vt:lpstr>
      <vt:lpstr>Slide 30</vt:lpstr>
      <vt:lpstr>Slide 31</vt:lpstr>
      <vt:lpstr>Prototype 4: Potential Conflict </vt:lpstr>
      <vt:lpstr>Slide 33</vt:lpstr>
      <vt:lpstr>Prototype 5: The Need to Do it All </vt:lpstr>
      <vt:lpstr>Steps in Decision Analysis </vt:lpstr>
      <vt:lpstr>Slide 36</vt:lpstr>
      <vt:lpstr>Slide 37</vt:lpstr>
      <vt:lpstr>Slide 38</vt:lpstr>
      <vt:lpstr>Slide 39</vt:lpstr>
      <vt:lpstr>Slide 40</vt:lpstr>
      <vt:lpstr>Slide 41</vt:lpstr>
      <vt:lpstr> Step 1: Identify Decision Makers, Constituencies, Perspectives, and Time Frames </vt:lpstr>
      <vt:lpstr>Slide 43</vt:lpstr>
      <vt:lpstr>Slide 44</vt:lpstr>
      <vt:lpstr>Step 2: Explore the Problem and the Role of the Model </vt:lpstr>
      <vt:lpstr>Slide 46</vt:lpstr>
      <vt:lpstr>Slide 47</vt:lpstr>
      <vt:lpstr>Slide 48</vt:lpstr>
      <vt:lpstr>Slide 49</vt:lpstr>
      <vt:lpstr>Slide 50</vt:lpstr>
      <vt:lpstr>Step 3: Structure the Problem </vt:lpstr>
      <vt:lpstr>Slide 52</vt:lpstr>
      <vt:lpstr>Slide 53</vt:lpstr>
      <vt:lpstr>Slide 54</vt:lpstr>
      <vt:lpstr>Slide 55</vt:lpstr>
      <vt:lpstr>Step 4: Quantify the Values </vt:lpstr>
      <vt:lpstr>Step 5: Quantify the Uncertainties </vt:lpstr>
      <vt:lpstr>Step 6: Analyze the Data and Recommend a Course of Action </vt:lpstr>
      <vt:lpstr>Slide 59</vt:lpstr>
      <vt:lpstr>Slide 60</vt:lpstr>
      <vt:lpstr>Slide 61</vt:lpstr>
      <vt:lpstr>Slide 62</vt:lpstr>
      <vt:lpstr>Slide 63</vt:lpstr>
      <vt:lpstr>Slide 64</vt:lpstr>
      <vt:lpstr>Step 7: Conduct a Sensitivity Analysis </vt:lpstr>
      <vt:lpstr>Slide 66</vt:lpstr>
      <vt:lpstr>Slide 67</vt:lpstr>
      <vt:lpstr>Slide 68</vt:lpstr>
      <vt:lpstr>Slide 69</vt:lpstr>
      <vt:lpstr>Slide 70</vt:lpstr>
      <vt:lpstr>Slide 71</vt:lpstr>
      <vt:lpstr>Slide 72</vt:lpstr>
      <vt:lpstr>Slide 73</vt:lpstr>
      <vt:lpstr>Review What You Know </vt:lpstr>
      <vt:lpstr>Slide 75</vt:lpstr>
      <vt:lpstr>Slide 76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process of Decision Analysis </dc:title>
  <dc:creator>Baba</dc:creator>
  <cp:lastModifiedBy>Baba</cp:lastModifiedBy>
  <cp:revision>13</cp:revision>
  <dcterms:created xsi:type="dcterms:W3CDTF">2021-02-09T18:13:16Z</dcterms:created>
  <dcterms:modified xsi:type="dcterms:W3CDTF">2021-02-10T10:44:22Z</dcterms:modified>
</cp:coreProperties>
</file>