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2" r:id="rId16"/>
    <p:sldId id="273" r:id="rId17"/>
    <p:sldId id="274" r:id="rId18"/>
    <p:sldId id="276" r:id="rId19"/>
    <p:sldId id="277" r:id="rId20"/>
    <p:sldId id="278" r:id="rId21"/>
    <p:sldId id="279" r:id="rId22"/>
    <p:sldId id="280" r:id="rId23"/>
    <p:sldId id="281" r:id="rId24"/>
    <p:sldId id="282" r:id="rId25"/>
    <p:sldId id="283" r:id="rId26"/>
    <p:sldId id="284" r:id="rId27"/>
    <p:sldId id="285" r:id="rId28"/>
    <p:sldId id="286"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 id="306" r:id="rId48"/>
    <p:sldId id="307" r:id="rId49"/>
    <p:sldId id="311" r:id="rId50"/>
    <p:sldId id="312" r:id="rId51"/>
    <p:sldId id="313" r:id="rId52"/>
    <p:sldId id="314" r:id="rId53"/>
    <p:sldId id="315" r:id="rId54"/>
    <p:sldId id="316" r:id="rId55"/>
    <p:sldId id="317" r:id="rId56"/>
    <p:sldId id="318" r:id="rId57"/>
    <p:sldId id="319" r:id="rId58"/>
    <p:sldId id="320" r:id="rId59"/>
    <p:sldId id="322" r:id="rId60"/>
    <p:sldId id="323" r:id="rId61"/>
    <p:sldId id="324" r:id="rId62"/>
    <p:sldId id="325" r:id="rId63"/>
    <p:sldId id="326" r:id="rId64"/>
    <p:sldId id="327" r:id="rId65"/>
    <p:sldId id="328" r:id="rId66"/>
    <p:sldId id="329" r:id="rId67"/>
    <p:sldId id="330" r:id="rId68"/>
    <p:sldId id="331" r:id="rId69"/>
    <p:sldId id="332" r:id="rId70"/>
    <p:sldId id="333" r:id="rId71"/>
    <p:sldId id="334" r:id="rId72"/>
    <p:sldId id="335" r:id="rId73"/>
    <p:sldId id="336" r:id="rId74"/>
    <p:sldId id="337" r:id="rId75"/>
    <p:sldId id="338" r:id="rId76"/>
    <p:sldId id="339" r:id="rId77"/>
    <p:sldId id="340" r:id="rId7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p:cViewPr varScale="1">
        <p:scale>
          <a:sx n="67" d="100"/>
          <a:sy n="67" d="100"/>
        </p:scale>
        <p:origin x="1208"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1EA915-3690-408C-82E3-43047626E31F}" type="datetimeFigureOut">
              <a:rPr lang="en-GB" smtClean="0"/>
              <a:t>22/10/2021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DD480B-DBF9-4D5D-9017-982D7BE3AB7B}" type="slidenum">
              <a:rPr lang="en-GB" smtClean="0"/>
              <a:t>‹#›</a:t>
            </a:fld>
            <a:endParaRPr lang="en-GB"/>
          </a:p>
        </p:txBody>
      </p:sp>
    </p:spTree>
    <p:extLst>
      <p:ext uri="{BB962C8B-B14F-4D97-AF65-F5344CB8AC3E}">
        <p14:creationId xmlns:p14="http://schemas.microsoft.com/office/powerpoint/2010/main" val="26534969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69250C-8891-A54F-A418-C733E189AB78}" type="slidenum">
              <a:rPr lang="en-US" smtClean="0"/>
              <a:t>1</a:t>
            </a:fld>
            <a:endParaRPr lang="en-US"/>
          </a:p>
        </p:txBody>
      </p:sp>
    </p:spTree>
    <p:extLst>
      <p:ext uri="{BB962C8B-B14F-4D97-AF65-F5344CB8AC3E}">
        <p14:creationId xmlns:p14="http://schemas.microsoft.com/office/powerpoint/2010/main" val="1151285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69250C-8891-A54F-A418-C733E189AB78}" type="slidenum">
              <a:rPr lang="en-US" smtClean="0"/>
              <a:t>29</a:t>
            </a:fld>
            <a:endParaRPr lang="en-US"/>
          </a:p>
        </p:txBody>
      </p:sp>
    </p:spTree>
    <p:extLst>
      <p:ext uri="{BB962C8B-B14F-4D97-AF65-F5344CB8AC3E}">
        <p14:creationId xmlns:p14="http://schemas.microsoft.com/office/powerpoint/2010/main" val="1151285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E82AB94D-2B0B-3F4E-AC9C-E7E3B1AD12C6}" type="slidenum">
              <a:rPr lang="en-US" smtClean="0"/>
              <a:pPr>
                <a:defRPr/>
              </a:pPr>
              <a:t>30</a:t>
            </a:fld>
            <a:endParaRPr lang="en-US"/>
          </a:p>
        </p:txBody>
      </p:sp>
    </p:spTree>
    <p:extLst>
      <p:ext uri="{BB962C8B-B14F-4D97-AF65-F5344CB8AC3E}">
        <p14:creationId xmlns:p14="http://schemas.microsoft.com/office/powerpoint/2010/main" val="2283479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82AB94D-2B0B-3F4E-AC9C-E7E3B1AD12C6}" type="slidenum">
              <a:rPr lang="en-US" smtClean="0"/>
              <a:pPr>
                <a:defRPr/>
              </a:pPr>
              <a:t>32</a:t>
            </a:fld>
            <a:endParaRPr lang="en-US"/>
          </a:p>
        </p:txBody>
      </p:sp>
    </p:spTree>
    <p:extLst>
      <p:ext uri="{BB962C8B-B14F-4D97-AF65-F5344CB8AC3E}">
        <p14:creationId xmlns:p14="http://schemas.microsoft.com/office/powerpoint/2010/main" val="33006132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82AB94D-2B0B-3F4E-AC9C-E7E3B1AD12C6}" type="slidenum">
              <a:rPr lang="en-US" smtClean="0"/>
              <a:pPr>
                <a:defRPr/>
              </a:pPr>
              <a:t>33</a:t>
            </a:fld>
            <a:endParaRPr lang="en-US"/>
          </a:p>
        </p:txBody>
      </p:sp>
    </p:spTree>
    <p:extLst>
      <p:ext uri="{BB962C8B-B14F-4D97-AF65-F5344CB8AC3E}">
        <p14:creationId xmlns:p14="http://schemas.microsoft.com/office/powerpoint/2010/main" val="19185880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Liz: CRERD</a:t>
            </a:r>
          </a:p>
          <a:p>
            <a:r>
              <a:rPr lang="en-US" dirty="0"/>
              <a:t>Sally &amp; Abba: Johns Hopkins University</a:t>
            </a:r>
          </a:p>
        </p:txBody>
      </p:sp>
      <p:sp>
        <p:nvSpPr>
          <p:cNvPr id="4" name="Slide Number Placeholder 3"/>
          <p:cNvSpPr>
            <a:spLocks noGrp="1"/>
          </p:cNvSpPr>
          <p:nvPr>
            <p:ph type="sldNum" sz="quarter" idx="10"/>
          </p:nvPr>
        </p:nvSpPr>
        <p:spPr/>
        <p:txBody>
          <a:bodyPr/>
          <a:lstStyle/>
          <a:p>
            <a:fld id="{3A69250C-8891-A54F-A418-C733E189AB78}" type="slidenum">
              <a:rPr lang="en-US" smtClean="0"/>
              <a:t>49</a:t>
            </a:fld>
            <a:endParaRPr lang="en-US"/>
          </a:p>
        </p:txBody>
      </p:sp>
    </p:spTree>
    <p:extLst>
      <p:ext uri="{BB962C8B-B14F-4D97-AF65-F5344CB8AC3E}">
        <p14:creationId xmlns:p14="http://schemas.microsoft.com/office/powerpoint/2010/main" val="1151285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Beneficence: minimize risk by implementing</a:t>
            </a:r>
            <a:r>
              <a:rPr lang="en-US" baseline="0" dirty="0"/>
              <a:t> well-designed, IRB-approved studies and employing/ training competent staff</a:t>
            </a:r>
            <a:endParaRPr lang="en-US" dirty="0"/>
          </a:p>
        </p:txBody>
      </p:sp>
      <p:sp>
        <p:nvSpPr>
          <p:cNvPr id="4" name="Slide Number Placeholder 3"/>
          <p:cNvSpPr>
            <a:spLocks noGrp="1"/>
          </p:cNvSpPr>
          <p:nvPr>
            <p:ph type="sldNum" sz="quarter" idx="10"/>
          </p:nvPr>
        </p:nvSpPr>
        <p:spPr/>
        <p:txBody>
          <a:bodyPr/>
          <a:lstStyle/>
          <a:p>
            <a:pPr>
              <a:defRPr/>
            </a:pPr>
            <a:fld id="{E82AB94D-2B0B-3F4E-AC9C-E7E3B1AD12C6}" type="slidenum">
              <a:rPr lang="en-US" smtClean="0"/>
              <a:pPr>
                <a:defRPr/>
              </a:pPr>
              <a:t>51</a:t>
            </a:fld>
            <a:endParaRPr lang="en-US"/>
          </a:p>
        </p:txBody>
      </p:sp>
    </p:spTree>
    <p:extLst>
      <p:ext uri="{BB962C8B-B14F-4D97-AF65-F5344CB8AC3E}">
        <p14:creationId xmlns:p14="http://schemas.microsoft.com/office/powerpoint/2010/main" val="35352478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Orb reading </a:t>
            </a:r>
          </a:p>
        </p:txBody>
      </p:sp>
      <p:sp>
        <p:nvSpPr>
          <p:cNvPr id="4" name="Slide Number Placeholder 3"/>
          <p:cNvSpPr>
            <a:spLocks noGrp="1"/>
          </p:cNvSpPr>
          <p:nvPr>
            <p:ph type="sldNum" sz="quarter" idx="10"/>
          </p:nvPr>
        </p:nvSpPr>
        <p:spPr/>
        <p:txBody>
          <a:bodyPr/>
          <a:lstStyle/>
          <a:p>
            <a:pPr>
              <a:defRPr/>
            </a:pPr>
            <a:fld id="{E82AB94D-2B0B-3F4E-AC9C-E7E3B1AD12C6}" type="slidenum">
              <a:rPr lang="en-US" smtClean="0"/>
              <a:pPr>
                <a:defRPr/>
              </a:pPr>
              <a:t>53</a:t>
            </a:fld>
            <a:endParaRPr lang="en-US"/>
          </a:p>
        </p:txBody>
      </p:sp>
    </p:spTree>
    <p:extLst>
      <p:ext uri="{BB962C8B-B14F-4D97-AF65-F5344CB8AC3E}">
        <p14:creationId xmlns:p14="http://schemas.microsoft.com/office/powerpoint/2010/main" val="11367175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JHU course on qualitative methods (2015)</a:t>
            </a:r>
          </a:p>
        </p:txBody>
      </p:sp>
      <p:sp>
        <p:nvSpPr>
          <p:cNvPr id="4" name="Slide Number Placeholder 3"/>
          <p:cNvSpPr>
            <a:spLocks noGrp="1"/>
          </p:cNvSpPr>
          <p:nvPr>
            <p:ph type="sldNum" sz="quarter" idx="10"/>
          </p:nvPr>
        </p:nvSpPr>
        <p:spPr/>
        <p:txBody>
          <a:bodyPr/>
          <a:lstStyle/>
          <a:p>
            <a:fld id="{18587A66-224C-0648-8D8D-ED94FA8FF380}" type="slidenum">
              <a:rPr lang="en-US" smtClean="0"/>
              <a:t>54</a:t>
            </a:fld>
            <a:endParaRPr lang="en-US"/>
          </a:p>
        </p:txBody>
      </p:sp>
    </p:spTree>
    <p:extLst>
      <p:ext uri="{BB962C8B-B14F-4D97-AF65-F5344CB8AC3E}">
        <p14:creationId xmlns:p14="http://schemas.microsoft.com/office/powerpoint/2010/main" val="29867254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Responsibility to protect vulnerable</a:t>
            </a:r>
            <a:r>
              <a:rPr lang="en-US" baseline="0" dirty="0"/>
              <a:t> populations</a:t>
            </a:r>
            <a:endParaRPr lang="en-US" dirty="0"/>
          </a:p>
        </p:txBody>
      </p:sp>
      <p:sp>
        <p:nvSpPr>
          <p:cNvPr id="4" name="Slide Number Placeholder 3"/>
          <p:cNvSpPr>
            <a:spLocks noGrp="1"/>
          </p:cNvSpPr>
          <p:nvPr>
            <p:ph type="sldNum" sz="quarter" idx="10"/>
          </p:nvPr>
        </p:nvSpPr>
        <p:spPr/>
        <p:txBody>
          <a:bodyPr/>
          <a:lstStyle/>
          <a:p>
            <a:pPr>
              <a:defRPr/>
            </a:pPr>
            <a:fld id="{E82AB94D-2B0B-3F4E-AC9C-E7E3B1AD12C6}" type="slidenum">
              <a:rPr lang="en-US" smtClean="0"/>
              <a:pPr>
                <a:defRPr/>
              </a:pPr>
              <a:t>55</a:t>
            </a:fld>
            <a:endParaRPr lang="en-US"/>
          </a:p>
        </p:txBody>
      </p:sp>
    </p:spTree>
    <p:extLst>
      <p:ext uri="{BB962C8B-B14F-4D97-AF65-F5344CB8AC3E}">
        <p14:creationId xmlns:p14="http://schemas.microsoft.com/office/powerpoint/2010/main" val="1655200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69250C-8891-A54F-A418-C733E189AB78}" type="slidenum">
              <a:rPr lang="en-US" smtClean="0"/>
              <a:t>59</a:t>
            </a:fld>
            <a:endParaRPr lang="en-US"/>
          </a:p>
        </p:txBody>
      </p:sp>
    </p:spTree>
    <p:extLst>
      <p:ext uri="{BB962C8B-B14F-4D97-AF65-F5344CB8AC3E}">
        <p14:creationId xmlns:p14="http://schemas.microsoft.com/office/powerpoint/2010/main" val="115128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E82AB94D-2B0B-3F4E-AC9C-E7E3B1AD12C6}" type="slidenum">
              <a:rPr lang="en-US" smtClean="0"/>
              <a:pPr>
                <a:defRPr/>
              </a:pPr>
              <a:t>2</a:t>
            </a:fld>
            <a:endParaRPr lang="en-US"/>
          </a:p>
        </p:txBody>
      </p:sp>
    </p:spTree>
    <p:extLst>
      <p:ext uri="{BB962C8B-B14F-4D97-AF65-F5344CB8AC3E}">
        <p14:creationId xmlns:p14="http://schemas.microsoft.com/office/powerpoint/2010/main" val="22834794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interpret it as very angry</a:t>
            </a:r>
          </a:p>
          <a:p>
            <a:r>
              <a:rPr lang="en-US" baseline="0" dirty="0"/>
              <a:t>Your sister interprets it nonchalant</a:t>
            </a:r>
          </a:p>
          <a:p>
            <a:endParaRPr lang="en-US" dirty="0"/>
          </a:p>
        </p:txBody>
      </p:sp>
      <p:sp>
        <p:nvSpPr>
          <p:cNvPr id="4" name="Slide Number Placeholder 3"/>
          <p:cNvSpPr>
            <a:spLocks noGrp="1"/>
          </p:cNvSpPr>
          <p:nvPr>
            <p:ph type="sldNum" sz="quarter" idx="10"/>
          </p:nvPr>
        </p:nvSpPr>
        <p:spPr/>
        <p:txBody>
          <a:bodyPr/>
          <a:lstStyle/>
          <a:p>
            <a:pPr>
              <a:defRPr/>
            </a:pPr>
            <a:fld id="{E82AB94D-2B0B-3F4E-AC9C-E7E3B1AD12C6}" type="slidenum">
              <a:rPr lang="en-US" smtClean="0"/>
              <a:pPr>
                <a:defRPr/>
              </a:pPr>
              <a:t>60</a:t>
            </a:fld>
            <a:endParaRPr lang="en-US"/>
          </a:p>
        </p:txBody>
      </p:sp>
    </p:spTree>
    <p:extLst>
      <p:ext uri="{BB962C8B-B14F-4D97-AF65-F5344CB8AC3E}">
        <p14:creationId xmlns:p14="http://schemas.microsoft.com/office/powerpoint/2010/main" val="10024047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might think he meant he</a:t>
            </a:r>
            <a:r>
              <a:rPr lang="en-US" baseline="0" dirty="0"/>
              <a:t> wasn’t really sure/ didn’t have a strong preference, so maybe it’s ok to go later in the evening</a:t>
            </a:r>
          </a:p>
          <a:p>
            <a:endParaRPr lang="en-US" baseline="0" dirty="0"/>
          </a:p>
          <a:p>
            <a:r>
              <a:rPr lang="en-US" baseline="0" dirty="0"/>
              <a:t>Context, tone of voice, exact words are important.</a:t>
            </a:r>
            <a:endParaRPr lang="en-US" dirty="0"/>
          </a:p>
        </p:txBody>
      </p:sp>
      <p:sp>
        <p:nvSpPr>
          <p:cNvPr id="4" name="Slide Number Placeholder 3"/>
          <p:cNvSpPr>
            <a:spLocks noGrp="1"/>
          </p:cNvSpPr>
          <p:nvPr>
            <p:ph type="sldNum" sz="quarter" idx="10"/>
          </p:nvPr>
        </p:nvSpPr>
        <p:spPr/>
        <p:txBody>
          <a:bodyPr/>
          <a:lstStyle/>
          <a:p>
            <a:pPr>
              <a:defRPr/>
            </a:pPr>
            <a:fld id="{E82AB94D-2B0B-3F4E-AC9C-E7E3B1AD12C6}" type="slidenum">
              <a:rPr lang="en-US" smtClean="0"/>
              <a:pPr>
                <a:defRPr/>
              </a:pPr>
              <a:t>61</a:t>
            </a:fld>
            <a:endParaRPr lang="en-US"/>
          </a:p>
        </p:txBody>
      </p:sp>
    </p:spTree>
    <p:extLst>
      <p:ext uri="{BB962C8B-B14F-4D97-AF65-F5344CB8AC3E}">
        <p14:creationId xmlns:p14="http://schemas.microsoft.com/office/powerpoint/2010/main" val="27401487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82AB94D-2B0B-3F4E-AC9C-E7E3B1AD12C6}" type="slidenum">
              <a:rPr lang="en-US" smtClean="0"/>
              <a:pPr>
                <a:defRPr/>
              </a:pPr>
              <a:t>62</a:t>
            </a:fld>
            <a:endParaRPr lang="en-US"/>
          </a:p>
        </p:txBody>
      </p:sp>
    </p:spTree>
    <p:extLst>
      <p:ext uri="{BB962C8B-B14F-4D97-AF65-F5344CB8AC3E}">
        <p14:creationId xmlns:p14="http://schemas.microsoft.com/office/powerpoint/2010/main" val="25104930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82AB94D-2B0B-3F4E-AC9C-E7E3B1AD12C6}" type="slidenum">
              <a:rPr lang="en-US" smtClean="0"/>
              <a:pPr>
                <a:defRPr/>
              </a:pPr>
              <a:t>72</a:t>
            </a:fld>
            <a:endParaRPr lang="en-US"/>
          </a:p>
        </p:txBody>
      </p:sp>
    </p:spTree>
    <p:extLst>
      <p:ext uri="{BB962C8B-B14F-4D97-AF65-F5344CB8AC3E}">
        <p14:creationId xmlns:p14="http://schemas.microsoft.com/office/powerpoint/2010/main" val="2947781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82AB94D-2B0B-3F4E-AC9C-E7E3B1AD12C6}" type="slidenum">
              <a:rPr lang="en-US" smtClean="0"/>
              <a:pPr>
                <a:defRPr/>
              </a:pPr>
              <a:t>4</a:t>
            </a:fld>
            <a:endParaRPr lang="en-US"/>
          </a:p>
        </p:txBody>
      </p:sp>
    </p:spTree>
    <p:extLst>
      <p:ext uri="{BB962C8B-B14F-4D97-AF65-F5344CB8AC3E}">
        <p14:creationId xmlns:p14="http://schemas.microsoft.com/office/powerpoint/2010/main" val="3300613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82AB94D-2B0B-3F4E-AC9C-E7E3B1AD12C6}" type="slidenum">
              <a:rPr lang="en-US" smtClean="0"/>
              <a:pPr>
                <a:defRPr/>
              </a:pPr>
              <a:t>13</a:t>
            </a:fld>
            <a:endParaRPr lang="en-US"/>
          </a:p>
        </p:txBody>
      </p:sp>
    </p:spTree>
    <p:extLst>
      <p:ext uri="{BB962C8B-B14F-4D97-AF65-F5344CB8AC3E}">
        <p14:creationId xmlns:p14="http://schemas.microsoft.com/office/powerpoint/2010/main" val="3158736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Liz: CRERD</a:t>
            </a:r>
          </a:p>
          <a:p>
            <a:r>
              <a:rPr lang="en-US" dirty="0"/>
              <a:t>Sally &amp; Abba: Johns Hopkins University</a:t>
            </a:r>
          </a:p>
        </p:txBody>
      </p:sp>
      <p:sp>
        <p:nvSpPr>
          <p:cNvPr id="4" name="Slide Number Placeholder 3"/>
          <p:cNvSpPr>
            <a:spLocks noGrp="1"/>
          </p:cNvSpPr>
          <p:nvPr>
            <p:ph type="sldNum" sz="quarter" idx="10"/>
          </p:nvPr>
        </p:nvSpPr>
        <p:spPr/>
        <p:txBody>
          <a:bodyPr/>
          <a:lstStyle/>
          <a:p>
            <a:fld id="{3A69250C-8891-A54F-A418-C733E189AB78}" type="slidenum">
              <a:rPr lang="en-US" smtClean="0"/>
              <a:t>15</a:t>
            </a:fld>
            <a:endParaRPr lang="en-US"/>
          </a:p>
        </p:txBody>
      </p:sp>
    </p:spTree>
    <p:extLst>
      <p:ext uri="{BB962C8B-B14F-4D97-AF65-F5344CB8AC3E}">
        <p14:creationId xmlns:p14="http://schemas.microsoft.com/office/powerpoint/2010/main" val="1151285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82AB94D-2B0B-3F4E-AC9C-E7E3B1AD12C6}" type="slidenum">
              <a:rPr lang="en-US" smtClean="0"/>
              <a:pPr>
                <a:defRPr/>
              </a:pPr>
              <a:t>17</a:t>
            </a:fld>
            <a:endParaRPr lang="en-US"/>
          </a:p>
        </p:txBody>
      </p:sp>
    </p:spTree>
    <p:extLst>
      <p:ext uri="{BB962C8B-B14F-4D97-AF65-F5344CB8AC3E}">
        <p14:creationId xmlns:p14="http://schemas.microsoft.com/office/powerpoint/2010/main" val="35352478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Orb reading </a:t>
            </a:r>
          </a:p>
        </p:txBody>
      </p:sp>
      <p:sp>
        <p:nvSpPr>
          <p:cNvPr id="4" name="Slide Number Placeholder 3"/>
          <p:cNvSpPr>
            <a:spLocks noGrp="1"/>
          </p:cNvSpPr>
          <p:nvPr>
            <p:ph type="sldNum" sz="quarter" idx="10"/>
          </p:nvPr>
        </p:nvSpPr>
        <p:spPr/>
        <p:txBody>
          <a:bodyPr/>
          <a:lstStyle/>
          <a:p>
            <a:pPr>
              <a:defRPr/>
            </a:pPr>
            <a:fld id="{E82AB94D-2B0B-3F4E-AC9C-E7E3B1AD12C6}" type="slidenum">
              <a:rPr lang="en-US" smtClean="0"/>
              <a:pPr>
                <a:defRPr/>
              </a:pPr>
              <a:t>18</a:t>
            </a:fld>
            <a:endParaRPr lang="en-US"/>
          </a:p>
        </p:txBody>
      </p:sp>
    </p:spTree>
    <p:extLst>
      <p:ext uri="{BB962C8B-B14F-4D97-AF65-F5344CB8AC3E}">
        <p14:creationId xmlns:p14="http://schemas.microsoft.com/office/powerpoint/2010/main" val="11367175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JHU course on qualitative methods (2015)</a:t>
            </a:r>
          </a:p>
        </p:txBody>
      </p:sp>
      <p:sp>
        <p:nvSpPr>
          <p:cNvPr id="4" name="Slide Number Placeholder 3"/>
          <p:cNvSpPr>
            <a:spLocks noGrp="1"/>
          </p:cNvSpPr>
          <p:nvPr>
            <p:ph type="sldNum" sz="quarter" idx="10"/>
          </p:nvPr>
        </p:nvSpPr>
        <p:spPr/>
        <p:txBody>
          <a:bodyPr/>
          <a:lstStyle/>
          <a:p>
            <a:fld id="{18587A66-224C-0648-8D8D-ED94FA8FF380}" type="slidenum">
              <a:rPr lang="en-US" smtClean="0"/>
              <a:t>19</a:t>
            </a:fld>
            <a:endParaRPr lang="en-US"/>
          </a:p>
        </p:txBody>
      </p:sp>
    </p:spTree>
    <p:extLst>
      <p:ext uri="{BB962C8B-B14F-4D97-AF65-F5344CB8AC3E}">
        <p14:creationId xmlns:p14="http://schemas.microsoft.com/office/powerpoint/2010/main" val="29867254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82AB94D-2B0B-3F4E-AC9C-E7E3B1AD12C6}" type="slidenum">
              <a:rPr lang="en-US" smtClean="0"/>
              <a:pPr>
                <a:defRPr/>
              </a:pPr>
              <a:t>21</a:t>
            </a:fld>
            <a:endParaRPr lang="en-US"/>
          </a:p>
        </p:txBody>
      </p:sp>
    </p:spTree>
    <p:extLst>
      <p:ext uri="{BB962C8B-B14F-4D97-AF65-F5344CB8AC3E}">
        <p14:creationId xmlns:p14="http://schemas.microsoft.com/office/powerpoint/2010/main" val="1337987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3345697-D04B-45CD-9584-055868828280}" type="datetime1">
              <a:rPr lang="en-US" smtClean="0"/>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0E7FFF-4033-48F6-A7A5-83423C9EC59C}" type="datetime1">
              <a:rPr lang="en-US" smtClean="0"/>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920448-11C8-464E-8BB1-51F343625FBF}" type="datetime1">
              <a:rPr lang="en-US" smtClean="0"/>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53F189-2B71-439A-902C-2A0AC1EA9BEB}" type="datetime1">
              <a:rPr lang="en-US" smtClean="0"/>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679672-1B5D-45EB-A6C1-47ADD5BA3199}" type="datetime1">
              <a:rPr lang="en-US" smtClean="0"/>
              <a:t>10/22/2021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F4B8CF-53C9-45C8-9085-724EE6C49E36}" type="datetime1">
              <a:rPr lang="en-US" smtClean="0"/>
              <a:t>10/22/2021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7839DB3-7C0C-440C-93E1-A211BDF096B5}" type="datetime1">
              <a:rPr lang="en-US" smtClean="0"/>
              <a:t>10/22/2021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045528-FE6F-4B8B-B787-3585716BE9FD}" type="datetime1">
              <a:rPr lang="en-US" smtClean="0"/>
              <a:t>10/22/2021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7865A4-7B4A-4093-B8B6-7415DA3CF1EB}" type="datetime1">
              <a:rPr lang="en-US" smtClean="0"/>
              <a:t>10/22/2021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3E86CC9-303D-436D-B10F-5E7C48EC5C23}" type="datetime1">
              <a:rPr lang="en-US" smtClean="0"/>
              <a:t>10/22/2021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B74BAC-583D-46F9-A211-FAD414073DA7}" type="datetime1">
              <a:rPr lang="en-US" smtClean="0"/>
              <a:t>10/22/2021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510A1-6A2C-4FCA-8B0A-4714E44415A9}" type="datetime1">
              <a:rPr lang="en-US" smtClean="0"/>
              <a:t>10/22/2021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7238" y="2630452"/>
            <a:ext cx="3953247" cy="2341597"/>
          </a:xfrm>
        </p:spPr>
        <p:txBody>
          <a:bodyPr>
            <a:normAutofit fontScale="90000"/>
          </a:bodyPr>
          <a:lstStyle/>
          <a:p>
            <a:pPr algn="ctr"/>
            <a:r>
              <a:rPr lang="en-US" sz="3000" dirty="0">
                <a:latin typeface="Open Sans" charset="0"/>
                <a:ea typeface="Open Sans" charset="0"/>
                <a:cs typeface="Open Sans" charset="0"/>
              </a:rPr>
              <a:t>Introduction to Qualitative Research</a:t>
            </a:r>
            <a:br>
              <a:rPr lang="en-US" sz="3000" dirty="0">
                <a:latin typeface="Open Sans" charset="0"/>
                <a:ea typeface="Open Sans" charset="0"/>
                <a:cs typeface="Open Sans" charset="0"/>
              </a:rPr>
            </a:br>
            <a:br>
              <a:rPr lang="en-US" sz="3000" dirty="0">
                <a:latin typeface="Open Sans" charset="0"/>
                <a:ea typeface="Open Sans" charset="0"/>
                <a:cs typeface="Open Sans" charset="0"/>
              </a:rPr>
            </a:br>
            <a:r>
              <a:rPr lang="en-US" sz="3000" dirty="0">
                <a:latin typeface="Open Sans" charset="0"/>
                <a:ea typeface="Open Sans" charset="0"/>
                <a:cs typeface="Open Sans" charset="0"/>
              </a:rPr>
              <a:t>Taiwo </a:t>
            </a:r>
            <a:r>
              <a:rPr lang="en-US" sz="3000" dirty="0" err="1">
                <a:latin typeface="Open Sans" charset="0"/>
                <a:ea typeface="Open Sans" charset="0"/>
                <a:cs typeface="Open Sans" charset="0"/>
              </a:rPr>
              <a:t>Gboluwaga</a:t>
            </a:r>
            <a:r>
              <a:rPr lang="en-US" sz="3000" dirty="0">
                <a:latin typeface="Open Sans" charset="0"/>
                <a:ea typeface="Open Sans" charset="0"/>
                <a:cs typeface="Open Sans" charset="0"/>
              </a:rPr>
              <a:t> Amole</a:t>
            </a:r>
            <a:br>
              <a:rPr lang="en-US" sz="3000" dirty="0">
                <a:latin typeface="Open Sans" charset="0"/>
                <a:ea typeface="Open Sans" charset="0"/>
                <a:cs typeface="Open Sans" charset="0"/>
              </a:rPr>
            </a:br>
            <a:r>
              <a:rPr lang="en-US" sz="3000" dirty="0">
                <a:latin typeface="Open Sans" charset="0"/>
                <a:ea typeface="Open Sans" charset="0"/>
                <a:cs typeface="Open Sans" charset="0"/>
              </a:rPr>
              <a:t>Department of Community Medicine, AKTH/BUK.</a:t>
            </a:r>
          </a:p>
        </p:txBody>
      </p:sp>
      <p:sp>
        <p:nvSpPr>
          <p:cNvPr id="3" name="Subtitle 2"/>
          <p:cNvSpPr>
            <a:spLocks noGrp="1"/>
          </p:cNvSpPr>
          <p:nvPr>
            <p:ph type="subTitle" idx="1"/>
          </p:nvPr>
        </p:nvSpPr>
        <p:spPr>
          <a:xfrm>
            <a:off x="3449087" y="6050037"/>
            <a:ext cx="5390113" cy="685800"/>
          </a:xfrm>
        </p:spPr>
        <p:txBody>
          <a:bodyPr>
            <a:normAutofit/>
          </a:bodyPr>
          <a:lstStyle/>
          <a:p>
            <a:pPr algn="r"/>
            <a:r>
              <a:rPr lang="en-GB" dirty="0"/>
              <a:t>MSc 2021</a:t>
            </a:r>
            <a:endParaRPr lang="en-US" dirty="0"/>
          </a:p>
        </p:txBody>
      </p:sp>
      <p:sp>
        <p:nvSpPr>
          <p:cNvPr id="5" name="Subtitle 2"/>
          <p:cNvSpPr txBox="1">
            <a:spLocks/>
          </p:cNvSpPr>
          <p:nvPr/>
        </p:nvSpPr>
        <p:spPr>
          <a:xfrm>
            <a:off x="4592936" y="4834641"/>
            <a:ext cx="4246264" cy="1283639"/>
          </a:xfrm>
          <a:prstGeom prst="rect">
            <a:avLst/>
          </a:prstGeom>
        </p:spPr>
        <p:txBody>
          <a:bodyPr vert="horz" anchor="ctr">
            <a:no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pPr algn="r"/>
            <a:endParaRPr lang="en-US" sz="1500" dirty="0">
              <a:solidFill>
                <a:schemeClr val="accent2"/>
              </a:solidFill>
              <a:latin typeface="Open Sans" charset="0"/>
              <a:ea typeface="Open Sans" charset="0"/>
              <a:cs typeface="Open Sans" charset="0"/>
            </a:endParaRPr>
          </a:p>
        </p:txBody>
      </p:sp>
      <p:sp>
        <p:nvSpPr>
          <p:cNvPr id="7" name="Date Placeholder 6">
            <a:extLst>
              <a:ext uri="{FF2B5EF4-FFF2-40B4-BE49-F238E27FC236}">
                <a16:creationId xmlns:a16="http://schemas.microsoft.com/office/drawing/2014/main" id="{00F72265-71B2-4BF5-9AC4-A6B9ADBA32CA}"/>
              </a:ext>
            </a:extLst>
          </p:cNvPr>
          <p:cNvSpPr>
            <a:spLocks noGrp="1"/>
          </p:cNvSpPr>
          <p:nvPr>
            <p:ph type="dt" sz="half" idx="10"/>
          </p:nvPr>
        </p:nvSpPr>
        <p:spPr/>
        <p:txBody>
          <a:bodyPr/>
          <a:lstStyle/>
          <a:p>
            <a:fld id="{82BF5870-0091-4FA8-A86E-7DDFDAD2B138}" type="datetime1">
              <a:rPr lang="en-US" smtClean="0"/>
              <a:t>10/22/2021</a:t>
            </a:fld>
            <a:endParaRPr lang="en-US"/>
          </a:p>
        </p:txBody>
      </p:sp>
    </p:spTree>
    <p:extLst>
      <p:ext uri="{BB962C8B-B14F-4D97-AF65-F5344CB8AC3E}">
        <p14:creationId xmlns:p14="http://schemas.microsoft.com/office/powerpoint/2010/main" val="3095871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Common Qualitative Methods</a:t>
            </a:r>
          </a:p>
        </p:txBody>
      </p:sp>
      <p:sp>
        <p:nvSpPr>
          <p:cNvPr id="3" name="Content Placeholder 2"/>
          <p:cNvSpPr>
            <a:spLocks noGrp="1"/>
          </p:cNvSpPr>
          <p:nvPr>
            <p:ph idx="1"/>
          </p:nvPr>
        </p:nvSpPr>
        <p:spPr>
          <a:xfrm>
            <a:off x="396875" y="1452563"/>
            <a:ext cx="8121650" cy="4144963"/>
          </a:xfrm>
        </p:spPr>
        <p:txBody>
          <a:bodyPr/>
          <a:lstStyle/>
          <a:p>
            <a:pPr lvl="1">
              <a:lnSpc>
                <a:spcPct val="100000"/>
              </a:lnSpc>
            </a:pPr>
            <a:r>
              <a:rPr lang="en-US" sz="2200" dirty="0">
                <a:latin typeface="Open Sans" charset="0"/>
                <a:ea typeface="Open Sans" charset="0"/>
                <a:cs typeface="Open Sans" charset="0"/>
              </a:rPr>
              <a:t>Observation</a:t>
            </a:r>
          </a:p>
          <a:p>
            <a:pPr lvl="1">
              <a:lnSpc>
                <a:spcPct val="100000"/>
              </a:lnSpc>
            </a:pPr>
            <a:r>
              <a:rPr lang="en-US" sz="2200" dirty="0">
                <a:latin typeface="Open Sans" charset="0"/>
                <a:ea typeface="Open Sans" charset="0"/>
                <a:cs typeface="Open Sans" charset="0"/>
              </a:rPr>
              <a:t>Interviews</a:t>
            </a:r>
          </a:p>
          <a:p>
            <a:pPr lvl="3">
              <a:buClr>
                <a:schemeClr val="accent1"/>
              </a:buClr>
            </a:pPr>
            <a:r>
              <a:rPr lang="en-US" sz="2200" dirty="0">
                <a:latin typeface="Open Sans" charset="0"/>
                <a:ea typeface="Open Sans" charset="0"/>
                <a:cs typeface="Open Sans" charset="0"/>
              </a:rPr>
              <a:t>Unstructured: questions generated spontaneously from interviewee’s responses</a:t>
            </a:r>
          </a:p>
          <a:p>
            <a:pPr lvl="3">
              <a:buClr>
                <a:schemeClr val="accent1"/>
              </a:buClr>
            </a:pPr>
            <a:r>
              <a:rPr lang="en-US" sz="2200" dirty="0">
                <a:latin typeface="Open Sans" charset="0"/>
                <a:ea typeface="Open Sans" charset="0"/>
                <a:cs typeface="Open Sans" charset="0"/>
              </a:rPr>
              <a:t>Structured: adherence to specific set of questions</a:t>
            </a:r>
          </a:p>
          <a:p>
            <a:pPr lvl="3">
              <a:buClr>
                <a:schemeClr val="accent1"/>
              </a:buClr>
            </a:pPr>
            <a:r>
              <a:rPr lang="en-US" sz="2200" dirty="0">
                <a:latin typeface="Open Sans" charset="0"/>
                <a:ea typeface="Open Sans" charset="0"/>
                <a:cs typeface="Open Sans" charset="0"/>
              </a:rPr>
              <a:t>Semi-structured: happy medium—allow space for interviewees to answer in their own words but covers same topics and questions across interviews</a:t>
            </a:r>
          </a:p>
          <a:p>
            <a:pPr lvl="1">
              <a:lnSpc>
                <a:spcPct val="100000"/>
              </a:lnSpc>
            </a:pPr>
            <a:r>
              <a:rPr lang="en-US" sz="2200" dirty="0">
                <a:latin typeface="Open Sans" charset="0"/>
                <a:ea typeface="Open Sans" charset="0"/>
                <a:cs typeface="Open Sans" charset="0"/>
              </a:rPr>
              <a:t>Focus Group Discussions</a:t>
            </a:r>
          </a:p>
        </p:txBody>
      </p:sp>
      <p:sp>
        <p:nvSpPr>
          <p:cNvPr id="4" name="Date Placeholder 3">
            <a:extLst>
              <a:ext uri="{FF2B5EF4-FFF2-40B4-BE49-F238E27FC236}">
                <a16:creationId xmlns:a16="http://schemas.microsoft.com/office/drawing/2014/main" id="{C9CB59EE-93AA-4689-95A0-5ED595269B47}"/>
              </a:ext>
            </a:extLst>
          </p:cNvPr>
          <p:cNvSpPr>
            <a:spLocks noGrp="1"/>
          </p:cNvSpPr>
          <p:nvPr>
            <p:ph type="dt" sz="half" idx="10"/>
          </p:nvPr>
        </p:nvSpPr>
        <p:spPr/>
        <p:txBody>
          <a:bodyPr/>
          <a:lstStyle/>
          <a:p>
            <a:fld id="{D8E6F258-5660-4534-8C12-93DF8DD01552}" type="datetime1">
              <a:rPr lang="en-US" smtClean="0"/>
              <a:t>10/22/2021</a:t>
            </a:fld>
            <a:endParaRPr lang="en-US"/>
          </a:p>
        </p:txBody>
      </p:sp>
    </p:spTree>
    <p:extLst>
      <p:ext uri="{BB962C8B-B14F-4D97-AF65-F5344CB8AC3E}">
        <p14:creationId xmlns:p14="http://schemas.microsoft.com/office/powerpoint/2010/main" val="1279893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Data Collection Materials</a:t>
            </a:r>
          </a:p>
        </p:txBody>
      </p:sp>
      <p:sp>
        <p:nvSpPr>
          <p:cNvPr id="3" name="Content Placeholder 2"/>
          <p:cNvSpPr>
            <a:spLocks noGrp="1"/>
          </p:cNvSpPr>
          <p:nvPr>
            <p:ph idx="1"/>
          </p:nvPr>
        </p:nvSpPr>
        <p:spPr>
          <a:xfrm>
            <a:off x="511175" y="1481137"/>
            <a:ext cx="8121650" cy="4144963"/>
          </a:xfrm>
        </p:spPr>
        <p:txBody>
          <a:bodyPr/>
          <a:lstStyle/>
          <a:p>
            <a:pPr lvl="1"/>
            <a:r>
              <a:rPr lang="en-US" sz="2200" dirty="0">
                <a:latin typeface="Open Sans" charset="0"/>
                <a:ea typeface="Open Sans" charset="0"/>
                <a:cs typeface="Open Sans" charset="0"/>
              </a:rPr>
              <a:t>Note taking</a:t>
            </a:r>
          </a:p>
          <a:p>
            <a:pPr lvl="2"/>
            <a:r>
              <a:rPr lang="en-US" sz="2200" dirty="0">
                <a:latin typeface="Open Sans" charset="0"/>
                <a:ea typeface="Open Sans" charset="0"/>
                <a:cs typeface="Open Sans" charset="0"/>
              </a:rPr>
              <a:t>Field note journal</a:t>
            </a:r>
          </a:p>
          <a:p>
            <a:pPr lvl="2"/>
            <a:r>
              <a:rPr lang="en-US" sz="2200" dirty="0">
                <a:latin typeface="Open Sans" charset="0"/>
                <a:ea typeface="Open Sans" charset="0"/>
                <a:cs typeface="Open Sans" charset="0"/>
              </a:rPr>
              <a:t>Structured observation note grid</a:t>
            </a:r>
          </a:p>
          <a:p>
            <a:pPr lvl="2"/>
            <a:r>
              <a:rPr lang="en-US" sz="2200" dirty="0">
                <a:latin typeface="Open Sans" charset="0"/>
                <a:ea typeface="Open Sans" charset="0"/>
                <a:cs typeface="Open Sans" charset="0"/>
              </a:rPr>
              <a:t>Brief notations while in the field</a:t>
            </a:r>
          </a:p>
          <a:p>
            <a:pPr lvl="2"/>
            <a:endParaRPr lang="en-US" sz="2200" dirty="0">
              <a:latin typeface="Open Sans" charset="0"/>
              <a:ea typeface="Open Sans" charset="0"/>
              <a:cs typeface="Open Sans" charset="0"/>
            </a:endParaRPr>
          </a:p>
          <a:p>
            <a:pPr lvl="1"/>
            <a:r>
              <a:rPr lang="en-US" sz="2200" dirty="0">
                <a:latin typeface="Open Sans" charset="0"/>
                <a:ea typeface="Open Sans" charset="0"/>
                <a:cs typeface="Open Sans" charset="0"/>
              </a:rPr>
              <a:t>Video and/or tape recording (with permission)</a:t>
            </a:r>
          </a:p>
          <a:p>
            <a:pPr lvl="1"/>
            <a:endParaRPr lang="en-US" sz="2200" dirty="0">
              <a:latin typeface="Open Sans" charset="0"/>
              <a:ea typeface="Open Sans" charset="0"/>
              <a:cs typeface="Open Sans" charset="0"/>
            </a:endParaRPr>
          </a:p>
          <a:p>
            <a:pPr lvl="1"/>
            <a:r>
              <a:rPr lang="en-US" sz="2200" dirty="0">
                <a:latin typeface="Open Sans" charset="0"/>
                <a:ea typeface="Open Sans" charset="0"/>
                <a:cs typeface="Open Sans" charset="0"/>
              </a:rPr>
              <a:t>Collection of all relevant supporting materials</a:t>
            </a:r>
          </a:p>
        </p:txBody>
      </p:sp>
      <p:sp>
        <p:nvSpPr>
          <p:cNvPr id="4" name="Date Placeholder 3">
            <a:extLst>
              <a:ext uri="{FF2B5EF4-FFF2-40B4-BE49-F238E27FC236}">
                <a16:creationId xmlns:a16="http://schemas.microsoft.com/office/drawing/2014/main" id="{8B0A3680-F3D5-43DF-BC55-97A1A7ACDCE3}"/>
              </a:ext>
            </a:extLst>
          </p:cNvPr>
          <p:cNvSpPr>
            <a:spLocks noGrp="1"/>
          </p:cNvSpPr>
          <p:nvPr>
            <p:ph type="dt" sz="half" idx="10"/>
          </p:nvPr>
        </p:nvSpPr>
        <p:spPr/>
        <p:txBody>
          <a:bodyPr/>
          <a:lstStyle/>
          <a:p>
            <a:fld id="{15FDF227-EFB4-42DB-986A-BA46F760482A}" type="datetime1">
              <a:rPr lang="en-US" smtClean="0"/>
              <a:t>10/22/2021</a:t>
            </a:fld>
            <a:endParaRPr lang="en-US"/>
          </a:p>
        </p:txBody>
      </p:sp>
    </p:spTree>
    <p:extLst>
      <p:ext uri="{BB962C8B-B14F-4D97-AF65-F5344CB8AC3E}">
        <p14:creationId xmlns:p14="http://schemas.microsoft.com/office/powerpoint/2010/main" val="2094509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Open Sans" charset="0"/>
                <a:ea typeface="Open Sans" charset="0"/>
                <a:cs typeface="Open Sans" charset="0"/>
              </a:rPr>
              <a:t>Considerations in Planning Qualitative Research</a:t>
            </a:r>
          </a:p>
        </p:txBody>
      </p:sp>
      <p:sp>
        <p:nvSpPr>
          <p:cNvPr id="3" name="Content Placeholder 2"/>
          <p:cNvSpPr>
            <a:spLocks noGrp="1"/>
          </p:cNvSpPr>
          <p:nvPr>
            <p:ph idx="1"/>
          </p:nvPr>
        </p:nvSpPr>
        <p:spPr>
          <a:xfrm>
            <a:off x="511175" y="1852612"/>
            <a:ext cx="8121650" cy="4144963"/>
          </a:xfrm>
        </p:spPr>
        <p:txBody>
          <a:bodyPr>
            <a:normAutofit fontScale="92500" lnSpcReduction="20000"/>
          </a:bodyPr>
          <a:lstStyle/>
          <a:p>
            <a:r>
              <a:rPr lang="en-US" dirty="0">
                <a:latin typeface="Open Sans" charset="0"/>
                <a:ea typeface="Open Sans" charset="0"/>
                <a:cs typeface="Open Sans" charset="0"/>
              </a:rPr>
              <a:t>Before forming qualitative research questions, there are a few key things to consider which differ from the considerations made for quantitative research:</a:t>
            </a:r>
          </a:p>
          <a:p>
            <a:pPr lvl="1"/>
            <a:r>
              <a:rPr lang="en-US" sz="2000" dirty="0">
                <a:latin typeface="Open Sans" charset="0"/>
                <a:ea typeface="Open Sans" charset="0"/>
                <a:cs typeface="Open Sans" charset="0"/>
              </a:rPr>
              <a:t>Goals and objectives of the study</a:t>
            </a:r>
          </a:p>
          <a:p>
            <a:pPr lvl="1"/>
            <a:r>
              <a:rPr lang="en-US" sz="2000" i="1" dirty="0">
                <a:latin typeface="Open Sans" charset="0"/>
                <a:ea typeface="Open Sans" charset="0"/>
                <a:cs typeface="Open Sans" charset="0"/>
              </a:rPr>
              <a:t>Who</a:t>
            </a:r>
            <a:r>
              <a:rPr lang="en-US" sz="2000" dirty="0">
                <a:latin typeface="Open Sans" charset="0"/>
                <a:ea typeface="Open Sans" charset="0"/>
                <a:cs typeface="Open Sans" charset="0"/>
              </a:rPr>
              <a:t> you are studying (vs. </a:t>
            </a:r>
            <a:r>
              <a:rPr lang="en-US" sz="2000" i="1" dirty="0">
                <a:latin typeface="Open Sans" charset="0"/>
                <a:ea typeface="Open Sans" charset="0"/>
                <a:cs typeface="Open Sans" charset="0"/>
              </a:rPr>
              <a:t>what</a:t>
            </a:r>
            <a:r>
              <a:rPr lang="en-US" sz="2000" dirty="0">
                <a:latin typeface="Open Sans" charset="0"/>
                <a:ea typeface="Open Sans" charset="0"/>
                <a:cs typeface="Open Sans" charset="0"/>
              </a:rPr>
              <a:t>, as studied in quantitative)</a:t>
            </a:r>
          </a:p>
          <a:p>
            <a:pPr lvl="3"/>
            <a:r>
              <a:rPr lang="en-US" sz="2000" dirty="0">
                <a:latin typeface="Open Sans" charset="0"/>
                <a:ea typeface="Open Sans" charset="0"/>
                <a:cs typeface="Open Sans" charset="0"/>
              </a:rPr>
              <a:t>Sample is often not random</a:t>
            </a:r>
          </a:p>
          <a:p>
            <a:pPr lvl="3"/>
            <a:r>
              <a:rPr lang="en-US" sz="2000" dirty="0">
                <a:latin typeface="Open Sans" charset="0"/>
                <a:ea typeface="Open Sans" charset="0"/>
                <a:cs typeface="Open Sans" charset="0"/>
              </a:rPr>
              <a:t>Sample may not be representative of the total population</a:t>
            </a:r>
          </a:p>
          <a:p>
            <a:pPr lvl="1"/>
            <a:r>
              <a:rPr lang="en-US" sz="2000" dirty="0">
                <a:latin typeface="Open Sans" charset="0"/>
                <a:ea typeface="Open Sans" charset="0"/>
                <a:cs typeface="Open Sans" charset="0"/>
              </a:rPr>
              <a:t>Level of rigor may not be the same as quantitative</a:t>
            </a:r>
          </a:p>
          <a:p>
            <a:pPr lvl="3"/>
            <a:r>
              <a:rPr lang="en-US" sz="2000" dirty="0">
                <a:latin typeface="Open Sans" charset="0"/>
                <a:ea typeface="Open Sans" charset="0"/>
                <a:cs typeface="Open Sans" charset="0"/>
              </a:rPr>
              <a:t>Triangulation: use of different methods to check for consistency</a:t>
            </a:r>
          </a:p>
          <a:p>
            <a:pPr lvl="1"/>
            <a:r>
              <a:rPr lang="en-US" sz="2000" dirty="0">
                <a:latin typeface="Open Sans" charset="0"/>
                <a:ea typeface="Open Sans" charset="0"/>
                <a:cs typeface="Open Sans" charset="0"/>
              </a:rPr>
              <a:t>Role of the researcher</a:t>
            </a:r>
          </a:p>
          <a:p>
            <a:pPr lvl="3"/>
            <a:r>
              <a:rPr lang="en-US" sz="2000" dirty="0">
                <a:latin typeface="Open Sans" charset="0"/>
                <a:ea typeface="Open Sans" charset="0"/>
                <a:cs typeface="Open Sans" charset="0"/>
              </a:rPr>
              <a:t>Maintaining objectivity</a:t>
            </a:r>
          </a:p>
        </p:txBody>
      </p:sp>
      <p:sp>
        <p:nvSpPr>
          <p:cNvPr id="4" name="Date Placeholder 3">
            <a:extLst>
              <a:ext uri="{FF2B5EF4-FFF2-40B4-BE49-F238E27FC236}">
                <a16:creationId xmlns:a16="http://schemas.microsoft.com/office/drawing/2014/main" id="{7CC40486-6E65-4557-8F56-2854008ACA17}"/>
              </a:ext>
            </a:extLst>
          </p:cNvPr>
          <p:cNvSpPr>
            <a:spLocks noGrp="1"/>
          </p:cNvSpPr>
          <p:nvPr>
            <p:ph type="dt" sz="half" idx="10"/>
          </p:nvPr>
        </p:nvSpPr>
        <p:spPr/>
        <p:txBody>
          <a:bodyPr/>
          <a:lstStyle/>
          <a:p>
            <a:fld id="{CB2E5802-9B33-4FFC-91AD-D0EC90912144}" type="datetime1">
              <a:rPr lang="en-US" smtClean="0"/>
              <a:t>10/22/2021</a:t>
            </a:fld>
            <a:endParaRPr lang="en-US"/>
          </a:p>
        </p:txBody>
      </p:sp>
    </p:spTree>
    <p:extLst>
      <p:ext uri="{BB962C8B-B14F-4D97-AF65-F5344CB8AC3E}">
        <p14:creationId xmlns:p14="http://schemas.microsoft.com/office/powerpoint/2010/main" val="4231761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Qualitative Research Questions</a:t>
            </a:r>
          </a:p>
        </p:txBody>
      </p:sp>
      <p:sp>
        <p:nvSpPr>
          <p:cNvPr id="3" name="Content Placeholder 2"/>
          <p:cNvSpPr>
            <a:spLocks noGrp="1"/>
          </p:cNvSpPr>
          <p:nvPr>
            <p:ph idx="1"/>
          </p:nvPr>
        </p:nvSpPr>
        <p:spPr>
          <a:xfrm>
            <a:off x="325438" y="1309688"/>
            <a:ext cx="8121650" cy="1236133"/>
          </a:xfrm>
        </p:spPr>
        <p:txBody>
          <a:bodyPr>
            <a:noAutofit/>
          </a:bodyPr>
          <a:lstStyle/>
          <a:p>
            <a:pPr lvl="1"/>
            <a:r>
              <a:rPr lang="en-US" sz="2400" dirty="0">
                <a:latin typeface="Open Sans" charset="0"/>
                <a:ea typeface="Open Sans" charset="0"/>
                <a:cs typeface="Open Sans" charset="0"/>
              </a:rPr>
              <a:t>Open-ended</a:t>
            </a:r>
          </a:p>
          <a:p>
            <a:pPr lvl="1"/>
            <a:r>
              <a:rPr lang="en-US" sz="2400" dirty="0">
                <a:latin typeface="Open Sans" charset="0"/>
                <a:ea typeface="Open Sans" charset="0"/>
                <a:cs typeface="Open Sans" charset="0"/>
              </a:rPr>
              <a:t>Purpose:</a:t>
            </a:r>
          </a:p>
          <a:p>
            <a:pPr lvl="3"/>
            <a:r>
              <a:rPr lang="en-US" sz="2400" dirty="0">
                <a:latin typeface="Open Sans" charset="0"/>
                <a:ea typeface="Open Sans" charset="0"/>
                <a:cs typeface="Open Sans" charset="0"/>
              </a:rPr>
              <a:t>To understand thoughts, ideas, perspectives, attitudes, and/or beliefs</a:t>
            </a:r>
          </a:p>
          <a:p>
            <a:pPr lvl="3"/>
            <a:r>
              <a:rPr lang="en-US" sz="2400" dirty="0">
                <a:latin typeface="Open Sans" charset="0"/>
                <a:ea typeface="Open Sans" charset="0"/>
                <a:cs typeface="Open Sans" charset="0"/>
              </a:rPr>
              <a:t>To help inform a hypothesis</a:t>
            </a:r>
          </a:p>
          <a:p>
            <a:pPr lvl="3"/>
            <a:r>
              <a:rPr lang="en-US" sz="2400" dirty="0">
                <a:latin typeface="Open Sans" charset="0"/>
                <a:ea typeface="Open Sans" charset="0"/>
                <a:cs typeface="Open Sans" charset="0"/>
              </a:rPr>
              <a:t>To understand how/why people interpret certain public health issues</a:t>
            </a:r>
          </a:p>
          <a:p>
            <a:pPr lvl="3"/>
            <a:r>
              <a:rPr lang="en-US" sz="2400" dirty="0">
                <a:latin typeface="Open Sans" charset="0"/>
                <a:ea typeface="Open Sans" charset="0"/>
                <a:cs typeface="Open Sans" charset="0"/>
              </a:rPr>
              <a:t>To generate new avenues of study</a:t>
            </a:r>
          </a:p>
          <a:p>
            <a:pPr lvl="3"/>
            <a:r>
              <a:rPr lang="en-US" sz="2400" dirty="0">
                <a:latin typeface="Open Sans" charset="0"/>
                <a:ea typeface="Open Sans" charset="0"/>
                <a:cs typeface="Open Sans" charset="0"/>
              </a:rPr>
              <a:t>To inform an intervention, service, or study design</a:t>
            </a:r>
          </a:p>
          <a:p>
            <a:pPr lvl="1"/>
            <a:r>
              <a:rPr lang="en-US" sz="2400" dirty="0">
                <a:latin typeface="Open Sans" charset="0"/>
                <a:ea typeface="Open Sans" charset="0"/>
                <a:cs typeface="Open Sans" charset="0"/>
              </a:rPr>
              <a:t>May begin with “how”, “why”, “in what ways”, etc.</a:t>
            </a:r>
          </a:p>
          <a:p>
            <a:pPr lvl="1"/>
            <a:r>
              <a:rPr lang="en-US" sz="2400" dirty="0">
                <a:latin typeface="Open Sans" charset="0"/>
                <a:ea typeface="Open Sans" charset="0"/>
                <a:cs typeface="Open Sans" charset="0"/>
              </a:rPr>
              <a:t>May change over time</a:t>
            </a:r>
          </a:p>
        </p:txBody>
      </p:sp>
      <p:sp>
        <p:nvSpPr>
          <p:cNvPr id="4" name="Date Placeholder 3">
            <a:extLst>
              <a:ext uri="{FF2B5EF4-FFF2-40B4-BE49-F238E27FC236}">
                <a16:creationId xmlns:a16="http://schemas.microsoft.com/office/drawing/2014/main" id="{99F5F853-118E-480A-BFC7-F0360C9AC1FB}"/>
              </a:ext>
            </a:extLst>
          </p:cNvPr>
          <p:cNvSpPr>
            <a:spLocks noGrp="1"/>
          </p:cNvSpPr>
          <p:nvPr>
            <p:ph type="dt" sz="half" idx="10"/>
          </p:nvPr>
        </p:nvSpPr>
        <p:spPr/>
        <p:txBody>
          <a:bodyPr/>
          <a:lstStyle/>
          <a:p>
            <a:fld id="{0C16CE60-F429-414B-82C6-035E481BC375}" type="datetime1">
              <a:rPr lang="en-US" smtClean="0"/>
              <a:t>10/22/2021</a:t>
            </a:fld>
            <a:endParaRPr lang="en-US"/>
          </a:p>
        </p:txBody>
      </p:sp>
    </p:spTree>
    <p:extLst>
      <p:ext uri="{BB962C8B-B14F-4D97-AF65-F5344CB8AC3E}">
        <p14:creationId xmlns:p14="http://schemas.microsoft.com/office/powerpoint/2010/main" val="2513623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Practice</a:t>
            </a:r>
          </a:p>
        </p:txBody>
      </p:sp>
      <p:sp>
        <p:nvSpPr>
          <p:cNvPr id="3" name="Content Placeholder 2"/>
          <p:cNvSpPr>
            <a:spLocks noGrp="1"/>
          </p:cNvSpPr>
          <p:nvPr>
            <p:ph idx="1"/>
          </p:nvPr>
        </p:nvSpPr>
        <p:spPr>
          <a:xfrm>
            <a:off x="511175" y="1409700"/>
            <a:ext cx="8121650" cy="4144963"/>
          </a:xfrm>
        </p:spPr>
        <p:txBody>
          <a:bodyPr/>
          <a:lstStyle/>
          <a:p>
            <a:pPr marL="0">
              <a:buClr>
                <a:srgbClr val="D34817"/>
              </a:buClr>
              <a:buNone/>
            </a:pPr>
            <a:r>
              <a:rPr lang="en-US" dirty="0">
                <a:latin typeface="Open Sans" charset="0"/>
                <a:ea typeface="Open Sans" charset="0"/>
                <a:cs typeface="Open Sans" charset="0"/>
              </a:rPr>
              <a:t>What are some questions from your own work that would be better asked qualitatively than quantitatively?</a:t>
            </a:r>
          </a:p>
          <a:p>
            <a:pPr marL="365760" indent="-457200">
              <a:buClr>
                <a:schemeClr val="accent1">
                  <a:lumMod val="60000"/>
                  <a:lumOff val="40000"/>
                </a:schemeClr>
              </a:buClr>
              <a:buSzPct val="100000"/>
              <a:buFont typeface="Wingdings" charset="2"/>
              <a:buChar char="§"/>
            </a:pPr>
            <a:r>
              <a:rPr lang="en-US" dirty="0">
                <a:latin typeface="Open Sans" charset="0"/>
                <a:ea typeface="Open Sans" charset="0"/>
                <a:cs typeface="Open Sans" charset="0"/>
              </a:rPr>
              <a:t>How would you frame the question?</a:t>
            </a:r>
          </a:p>
          <a:p>
            <a:pPr marL="365760" indent="-457200">
              <a:buClr>
                <a:schemeClr val="accent1">
                  <a:lumMod val="60000"/>
                  <a:lumOff val="40000"/>
                </a:schemeClr>
              </a:buClr>
              <a:buSzPct val="100000"/>
              <a:buFont typeface="Wingdings" charset="2"/>
              <a:buChar char="§"/>
            </a:pPr>
            <a:r>
              <a:rPr lang="en-US" dirty="0">
                <a:latin typeface="Open Sans" charset="0"/>
                <a:ea typeface="Open Sans" charset="0"/>
                <a:cs typeface="Open Sans" charset="0"/>
              </a:rPr>
              <a:t>What type of qualitative research would you do?</a:t>
            </a:r>
          </a:p>
          <a:p>
            <a:pPr marL="365760" indent="-457200">
              <a:buClr>
                <a:schemeClr val="accent1">
                  <a:lumMod val="60000"/>
                  <a:lumOff val="40000"/>
                </a:schemeClr>
              </a:buClr>
              <a:buSzPct val="100000"/>
              <a:buFont typeface="Wingdings" charset="2"/>
              <a:buChar char="§"/>
            </a:pPr>
            <a:r>
              <a:rPr lang="en-US" dirty="0">
                <a:latin typeface="Open Sans" charset="0"/>
                <a:ea typeface="Open Sans" charset="0"/>
                <a:cs typeface="Open Sans" charset="0"/>
              </a:rPr>
              <a:t>How would you design the study?</a:t>
            </a:r>
            <a:endParaRPr lang="en-US" sz="1800" dirty="0">
              <a:latin typeface="Open Sans" charset="0"/>
              <a:ea typeface="Open Sans" charset="0"/>
              <a:cs typeface="Open Sans" charset="0"/>
            </a:endParaRPr>
          </a:p>
        </p:txBody>
      </p:sp>
      <p:sp>
        <p:nvSpPr>
          <p:cNvPr id="4" name="Date Placeholder 3">
            <a:extLst>
              <a:ext uri="{FF2B5EF4-FFF2-40B4-BE49-F238E27FC236}">
                <a16:creationId xmlns:a16="http://schemas.microsoft.com/office/drawing/2014/main" id="{7B7F311C-6DE8-4490-935E-964085A448B5}"/>
              </a:ext>
            </a:extLst>
          </p:cNvPr>
          <p:cNvSpPr>
            <a:spLocks noGrp="1"/>
          </p:cNvSpPr>
          <p:nvPr>
            <p:ph type="dt" sz="half" idx="10"/>
          </p:nvPr>
        </p:nvSpPr>
        <p:spPr/>
        <p:txBody>
          <a:bodyPr/>
          <a:lstStyle/>
          <a:p>
            <a:fld id="{F4F2C148-0202-4199-9CD6-A93E69C04E05}" type="datetime1">
              <a:rPr lang="en-US" smtClean="0"/>
              <a:t>10/22/2021</a:t>
            </a:fld>
            <a:endParaRPr lang="en-US"/>
          </a:p>
        </p:txBody>
      </p:sp>
    </p:spTree>
    <p:extLst>
      <p:ext uri="{BB962C8B-B14F-4D97-AF65-F5344CB8AC3E}">
        <p14:creationId xmlns:p14="http://schemas.microsoft.com/office/powerpoint/2010/main" val="442052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9486" y="2699139"/>
            <a:ext cx="3953247" cy="1828800"/>
          </a:xfrm>
        </p:spPr>
        <p:txBody>
          <a:bodyPr>
            <a:normAutofit/>
          </a:bodyPr>
          <a:lstStyle/>
          <a:p>
            <a:pPr algn="ctr"/>
            <a:r>
              <a:rPr lang="en-US" sz="3200" dirty="0">
                <a:latin typeface="Open Sans" charset="0"/>
                <a:ea typeface="Open Sans" charset="0"/>
                <a:cs typeface="Open Sans" charset="0"/>
              </a:rPr>
              <a:t>Focus Group Discussions (FGDs)</a:t>
            </a:r>
          </a:p>
        </p:txBody>
      </p:sp>
      <p:sp>
        <p:nvSpPr>
          <p:cNvPr id="3" name="Subtitle 2"/>
          <p:cNvSpPr>
            <a:spLocks noGrp="1"/>
          </p:cNvSpPr>
          <p:nvPr>
            <p:ph type="subTitle" idx="1"/>
          </p:nvPr>
        </p:nvSpPr>
        <p:spPr>
          <a:xfrm>
            <a:off x="3449087" y="6050037"/>
            <a:ext cx="5390113" cy="685800"/>
          </a:xfrm>
        </p:spPr>
        <p:txBody>
          <a:bodyPr>
            <a:normAutofit/>
          </a:bodyPr>
          <a:lstStyle/>
          <a:p>
            <a:pPr algn="r"/>
            <a:endParaRPr lang="en-US" dirty="0"/>
          </a:p>
        </p:txBody>
      </p:sp>
      <p:sp>
        <p:nvSpPr>
          <p:cNvPr id="6" name="Subtitle 2"/>
          <p:cNvSpPr txBox="1">
            <a:spLocks/>
          </p:cNvSpPr>
          <p:nvPr/>
        </p:nvSpPr>
        <p:spPr>
          <a:xfrm>
            <a:off x="3953814" y="4834641"/>
            <a:ext cx="4885386" cy="1283639"/>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pPr algn="r"/>
            <a:endParaRPr lang="en-US" sz="1800" dirty="0">
              <a:solidFill>
                <a:schemeClr val="accent2"/>
              </a:solidFill>
              <a:latin typeface="Open Sans" charset="0"/>
              <a:ea typeface="Open Sans" charset="0"/>
              <a:cs typeface="Open Sans" charset="0"/>
            </a:endParaRPr>
          </a:p>
        </p:txBody>
      </p:sp>
      <p:sp>
        <p:nvSpPr>
          <p:cNvPr id="4" name="TextBox 3"/>
          <p:cNvSpPr txBox="1"/>
          <p:nvPr/>
        </p:nvSpPr>
        <p:spPr>
          <a:xfrm>
            <a:off x="7495504" y="6375042"/>
            <a:ext cx="184731" cy="369332"/>
          </a:xfrm>
          <a:prstGeom prst="rect">
            <a:avLst/>
          </a:prstGeom>
          <a:noFill/>
        </p:spPr>
        <p:txBody>
          <a:bodyPr wrap="none" rtlCol="0">
            <a:spAutoFit/>
          </a:bodyPr>
          <a:lstStyle/>
          <a:p>
            <a:endParaRPr lang="en-US" dirty="0"/>
          </a:p>
        </p:txBody>
      </p:sp>
      <p:sp>
        <p:nvSpPr>
          <p:cNvPr id="5" name="Date Placeholder 4">
            <a:extLst>
              <a:ext uri="{FF2B5EF4-FFF2-40B4-BE49-F238E27FC236}">
                <a16:creationId xmlns:a16="http://schemas.microsoft.com/office/drawing/2014/main" id="{AC74ADB4-DB7D-482C-BC8B-58CF649136ED}"/>
              </a:ext>
            </a:extLst>
          </p:cNvPr>
          <p:cNvSpPr>
            <a:spLocks noGrp="1"/>
          </p:cNvSpPr>
          <p:nvPr>
            <p:ph type="dt" sz="half" idx="10"/>
          </p:nvPr>
        </p:nvSpPr>
        <p:spPr/>
        <p:txBody>
          <a:bodyPr/>
          <a:lstStyle/>
          <a:p>
            <a:fld id="{D5FFA895-7C3A-4BDD-A5F3-816DA972EA0C}" type="datetime1">
              <a:rPr lang="en-US" smtClean="0"/>
              <a:t>10/22/2021</a:t>
            </a:fld>
            <a:endParaRPr lang="en-US"/>
          </a:p>
        </p:txBody>
      </p:sp>
    </p:spTree>
    <p:extLst>
      <p:ext uri="{BB962C8B-B14F-4D97-AF65-F5344CB8AC3E}">
        <p14:creationId xmlns:p14="http://schemas.microsoft.com/office/powerpoint/2010/main" val="888812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706" y="1840023"/>
            <a:ext cx="8121650" cy="1116012"/>
          </a:xfrm>
        </p:spPr>
        <p:txBody>
          <a:bodyPr>
            <a:normAutofit fontScale="90000"/>
          </a:bodyPr>
          <a:lstStyle/>
          <a:p>
            <a:r>
              <a:rPr lang="en-US" b="1" dirty="0">
                <a:latin typeface="Open Sans" charset="0"/>
                <a:ea typeface="Open Sans" charset="0"/>
                <a:cs typeface="Open Sans" charset="0"/>
              </a:rPr>
              <a:t>Definition: </a:t>
            </a:r>
            <a:r>
              <a:rPr lang="en-US" dirty="0">
                <a:latin typeface="Open Sans" charset="0"/>
                <a:ea typeface="Open Sans" charset="0"/>
                <a:cs typeface="Open Sans" charset="0"/>
              </a:rPr>
              <a:t>a research technique that collects data through group interaction on a topic determined by the researcher</a:t>
            </a:r>
          </a:p>
        </p:txBody>
      </p:sp>
      <p:sp>
        <p:nvSpPr>
          <p:cNvPr id="3" name="Date Placeholder 2">
            <a:extLst>
              <a:ext uri="{FF2B5EF4-FFF2-40B4-BE49-F238E27FC236}">
                <a16:creationId xmlns:a16="http://schemas.microsoft.com/office/drawing/2014/main" id="{153769B3-E79B-480D-AA74-1D3F8DE88F18}"/>
              </a:ext>
            </a:extLst>
          </p:cNvPr>
          <p:cNvSpPr>
            <a:spLocks noGrp="1"/>
          </p:cNvSpPr>
          <p:nvPr>
            <p:ph type="dt" sz="half" idx="10"/>
          </p:nvPr>
        </p:nvSpPr>
        <p:spPr/>
        <p:txBody>
          <a:bodyPr/>
          <a:lstStyle/>
          <a:p>
            <a:fld id="{E02AFB39-2EE8-46D5-9E4E-AAC6CA403ECC}" type="datetime1">
              <a:rPr lang="en-US" smtClean="0"/>
              <a:t>10/22/2021</a:t>
            </a:fld>
            <a:endParaRPr lang="en-US"/>
          </a:p>
        </p:txBody>
      </p:sp>
    </p:spTree>
    <p:extLst>
      <p:ext uri="{BB962C8B-B14F-4D97-AF65-F5344CB8AC3E}">
        <p14:creationId xmlns:p14="http://schemas.microsoft.com/office/powerpoint/2010/main" val="3971968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When focus groups are used?</a:t>
            </a:r>
          </a:p>
        </p:txBody>
      </p:sp>
      <p:sp>
        <p:nvSpPr>
          <p:cNvPr id="3" name="Content Placeholder 2"/>
          <p:cNvSpPr>
            <a:spLocks noGrp="1"/>
          </p:cNvSpPr>
          <p:nvPr>
            <p:ph idx="1"/>
          </p:nvPr>
        </p:nvSpPr>
        <p:spPr>
          <a:xfrm>
            <a:off x="511175" y="1600200"/>
            <a:ext cx="8121650" cy="4144963"/>
          </a:xfrm>
        </p:spPr>
        <p:txBody>
          <a:bodyPr>
            <a:normAutofit fontScale="92500" lnSpcReduction="20000"/>
          </a:bodyPr>
          <a:lstStyle/>
          <a:p>
            <a:r>
              <a:rPr lang="en-US" dirty="0">
                <a:latin typeface="Open Sans" charset="0"/>
                <a:ea typeface="Open Sans" charset="0"/>
                <a:cs typeface="Open Sans" charset="0"/>
              </a:rPr>
              <a:t>Suitable for: </a:t>
            </a:r>
          </a:p>
          <a:p>
            <a:pPr lvl="1"/>
            <a:r>
              <a:rPr lang="en-US" dirty="0">
                <a:latin typeface="Open Sans" charset="0"/>
                <a:ea typeface="Open Sans" charset="0"/>
                <a:cs typeface="Open Sans" charset="0"/>
              </a:rPr>
              <a:t>Social norms </a:t>
            </a:r>
          </a:p>
          <a:p>
            <a:pPr lvl="1"/>
            <a:r>
              <a:rPr lang="en-US" dirty="0">
                <a:latin typeface="Open Sans" charset="0"/>
                <a:ea typeface="Open Sans" charset="0"/>
                <a:cs typeface="Open Sans" charset="0"/>
              </a:rPr>
              <a:t>Feedback on a product </a:t>
            </a:r>
          </a:p>
          <a:p>
            <a:pPr lvl="1"/>
            <a:r>
              <a:rPr lang="en-US" dirty="0">
                <a:latin typeface="Open Sans" charset="0"/>
                <a:ea typeface="Open Sans" charset="0"/>
                <a:cs typeface="Open Sans" charset="0"/>
              </a:rPr>
              <a:t>Observations of how participants talk to each other about a topic</a:t>
            </a:r>
          </a:p>
          <a:p>
            <a:pPr lvl="1"/>
            <a:r>
              <a:rPr lang="en-US" dirty="0">
                <a:latin typeface="Open Sans" charset="0"/>
                <a:ea typeface="Open Sans" charset="0"/>
                <a:cs typeface="Open Sans" charset="0"/>
              </a:rPr>
              <a:t>Insights into group interaction</a:t>
            </a:r>
          </a:p>
          <a:p>
            <a:r>
              <a:rPr lang="en-US" dirty="0">
                <a:latin typeface="Open Sans" charset="0"/>
                <a:ea typeface="Open Sans" charset="0"/>
                <a:cs typeface="Open Sans" charset="0"/>
              </a:rPr>
              <a:t>Must be:</a:t>
            </a:r>
          </a:p>
          <a:p>
            <a:pPr lvl="1"/>
            <a:r>
              <a:rPr lang="en-US" dirty="0">
                <a:latin typeface="Open Sans" charset="0"/>
                <a:ea typeface="Open Sans" charset="0"/>
                <a:cs typeface="Open Sans" charset="0"/>
              </a:rPr>
              <a:t>For research purposes</a:t>
            </a:r>
          </a:p>
          <a:p>
            <a:pPr lvl="1"/>
            <a:r>
              <a:rPr lang="en-US" dirty="0">
                <a:latin typeface="Open Sans" charset="0"/>
                <a:ea typeface="Open Sans" charset="0"/>
                <a:cs typeface="Open Sans" charset="0"/>
              </a:rPr>
              <a:t>Focused on one topic</a:t>
            </a:r>
          </a:p>
          <a:p>
            <a:pPr lvl="1"/>
            <a:r>
              <a:rPr lang="en-US" dirty="0">
                <a:latin typeface="Open Sans" charset="0"/>
                <a:ea typeface="Open Sans" charset="0"/>
                <a:cs typeface="Open Sans" charset="0"/>
              </a:rPr>
              <a:t>Require discussion between participants</a:t>
            </a:r>
          </a:p>
        </p:txBody>
      </p:sp>
      <p:sp>
        <p:nvSpPr>
          <p:cNvPr id="4" name="Date Placeholder 3">
            <a:extLst>
              <a:ext uri="{FF2B5EF4-FFF2-40B4-BE49-F238E27FC236}">
                <a16:creationId xmlns:a16="http://schemas.microsoft.com/office/drawing/2014/main" id="{2F707AA5-FC63-4D92-82B7-E3C8E755C295}"/>
              </a:ext>
            </a:extLst>
          </p:cNvPr>
          <p:cNvSpPr>
            <a:spLocks noGrp="1"/>
          </p:cNvSpPr>
          <p:nvPr>
            <p:ph type="dt" sz="half" idx="10"/>
          </p:nvPr>
        </p:nvSpPr>
        <p:spPr/>
        <p:txBody>
          <a:bodyPr/>
          <a:lstStyle/>
          <a:p>
            <a:fld id="{C8309870-8B34-49DC-AEC1-392F2FA53DE5}" type="datetime1">
              <a:rPr lang="en-US" smtClean="0"/>
              <a:t>10/22/2021</a:t>
            </a:fld>
            <a:endParaRPr lang="en-US"/>
          </a:p>
        </p:txBody>
      </p:sp>
    </p:spTree>
    <p:extLst>
      <p:ext uri="{BB962C8B-B14F-4D97-AF65-F5344CB8AC3E}">
        <p14:creationId xmlns:p14="http://schemas.microsoft.com/office/powerpoint/2010/main" val="36037305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Strengths of focus groups</a:t>
            </a:r>
          </a:p>
        </p:txBody>
      </p:sp>
      <p:sp>
        <p:nvSpPr>
          <p:cNvPr id="3" name="Content Placeholder 2"/>
          <p:cNvSpPr>
            <a:spLocks noGrp="1"/>
          </p:cNvSpPr>
          <p:nvPr>
            <p:ph idx="1"/>
          </p:nvPr>
        </p:nvSpPr>
        <p:spPr>
          <a:xfrm>
            <a:off x="511175" y="1600200"/>
            <a:ext cx="8121650" cy="4144963"/>
          </a:xfrm>
        </p:spPr>
        <p:txBody>
          <a:bodyPr>
            <a:normAutofit fontScale="92500" lnSpcReduction="10000"/>
          </a:bodyPr>
          <a:lstStyle/>
          <a:p>
            <a:r>
              <a:rPr lang="en-US" dirty="0">
                <a:latin typeface="Open Sans" charset="0"/>
                <a:ea typeface="Open Sans" charset="0"/>
                <a:cs typeface="Open Sans" charset="0"/>
              </a:rPr>
              <a:t>Need to know group/population consensus</a:t>
            </a:r>
          </a:p>
          <a:p>
            <a:r>
              <a:rPr lang="en-US" dirty="0">
                <a:latin typeface="Open Sans" charset="0"/>
                <a:ea typeface="Open Sans" charset="0"/>
                <a:cs typeface="Open Sans" charset="0"/>
              </a:rPr>
              <a:t>Relative to individual interviews</a:t>
            </a:r>
          </a:p>
          <a:p>
            <a:pPr lvl="1"/>
            <a:r>
              <a:rPr lang="en-US" dirty="0">
                <a:latin typeface="Open Sans" charset="0"/>
                <a:ea typeface="Open Sans" charset="0"/>
                <a:cs typeface="Open Sans" charset="0"/>
              </a:rPr>
              <a:t>Direct evidence about similarities and differences</a:t>
            </a:r>
          </a:p>
          <a:p>
            <a:pPr lvl="1"/>
            <a:r>
              <a:rPr lang="en-US" dirty="0">
                <a:latin typeface="Open Sans" charset="0"/>
                <a:ea typeface="Open Sans" charset="0"/>
                <a:cs typeface="Open Sans" charset="0"/>
              </a:rPr>
              <a:t>Less threatening (safety in numbers)</a:t>
            </a:r>
          </a:p>
          <a:p>
            <a:pPr lvl="1"/>
            <a:r>
              <a:rPr lang="en-US" dirty="0">
                <a:latin typeface="Open Sans" charset="0"/>
                <a:ea typeface="Open Sans" charset="0"/>
                <a:cs typeface="Open Sans" charset="0"/>
              </a:rPr>
              <a:t>Sense of varied responses in public vs. private</a:t>
            </a:r>
          </a:p>
          <a:p>
            <a:r>
              <a:rPr lang="en-US" dirty="0">
                <a:latin typeface="Open Sans" charset="0"/>
                <a:ea typeface="Open Sans" charset="0"/>
                <a:cs typeface="Open Sans" charset="0"/>
              </a:rPr>
              <a:t>Relative to observations</a:t>
            </a:r>
          </a:p>
          <a:p>
            <a:pPr lvl="1"/>
            <a:r>
              <a:rPr lang="en-US" dirty="0">
                <a:latin typeface="Open Sans" charset="0"/>
                <a:ea typeface="Open Sans" charset="0"/>
                <a:cs typeface="Open Sans" charset="0"/>
              </a:rPr>
              <a:t>Keeps discussion on a topic</a:t>
            </a:r>
          </a:p>
          <a:p>
            <a:pPr lvl="1"/>
            <a:r>
              <a:rPr lang="en-US" dirty="0">
                <a:latin typeface="Open Sans" charset="0"/>
                <a:ea typeface="Open Sans" charset="0"/>
                <a:cs typeface="Open Sans" charset="0"/>
              </a:rPr>
              <a:t>Phenomena that are unobservable (decision-making, private or rare actions)</a:t>
            </a:r>
          </a:p>
        </p:txBody>
      </p:sp>
      <p:sp>
        <p:nvSpPr>
          <p:cNvPr id="4" name="Date Placeholder 3">
            <a:extLst>
              <a:ext uri="{FF2B5EF4-FFF2-40B4-BE49-F238E27FC236}">
                <a16:creationId xmlns:a16="http://schemas.microsoft.com/office/drawing/2014/main" id="{D55E700E-51F2-4CB4-8691-EFFB8125A09E}"/>
              </a:ext>
            </a:extLst>
          </p:cNvPr>
          <p:cNvSpPr>
            <a:spLocks noGrp="1"/>
          </p:cNvSpPr>
          <p:nvPr>
            <p:ph type="dt" sz="half" idx="10"/>
          </p:nvPr>
        </p:nvSpPr>
        <p:spPr/>
        <p:txBody>
          <a:bodyPr/>
          <a:lstStyle/>
          <a:p>
            <a:fld id="{A5309C6D-2DDE-4249-8FF9-941BBDFF5B7B}" type="datetime1">
              <a:rPr lang="en-US" smtClean="0"/>
              <a:t>10/22/2021</a:t>
            </a:fld>
            <a:endParaRPr lang="en-US"/>
          </a:p>
        </p:txBody>
      </p:sp>
    </p:spTree>
    <p:extLst>
      <p:ext uri="{BB962C8B-B14F-4D97-AF65-F5344CB8AC3E}">
        <p14:creationId xmlns:p14="http://schemas.microsoft.com/office/powerpoint/2010/main" val="13596098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Open Sans" charset="0"/>
                <a:ea typeface="Open Sans" charset="0"/>
                <a:cs typeface="Open Sans" charset="0"/>
              </a:rPr>
              <a:t>Advantages/disadvantages of focus groups</a:t>
            </a:r>
          </a:p>
        </p:txBody>
      </p:sp>
      <p:sp>
        <p:nvSpPr>
          <p:cNvPr id="6" name="Content Placeholder 4"/>
          <p:cNvSpPr>
            <a:spLocks noGrp="1"/>
          </p:cNvSpPr>
          <p:nvPr>
            <p:ph sz="half" idx="1"/>
          </p:nvPr>
        </p:nvSpPr>
        <p:spPr>
          <a:xfrm>
            <a:off x="315037" y="1949994"/>
            <a:ext cx="4076659" cy="4195763"/>
          </a:xfrm>
        </p:spPr>
        <p:txBody>
          <a:bodyPr/>
          <a:lstStyle/>
          <a:p>
            <a:r>
              <a:rPr lang="en-US" sz="2400" dirty="0">
                <a:latin typeface="Open Sans" charset="0"/>
                <a:ea typeface="Open Sans" charset="0"/>
                <a:cs typeface="Open Sans" charset="0"/>
              </a:rPr>
              <a:t>Advantages</a:t>
            </a:r>
          </a:p>
          <a:p>
            <a:pPr lvl="1"/>
            <a:r>
              <a:rPr lang="en-US" dirty="0">
                <a:latin typeface="Open Sans" charset="0"/>
                <a:ea typeface="Open Sans" charset="0"/>
                <a:cs typeface="Open Sans" charset="0"/>
              </a:rPr>
              <a:t>Relatively cheap</a:t>
            </a:r>
          </a:p>
          <a:p>
            <a:pPr lvl="1"/>
            <a:r>
              <a:rPr lang="en-US" dirty="0">
                <a:latin typeface="Open Sans" charset="0"/>
                <a:ea typeface="Open Sans" charset="0"/>
                <a:cs typeface="Open Sans" charset="0"/>
              </a:rPr>
              <a:t>Accepting environment</a:t>
            </a:r>
          </a:p>
          <a:p>
            <a:pPr lvl="1"/>
            <a:r>
              <a:rPr lang="en-US" dirty="0">
                <a:latin typeface="Open Sans" charset="0"/>
                <a:ea typeface="Open Sans" charset="0"/>
                <a:cs typeface="Open Sans" charset="0"/>
              </a:rPr>
              <a:t>Comments stimulate others to think about the topic</a:t>
            </a:r>
          </a:p>
          <a:p>
            <a:pPr lvl="1"/>
            <a:endParaRPr lang="en-US" dirty="0"/>
          </a:p>
        </p:txBody>
      </p:sp>
      <p:sp>
        <p:nvSpPr>
          <p:cNvPr id="7" name="Content Placeholder 5"/>
          <p:cNvSpPr txBox="1">
            <a:spLocks/>
          </p:cNvSpPr>
          <p:nvPr/>
        </p:nvSpPr>
        <p:spPr>
          <a:xfrm>
            <a:off x="4572000" y="1945512"/>
            <a:ext cx="4396341" cy="4200245"/>
          </a:xfrm>
          <a:prstGeom prst="rect">
            <a:avLst/>
          </a:prstGeom>
        </p:spPr>
        <p:txBody>
          <a:bodyPr/>
          <a:lstStyle>
            <a:lvl1pPr marL="228600" indent="-228600" algn="l" rtl="0" eaLnBrk="1" fontAlgn="base" hangingPunct="1">
              <a:spcBef>
                <a:spcPts val="2000"/>
              </a:spcBef>
              <a:spcAft>
                <a:spcPct val="0"/>
              </a:spcAft>
              <a:buClr>
                <a:schemeClr val="accent1"/>
              </a:buClr>
              <a:buSzPct val="75000"/>
              <a:buFont typeface="Wingdings" charset="0"/>
              <a:buChar char="n"/>
              <a:defRPr sz="2000" kern="1200">
                <a:solidFill>
                  <a:srgbClr val="595959"/>
                </a:solidFill>
                <a:latin typeface="+mn-lt"/>
                <a:ea typeface="ＭＳ Ｐゴシック" charset="0"/>
                <a:cs typeface="ＭＳ Ｐゴシック" charset="0"/>
              </a:defRPr>
            </a:lvl1pPr>
            <a:lvl2pPr marL="457200" indent="-228600" algn="l" rtl="0" eaLnBrk="1" fontAlgn="base" hangingPunct="1">
              <a:spcBef>
                <a:spcPts val="600"/>
              </a:spcBef>
              <a:spcAft>
                <a:spcPct val="0"/>
              </a:spcAft>
              <a:buClr>
                <a:srgbClr val="B870B8"/>
              </a:buClr>
              <a:buSzPct val="75000"/>
              <a:buFont typeface="Wingdings" charset="0"/>
              <a:buChar char="n"/>
              <a:defRPr kern="1200">
                <a:solidFill>
                  <a:srgbClr val="595959"/>
                </a:solidFill>
                <a:latin typeface="+mn-lt"/>
                <a:ea typeface="ＭＳ Ｐゴシック" charset="0"/>
                <a:cs typeface="+mn-cs"/>
              </a:defRPr>
            </a:lvl2pPr>
            <a:lvl3pPr marL="685800" indent="-228600" algn="l" rtl="0" eaLnBrk="1" fontAlgn="base" hangingPunct="1">
              <a:spcBef>
                <a:spcPts val="600"/>
              </a:spcBef>
              <a:spcAft>
                <a:spcPct val="0"/>
              </a:spcAft>
              <a:buClr>
                <a:schemeClr val="accent1"/>
              </a:buClr>
              <a:buSzPct val="75000"/>
              <a:buFont typeface="Wingdings" charset="0"/>
              <a:buChar char="n"/>
              <a:defRPr kern="1200">
                <a:solidFill>
                  <a:srgbClr val="595959"/>
                </a:solidFill>
                <a:latin typeface="+mn-lt"/>
                <a:ea typeface="ＭＳ Ｐゴシック" charset="0"/>
                <a:cs typeface="+mn-cs"/>
              </a:defRPr>
            </a:lvl3pPr>
            <a:lvl4pPr marL="914400" indent="-228600" algn="l" rtl="0" eaLnBrk="1" fontAlgn="base" hangingPunct="1">
              <a:spcBef>
                <a:spcPts val="600"/>
              </a:spcBef>
              <a:spcAft>
                <a:spcPct val="0"/>
              </a:spcAft>
              <a:buClr>
                <a:srgbClr val="B870B8"/>
              </a:buClr>
              <a:buSzPct val="75000"/>
              <a:buFont typeface="Wingdings" charset="0"/>
              <a:buChar char="n"/>
              <a:defRPr kern="1200">
                <a:solidFill>
                  <a:srgbClr val="595959"/>
                </a:solidFill>
                <a:latin typeface="+mn-lt"/>
                <a:ea typeface="ＭＳ Ｐゴシック" charset="0"/>
                <a:cs typeface="+mn-cs"/>
              </a:defRPr>
            </a:lvl4pPr>
            <a:lvl5pPr marL="1143000" indent="-228600" algn="l" rtl="0" eaLnBrk="1" fontAlgn="base" hangingPunct="1">
              <a:spcBef>
                <a:spcPts val="600"/>
              </a:spcBef>
              <a:spcAft>
                <a:spcPct val="0"/>
              </a:spcAft>
              <a:buClr>
                <a:schemeClr val="accent1"/>
              </a:buClr>
              <a:buSzPct val="75000"/>
              <a:buFont typeface="Wingdings" charset="0"/>
              <a:buChar char="n"/>
              <a:defRPr kern="1200">
                <a:solidFill>
                  <a:srgbClr val="595959"/>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sz="2400" dirty="0">
                <a:latin typeface="Open Sans" charset="0"/>
                <a:ea typeface="Open Sans" charset="0"/>
                <a:cs typeface="Open Sans" charset="0"/>
              </a:rPr>
              <a:t>Disadvantages</a:t>
            </a:r>
          </a:p>
          <a:p>
            <a:pPr lvl="1" defTabSz="914400"/>
            <a:r>
              <a:rPr lang="en-US" dirty="0">
                <a:latin typeface="Open Sans" charset="0"/>
                <a:ea typeface="Open Sans" charset="0"/>
                <a:cs typeface="Open Sans" charset="0"/>
              </a:rPr>
              <a:t>Logistically challenging to gather that many people</a:t>
            </a:r>
          </a:p>
          <a:p>
            <a:pPr lvl="1" defTabSz="914400"/>
            <a:r>
              <a:rPr lang="en-US" dirty="0">
                <a:latin typeface="Open Sans" charset="0"/>
                <a:ea typeface="Open Sans" charset="0"/>
                <a:cs typeface="Open Sans" charset="0"/>
              </a:rPr>
              <a:t>Must have a skilled moderator</a:t>
            </a:r>
          </a:p>
          <a:p>
            <a:pPr lvl="1" defTabSz="914400"/>
            <a:r>
              <a:rPr lang="en-US" dirty="0">
                <a:latin typeface="Open Sans" charset="0"/>
                <a:ea typeface="Open Sans" charset="0"/>
                <a:cs typeface="Open Sans" charset="0"/>
              </a:rPr>
              <a:t>Participants can have lengthy responses or a few people can dominate the discussion</a:t>
            </a:r>
          </a:p>
          <a:p>
            <a:pPr lvl="1" defTabSz="914400"/>
            <a:r>
              <a:rPr lang="en-US" dirty="0">
                <a:latin typeface="Open Sans" charset="0"/>
                <a:ea typeface="Open Sans" charset="0"/>
                <a:cs typeface="Open Sans" charset="0"/>
              </a:rPr>
              <a:t>Not useful for gathering in-depth data on personal or sensitive topics</a:t>
            </a:r>
          </a:p>
          <a:p>
            <a:pPr lvl="1" defTabSz="914400"/>
            <a:r>
              <a:rPr lang="en-US" dirty="0">
                <a:latin typeface="Open Sans" charset="0"/>
                <a:ea typeface="Open Sans" charset="0"/>
                <a:cs typeface="Open Sans" charset="0"/>
              </a:rPr>
              <a:t>Confidentiality cannot be assured</a:t>
            </a:r>
          </a:p>
          <a:p>
            <a:pPr defTabSz="914400"/>
            <a:endParaRPr lang="en-US" dirty="0"/>
          </a:p>
        </p:txBody>
      </p:sp>
      <p:sp>
        <p:nvSpPr>
          <p:cNvPr id="3" name="Date Placeholder 2">
            <a:extLst>
              <a:ext uri="{FF2B5EF4-FFF2-40B4-BE49-F238E27FC236}">
                <a16:creationId xmlns:a16="http://schemas.microsoft.com/office/drawing/2014/main" id="{B9126966-C2B5-40EB-8445-F1E0B11C6D0F}"/>
              </a:ext>
            </a:extLst>
          </p:cNvPr>
          <p:cNvSpPr>
            <a:spLocks noGrp="1"/>
          </p:cNvSpPr>
          <p:nvPr>
            <p:ph type="dt" sz="half" idx="10"/>
          </p:nvPr>
        </p:nvSpPr>
        <p:spPr/>
        <p:txBody>
          <a:bodyPr/>
          <a:lstStyle/>
          <a:p>
            <a:fld id="{ADD978E5-791C-4B45-B819-F2C71A3D915E}" type="datetime1">
              <a:rPr lang="en-US" smtClean="0"/>
              <a:t>10/22/2021</a:t>
            </a:fld>
            <a:endParaRPr lang="en-US"/>
          </a:p>
        </p:txBody>
      </p:sp>
    </p:spTree>
    <p:extLst>
      <p:ext uri="{BB962C8B-B14F-4D97-AF65-F5344CB8AC3E}">
        <p14:creationId xmlns:p14="http://schemas.microsoft.com/office/powerpoint/2010/main" val="2059224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Why Qualitative?</a:t>
            </a:r>
          </a:p>
        </p:txBody>
      </p:sp>
      <p:sp>
        <p:nvSpPr>
          <p:cNvPr id="4" name="Content Placeholder 2"/>
          <p:cNvSpPr>
            <a:spLocks noGrp="1"/>
          </p:cNvSpPr>
          <p:nvPr>
            <p:ph idx="1"/>
          </p:nvPr>
        </p:nvSpPr>
        <p:spPr>
          <a:xfrm>
            <a:off x="511175" y="1600200"/>
            <a:ext cx="8121650" cy="4144963"/>
          </a:xfrm>
        </p:spPr>
        <p:txBody>
          <a:bodyPr>
            <a:normAutofit fontScale="92500" lnSpcReduction="10000"/>
          </a:bodyPr>
          <a:lstStyle/>
          <a:p>
            <a:r>
              <a:rPr lang="en-US" sz="2800" dirty="0">
                <a:latin typeface="Open Sans" charset="0"/>
                <a:ea typeface="Open Sans" charset="0"/>
                <a:cs typeface="Open Sans" charset="0"/>
              </a:rPr>
              <a:t>Qualitative methods help to:</a:t>
            </a:r>
          </a:p>
          <a:p>
            <a:pPr lvl="2"/>
            <a:r>
              <a:rPr lang="en-US" sz="2800" dirty="0">
                <a:latin typeface="Open Sans" charset="0"/>
                <a:ea typeface="Open Sans" charset="0"/>
                <a:cs typeface="Open Sans" charset="0"/>
              </a:rPr>
              <a:t>Answer </a:t>
            </a:r>
            <a:r>
              <a:rPr lang="en-US" sz="2800" b="1" dirty="0">
                <a:solidFill>
                  <a:schemeClr val="accent2">
                    <a:lumMod val="90000"/>
                    <a:lumOff val="10000"/>
                  </a:schemeClr>
                </a:solidFill>
                <a:latin typeface="Open Sans" charset="0"/>
                <a:ea typeface="Open Sans" charset="0"/>
                <a:cs typeface="Open Sans" charset="0"/>
              </a:rPr>
              <a:t>“how” </a:t>
            </a:r>
            <a:r>
              <a:rPr lang="en-US" sz="2800" dirty="0">
                <a:latin typeface="Open Sans" charset="0"/>
                <a:ea typeface="Open Sans" charset="0"/>
                <a:cs typeface="Open Sans" charset="0"/>
              </a:rPr>
              <a:t>or </a:t>
            </a:r>
            <a:r>
              <a:rPr lang="en-US" sz="2800" b="1" dirty="0">
                <a:solidFill>
                  <a:schemeClr val="accent2">
                    <a:lumMod val="90000"/>
                    <a:lumOff val="10000"/>
                  </a:schemeClr>
                </a:solidFill>
                <a:latin typeface="Open Sans" charset="0"/>
                <a:ea typeface="Open Sans" charset="0"/>
                <a:cs typeface="Open Sans" charset="0"/>
              </a:rPr>
              <a:t>“why” </a:t>
            </a:r>
            <a:r>
              <a:rPr lang="en-US" sz="2800" dirty="0">
                <a:latin typeface="Open Sans" charset="0"/>
                <a:ea typeface="Open Sans" charset="0"/>
                <a:cs typeface="Open Sans" charset="0"/>
              </a:rPr>
              <a:t>questions</a:t>
            </a:r>
          </a:p>
          <a:p>
            <a:pPr lvl="2"/>
            <a:r>
              <a:rPr lang="en-US" sz="2800" b="1" dirty="0">
                <a:solidFill>
                  <a:schemeClr val="accent2">
                    <a:lumMod val="90000"/>
                    <a:lumOff val="10000"/>
                  </a:schemeClr>
                </a:solidFill>
                <a:latin typeface="Open Sans" charset="0"/>
                <a:ea typeface="Open Sans" charset="0"/>
                <a:cs typeface="Open Sans" charset="0"/>
              </a:rPr>
              <a:t>Explain</a:t>
            </a:r>
            <a:r>
              <a:rPr lang="en-US" sz="2800" dirty="0">
                <a:latin typeface="Open Sans" charset="0"/>
                <a:ea typeface="Open Sans" charset="0"/>
                <a:cs typeface="Open Sans" charset="0"/>
              </a:rPr>
              <a:t> the factors that influence health </a:t>
            </a:r>
          </a:p>
          <a:p>
            <a:pPr lvl="2"/>
            <a:r>
              <a:rPr lang="en-US" sz="2800" b="1" dirty="0">
                <a:solidFill>
                  <a:schemeClr val="accent2">
                    <a:lumMod val="90000"/>
                    <a:lumOff val="10000"/>
                  </a:schemeClr>
                </a:solidFill>
                <a:latin typeface="Open Sans" charset="0"/>
                <a:ea typeface="Open Sans" charset="0"/>
                <a:cs typeface="Open Sans" charset="0"/>
              </a:rPr>
              <a:t>Understand</a:t>
            </a:r>
            <a:r>
              <a:rPr lang="en-US" sz="2800" dirty="0">
                <a:latin typeface="Open Sans" charset="0"/>
                <a:ea typeface="Open Sans" charset="0"/>
                <a:cs typeface="Open Sans" charset="0"/>
              </a:rPr>
              <a:t> how individuals and communities interpret certain public health issues or concepts</a:t>
            </a:r>
          </a:p>
          <a:p>
            <a:pPr lvl="2"/>
            <a:r>
              <a:rPr lang="en-US" sz="2800" b="1" dirty="0">
                <a:solidFill>
                  <a:schemeClr val="accent2">
                    <a:lumMod val="90000"/>
                    <a:lumOff val="10000"/>
                  </a:schemeClr>
                </a:solidFill>
                <a:latin typeface="Open Sans" charset="0"/>
                <a:ea typeface="Open Sans" charset="0"/>
                <a:cs typeface="Open Sans" charset="0"/>
              </a:rPr>
              <a:t>Study/observe</a:t>
            </a:r>
            <a:r>
              <a:rPr lang="en-US" sz="2800" dirty="0">
                <a:latin typeface="Open Sans" charset="0"/>
                <a:ea typeface="Open Sans" charset="0"/>
                <a:cs typeface="Open Sans" charset="0"/>
              </a:rPr>
              <a:t> the interactions related to a public health issue or phenomenon</a:t>
            </a:r>
          </a:p>
          <a:p>
            <a:pPr lvl="2"/>
            <a:r>
              <a:rPr lang="en-US" sz="2800" b="1" dirty="0">
                <a:solidFill>
                  <a:schemeClr val="accent2">
                    <a:lumMod val="90000"/>
                    <a:lumOff val="10000"/>
                  </a:schemeClr>
                </a:solidFill>
                <a:latin typeface="Open Sans" charset="0"/>
                <a:ea typeface="Open Sans" charset="0"/>
                <a:cs typeface="Open Sans" charset="0"/>
              </a:rPr>
              <a:t>Identify</a:t>
            </a:r>
            <a:r>
              <a:rPr lang="en-US" sz="2800" dirty="0">
                <a:latin typeface="Open Sans" charset="0"/>
                <a:ea typeface="Open Sans" charset="0"/>
                <a:cs typeface="Open Sans" charset="0"/>
              </a:rPr>
              <a:t> problems with implementation or relevance of public health tools or services</a:t>
            </a:r>
          </a:p>
          <a:p>
            <a:endParaRPr lang="en-US" sz="2800" dirty="0">
              <a:latin typeface="Open Sans" charset="0"/>
              <a:ea typeface="Open Sans" charset="0"/>
              <a:cs typeface="Open Sans" charset="0"/>
            </a:endParaRPr>
          </a:p>
        </p:txBody>
      </p:sp>
      <p:sp>
        <p:nvSpPr>
          <p:cNvPr id="3" name="Date Placeholder 2">
            <a:extLst>
              <a:ext uri="{FF2B5EF4-FFF2-40B4-BE49-F238E27FC236}">
                <a16:creationId xmlns:a16="http://schemas.microsoft.com/office/drawing/2014/main" id="{13E153CA-8336-484B-AB9D-346F3D2B1987}"/>
              </a:ext>
            </a:extLst>
          </p:cNvPr>
          <p:cNvSpPr>
            <a:spLocks noGrp="1"/>
          </p:cNvSpPr>
          <p:nvPr>
            <p:ph type="dt" sz="half" idx="10"/>
          </p:nvPr>
        </p:nvSpPr>
        <p:spPr/>
        <p:txBody>
          <a:bodyPr/>
          <a:lstStyle/>
          <a:p>
            <a:fld id="{CF973542-8976-4E1B-B6C1-729C98B39287}" type="datetime1">
              <a:rPr lang="en-US" smtClean="0"/>
              <a:t>10/22/2021</a:t>
            </a:fld>
            <a:endParaRPr lang="en-US"/>
          </a:p>
        </p:txBody>
      </p:sp>
    </p:spTree>
    <p:extLst>
      <p:ext uri="{BB962C8B-B14F-4D97-AF65-F5344CB8AC3E}">
        <p14:creationId xmlns:p14="http://schemas.microsoft.com/office/powerpoint/2010/main" val="3528977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Purpose of FGD guide</a:t>
            </a:r>
          </a:p>
        </p:txBody>
      </p:sp>
      <p:sp>
        <p:nvSpPr>
          <p:cNvPr id="3" name="Content Placeholder 2"/>
          <p:cNvSpPr>
            <a:spLocks noGrp="1"/>
          </p:cNvSpPr>
          <p:nvPr>
            <p:ph idx="1"/>
          </p:nvPr>
        </p:nvSpPr>
        <p:spPr>
          <a:xfrm>
            <a:off x="511175" y="1600200"/>
            <a:ext cx="8121650" cy="4144963"/>
          </a:xfrm>
        </p:spPr>
        <p:txBody>
          <a:bodyPr>
            <a:normAutofit lnSpcReduction="10000"/>
          </a:bodyPr>
          <a:lstStyle/>
          <a:p>
            <a:r>
              <a:rPr lang="en-US" dirty="0">
                <a:latin typeface="Open Sans" charset="0"/>
                <a:ea typeface="Open Sans" charset="0"/>
                <a:cs typeface="Open Sans" charset="0"/>
              </a:rPr>
              <a:t>To inform moderator of key questions</a:t>
            </a:r>
          </a:p>
          <a:p>
            <a:r>
              <a:rPr lang="en-US" dirty="0">
                <a:latin typeface="Open Sans" charset="0"/>
                <a:ea typeface="Open Sans" charset="0"/>
                <a:cs typeface="Open Sans" charset="0"/>
              </a:rPr>
              <a:t>To guide phrasing of questions and transitioning</a:t>
            </a:r>
          </a:p>
          <a:p>
            <a:r>
              <a:rPr lang="en-US" dirty="0">
                <a:latin typeface="Open Sans" charset="0"/>
                <a:ea typeface="Open Sans" charset="0"/>
                <a:cs typeface="Open Sans" charset="0"/>
              </a:rPr>
              <a:t>To keep session on track</a:t>
            </a:r>
          </a:p>
          <a:p>
            <a:pPr lvl="1"/>
            <a:r>
              <a:rPr lang="en-US" dirty="0">
                <a:latin typeface="Open Sans" charset="0"/>
                <a:ea typeface="Open Sans" charset="0"/>
                <a:cs typeface="Open Sans" charset="0"/>
              </a:rPr>
              <a:t>Includes fewer questions but centers them each around one theme or dimension</a:t>
            </a:r>
          </a:p>
          <a:p>
            <a:r>
              <a:rPr lang="en-US" dirty="0">
                <a:latin typeface="Open Sans" charset="0"/>
                <a:ea typeface="Open Sans" charset="0"/>
                <a:cs typeface="Open Sans" charset="0"/>
              </a:rPr>
              <a:t>Probe more deeply if necessary—use this only as a guide</a:t>
            </a:r>
          </a:p>
        </p:txBody>
      </p:sp>
      <p:sp>
        <p:nvSpPr>
          <p:cNvPr id="4" name="Date Placeholder 3">
            <a:extLst>
              <a:ext uri="{FF2B5EF4-FFF2-40B4-BE49-F238E27FC236}">
                <a16:creationId xmlns:a16="http://schemas.microsoft.com/office/drawing/2014/main" id="{9EFAE051-6B33-42EE-9CE3-3651A4C65CBF}"/>
              </a:ext>
            </a:extLst>
          </p:cNvPr>
          <p:cNvSpPr>
            <a:spLocks noGrp="1"/>
          </p:cNvSpPr>
          <p:nvPr>
            <p:ph type="dt" sz="half" idx="10"/>
          </p:nvPr>
        </p:nvSpPr>
        <p:spPr/>
        <p:txBody>
          <a:bodyPr/>
          <a:lstStyle/>
          <a:p>
            <a:fld id="{CF63BFFC-8165-4F78-A5E6-8A4A65DEE3A7}" type="datetime1">
              <a:rPr lang="en-US" smtClean="0"/>
              <a:t>10/22/2021</a:t>
            </a:fld>
            <a:endParaRPr lang="en-US"/>
          </a:p>
        </p:txBody>
      </p:sp>
    </p:spTree>
    <p:extLst>
      <p:ext uri="{BB962C8B-B14F-4D97-AF65-F5344CB8AC3E}">
        <p14:creationId xmlns:p14="http://schemas.microsoft.com/office/powerpoint/2010/main" val="2821093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Planning &amp; organization</a:t>
            </a:r>
          </a:p>
        </p:txBody>
      </p:sp>
      <p:sp>
        <p:nvSpPr>
          <p:cNvPr id="3" name="Content Placeholder 2"/>
          <p:cNvSpPr>
            <a:spLocks noGrp="1"/>
          </p:cNvSpPr>
          <p:nvPr>
            <p:ph idx="1"/>
          </p:nvPr>
        </p:nvSpPr>
        <p:spPr>
          <a:xfrm>
            <a:off x="511175" y="1285740"/>
            <a:ext cx="8121650" cy="4144963"/>
          </a:xfrm>
        </p:spPr>
        <p:txBody>
          <a:bodyPr>
            <a:noAutofit/>
          </a:bodyPr>
          <a:lstStyle/>
          <a:p>
            <a:r>
              <a:rPr lang="en-US" sz="2000" dirty="0">
                <a:latin typeface="Open Sans" charset="0"/>
                <a:ea typeface="Open Sans" charset="0"/>
                <a:cs typeface="Open Sans" charset="0"/>
              </a:rPr>
              <a:t>Who: Recruitment, invitation, and organization of groups</a:t>
            </a:r>
          </a:p>
          <a:p>
            <a:pPr lvl="1"/>
            <a:r>
              <a:rPr lang="en-US" sz="2000" dirty="0">
                <a:latin typeface="Open Sans" charset="0"/>
                <a:ea typeface="Open Sans" charset="0"/>
                <a:cs typeface="Open Sans" charset="0"/>
              </a:rPr>
              <a:t>Want participants similar in background, not attitudes</a:t>
            </a:r>
          </a:p>
          <a:p>
            <a:r>
              <a:rPr lang="en-US" sz="2000" dirty="0">
                <a:latin typeface="Open Sans" charset="0"/>
                <a:ea typeface="Open Sans" charset="0"/>
                <a:cs typeface="Open Sans" charset="0"/>
              </a:rPr>
              <a:t>Where/When: Convenience, accessibility, and type</a:t>
            </a:r>
          </a:p>
          <a:p>
            <a:pPr lvl="1"/>
            <a:r>
              <a:rPr lang="en-US" sz="2000" dirty="0">
                <a:latin typeface="Open Sans" charset="0"/>
                <a:ea typeface="Open Sans" charset="0"/>
                <a:cs typeface="Open Sans" charset="0"/>
              </a:rPr>
              <a:t>Want a neutral, convenient, private place</a:t>
            </a:r>
          </a:p>
          <a:p>
            <a:pPr lvl="1"/>
            <a:r>
              <a:rPr lang="en-US" sz="2000" dirty="0">
                <a:latin typeface="Open Sans" charset="0"/>
                <a:ea typeface="Open Sans" charset="0"/>
                <a:cs typeface="Open Sans" charset="0"/>
              </a:rPr>
              <a:t>Each group lasts 1-2 hours (time/travel considerations)</a:t>
            </a:r>
          </a:p>
          <a:p>
            <a:r>
              <a:rPr lang="en-US" sz="2000" dirty="0">
                <a:latin typeface="Open Sans" charset="0"/>
                <a:ea typeface="Open Sans" charset="0"/>
                <a:cs typeface="Open Sans" charset="0"/>
              </a:rPr>
              <a:t>What: Participatory activities</a:t>
            </a:r>
          </a:p>
          <a:p>
            <a:pPr lvl="1"/>
            <a:r>
              <a:rPr lang="en-US" sz="2000" dirty="0">
                <a:latin typeface="Open Sans" charset="0"/>
                <a:ea typeface="Open Sans" charset="0"/>
                <a:cs typeface="Open Sans" charset="0"/>
              </a:rPr>
              <a:t>Moderator involvement only to allow free flowing conversation and ensure research topics covered</a:t>
            </a:r>
          </a:p>
          <a:p>
            <a:r>
              <a:rPr lang="en-US" sz="2000" dirty="0">
                <a:latin typeface="Open Sans" charset="0"/>
                <a:ea typeface="Open Sans" charset="0"/>
                <a:cs typeface="Open Sans" charset="0"/>
              </a:rPr>
              <a:t>Snacks: Yes/no, before/during/after</a:t>
            </a:r>
          </a:p>
          <a:p>
            <a:r>
              <a:rPr lang="en-US" sz="2000" dirty="0">
                <a:latin typeface="Open Sans" charset="0"/>
                <a:ea typeface="Open Sans" charset="0"/>
                <a:cs typeface="Open Sans" charset="0"/>
              </a:rPr>
              <a:t>How many: Number and size of groups</a:t>
            </a:r>
          </a:p>
          <a:p>
            <a:pPr lvl="1"/>
            <a:r>
              <a:rPr lang="en-US" sz="2000" dirty="0">
                <a:latin typeface="Open Sans" charset="0"/>
                <a:ea typeface="Open Sans" charset="0"/>
                <a:cs typeface="Open Sans" charset="0"/>
              </a:rPr>
              <a:t>Ideally 6-10, or &lt;12 participants per group </a:t>
            </a:r>
          </a:p>
          <a:p>
            <a:pPr lvl="1"/>
            <a:r>
              <a:rPr lang="en-US" sz="2000" dirty="0">
                <a:latin typeface="Open Sans" charset="0"/>
                <a:ea typeface="Open Sans" charset="0"/>
                <a:cs typeface="Open Sans" charset="0"/>
              </a:rPr>
              <a:t>3-5 groups per project/subgroup</a:t>
            </a:r>
          </a:p>
          <a:p>
            <a:pPr lvl="1"/>
            <a:endParaRPr lang="en-US" sz="2000" dirty="0"/>
          </a:p>
        </p:txBody>
      </p:sp>
      <p:sp>
        <p:nvSpPr>
          <p:cNvPr id="4" name="Date Placeholder 3">
            <a:extLst>
              <a:ext uri="{FF2B5EF4-FFF2-40B4-BE49-F238E27FC236}">
                <a16:creationId xmlns:a16="http://schemas.microsoft.com/office/drawing/2014/main" id="{1C453D7B-447A-427E-B843-1DE999C83DDE}"/>
              </a:ext>
            </a:extLst>
          </p:cNvPr>
          <p:cNvSpPr>
            <a:spLocks noGrp="1"/>
          </p:cNvSpPr>
          <p:nvPr>
            <p:ph type="dt" sz="half" idx="10"/>
          </p:nvPr>
        </p:nvSpPr>
        <p:spPr/>
        <p:txBody>
          <a:bodyPr/>
          <a:lstStyle/>
          <a:p>
            <a:fld id="{13AF58CB-AB28-4A9C-AB0C-7D88D74412CA}" type="datetime1">
              <a:rPr lang="en-US" smtClean="0"/>
              <a:t>10/22/2021</a:t>
            </a:fld>
            <a:endParaRPr lang="en-US"/>
          </a:p>
        </p:txBody>
      </p:sp>
    </p:spTree>
    <p:extLst>
      <p:ext uri="{BB962C8B-B14F-4D97-AF65-F5344CB8AC3E}">
        <p14:creationId xmlns:p14="http://schemas.microsoft.com/office/powerpoint/2010/main" val="18619149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Roles of the FGD team</a:t>
            </a:r>
          </a:p>
        </p:txBody>
      </p:sp>
      <p:sp>
        <p:nvSpPr>
          <p:cNvPr id="5" name="Content Placeholder 2"/>
          <p:cNvSpPr>
            <a:spLocks noGrp="1"/>
          </p:cNvSpPr>
          <p:nvPr>
            <p:ph idx="1"/>
          </p:nvPr>
        </p:nvSpPr>
        <p:spPr>
          <a:xfrm>
            <a:off x="511175" y="1417078"/>
            <a:ext cx="8947150" cy="5034792"/>
          </a:xfrm>
        </p:spPr>
        <p:txBody>
          <a:bodyPr vert="horz" lIns="91440" tIns="45720" rIns="91440" bIns="45720" rtlCol="0" anchor="t">
            <a:normAutofit/>
          </a:bodyPr>
          <a:lstStyle/>
          <a:p>
            <a:r>
              <a:rPr lang="en-US" dirty="0">
                <a:solidFill>
                  <a:schemeClr val="tx1">
                    <a:lumMod val="75000"/>
                    <a:lumOff val="25000"/>
                  </a:schemeClr>
                </a:solidFill>
                <a:latin typeface="Open Sans" charset="0"/>
                <a:ea typeface="Open Sans" charset="0"/>
                <a:cs typeface="Open Sans" charset="0"/>
              </a:rPr>
              <a:t>Two interviewers per FGD:</a:t>
            </a:r>
          </a:p>
          <a:p>
            <a:pPr lvl="1"/>
            <a:r>
              <a:rPr lang="en-US" sz="2000" dirty="0">
                <a:solidFill>
                  <a:schemeClr val="tx1">
                    <a:lumMod val="75000"/>
                    <a:lumOff val="25000"/>
                  </a:schemeClr>
                </a:solidFill>
                <a:latin typeface="Open Sans" charset="0"/>
                <a:ea typeface="Open Sans" charset="0"/>
                <a:cs typeface="Open Sans" charset="0"/>
              </a:rPr>
              <a:t>Moderator</a:t>
            </a:r>
          </a:p>
          <a:p>
            <a:pPr lvl="1"/>
            <a:r>
              <a:rPr lang="en-US" sz="2000" dirty="0" err="1">
                <a:solidFill>
                  <a:schemeClr val="tx1">
                    <a:lumMod val="75000"/>
                    <a:lumOff val="25000"/>
                  </a:schemeClr>
                </a:solidFill>
                <a:latin typeface="Open Sans" charset="0"/>
                <a:ea typeface="Open Sans" charset="0"/>
                <a:cs typeface="Open Sans" charset="0"/>
              </a:rPr>
              <a:t>Notetaker</a:t>
            </a:r>
            <a:r>
              <a:rPr lang="en-US" sz="2000" dirty="0">
                <a:solidFill>
                  <a:schemeClr val="tx1">
                    <a:lumMod val="75000"/>
                    <a:lumOff val="25000"/>
                  </a:schemeClr>
                </a:solidFill>
                <a:latin typeface="Open Sans" charset="0"/>
                <a:ea typeface="Open Sans" charset="0"/>
                <a:cs typeface="Open Sans" charset="0"/>
              </a:rPr>
              <a:t>/ Logistics Coordinator</a:t>
            </a:r>
          </a:p>
          <a:p>
            <a:r>
              <a:rPr lang="en-US" dirty="0">
                <a:solidFill>
                  <a:schemeClr val="tx1">
                    <a:lumMod val="75000"/>
                    <a:lumOff val="25000"/>
                  </a:schemeClr>
                </a:solidFill>
                <a:latin typeface="Open Sans" charset="0"/>
                <a:ea typeface="Open Sans" charset="0"/>
                <a:cs typeface="Open Sans" charset="0"/>
              </a:rPr>
              <a:t>May need to switch hats</a:t>
            </a:r>
          </a:p>
          <a:p>
            <a:r>
              <a:rPr lang="en-US" dirty="0">
                <a:solidFill>
                  <a:schemeClr val="tx1">
                    <a:lumMod val="75000"/>
                    <a:lumOff val="25000"/>
                  </a:schemeClr>
                </a:solidFill>
                <a:latin typeface="Open Sans" charset="0"/>
                <a:ea typeface="Open Sans" charset="0"/>
                <a:cs typeface="Open Sans" charset="0"/>
              </a:rPr>
              <a:t>Important to plan ahead:</a:t>
            </a:r>
          </a:p>
          <a:p>
            <a:pPr lvl="1"/>
            <a:r>
              <a:rPr lang="en-US" sz="2000" dirty="0">
                <a:solidFill>
                  <a:schemeClr val="tx1">
                    <a:lumMod val="75000"/>
                    <a:lumOff val="25000"/>
                  </a:schemeClr>
                </a:solidFill>
                <a:latin typeface="Open Sans" charset="0"/>
                <a:ea typeface="Open Sans" charset="0"/>
                <a:cs typeface="Open Sans" charset="0"/>
              </a:rPr>
              <a:t>Discuss roles</a:t>
            </a:r>
          </a:p>
          <a:p>
            <a:pPr lvl="1"/>
            <a:r>
              <a:rPr lang="en-US" sz="2000" dirty="0">
                <a:solidFill>
                  <a:schemeClr val="tx1">
                    <a:lumMod val="75000"/>
                    <a:lumOff val="25000"/>
                  </a:schemeClr>
                </a:solidFill>
                <a:latin typeface="Open Sans" charset="0"/>
                <a:ea typeface="Open Sans" charset="0"/>
                <a:cs typeface="Open Sans" charset="0"/>
              </a:rPr>
              <a:t>Prepare using mock or pilot FGDs</a:t>
            </a:r>
          </a:p>
          <a:p>
            <a:pPr lvl="1"/>
            <a:r>
              <a:rPr lang="en-US" sz="2000" dirty="0">
                <a:solidFill>
                  <a:schemeClr val="tx1">
                    <a:lumMod val="75000"/>
                    <a:lumOff val="25000"/>
                  </a:schemeClr>
                </a:solidFill>
                <a:latin typeface="Open Sans" charset="0"/>
                <a:ea typeface="Open Sans" charset="0"/>
                <a:cs typeface="Open Sans" charset="0"/>
              </a:rPr>
              <a:t>Anticipate challenges, cross-critique, exchange roles as needed</a:t>
            </a:r>
          </a:p>
          <a:p>
            <a:pPr lvl="1"/>
            <a:r>
              <a:rPr lang="en-US" sz="2000" dirty="0">
                <a:solidFill>
                  <a:schemeClr val="tx1">
                    <a:lumMod val="75000"/>
                    <a:lumOff val="25000"/>
                  </a:schemeClr>
                </a:solidFill>
                <a:latin typeface="Open Sans" charset="0"/>
                <a:ea typeface="Open Sans" charset="0"/>
                <a:cs typeface="Open Sans" charset="0"/>
              </a:rPr>
              <a:t>Continuous training via daily debriefings</a:t>
            </a:r>
          </a:p>
        </p:txBody>
      </p:sp>
      <p:sp>
        <p:nvSpPr>
          <p:cNvPr id="3" name="Date Placeholder 2">
            <a:extLst>
              <a:ext uri="{FF2B5EF4-FFF2-40B4-BE49-F238E27FC236}">
                <a16:creationId xmlns:a16="http://schemas.microsoft.com/office/drawing/2014/main" id="{3C5DC583-D494-4F0F-A0A3-ADBF603BC536}"/>
              </a:ext>
            </a:extLst>
          </p:cNvPr>
          <p:cNvSpPr>
            <a:spLocks noGrp="1"/>
          </p:cNvSpPr>
          <p:nvPr>
            <p:ph type="dt" sz="half" idx="10"/>
          </p:nvPr>
        </p:nvSpPr>
        <p:spPr/>
        <p:txBody>
          <a:bodyPr/>
          <a:lstStyle/>
          <a:p>
            <a:fld id="{4B165EEA-C4EB-4924-ABA1-B5EEDED57B9C}" type="datetime1">
              <a:rPr lang="en-US" smtClean="0"/>
              <a:t>10/22/2021</a:t>
            </a:fld>
            <a:endParaRPr lang="en-US"/>
          </a:p>
        </p:txBody>
      </p:sp>
    </p:spTree>
    <p:extLst>
      <p:ext uri="{BB962C8B-B14F-4D97-AF65-F5344CB8AC3E}">
        <p14:creationId xmlns:p14="http://schemas.microsoft.com/office/powerpoint/2010/main" val="9620744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Moderator</a:t>
            </a:r>
          </a:p>
        </p:txBody>
      </p:sp>
      <p:sp>
        <p:nvSpPr>
          <p:cNvPr id="4" name="Content Placeholder 2"/>
          <p:cNvSpPr>
            <a:spLocks noGrp="1"/>
          </p:cNvSpPr>
          <p:nvPr>
            <p:ph idx="1"/>
          </p:nvPr>
        </p:nvSpPr>
        <p:spPr>
          <a:xfrm>
            <a:off x="511175" y="1388772"/>
            <a:ext cx="8121650" cy="4144963"/>
          </a:xfrm>
        </p:spPr>
        <p:txBody>
          <a:bodyPr vert="horz" lIns="91440" tIns="45720" rIns="91440" bIns="45720" rtlCol="0" anchor="t">
            <a:normAutofit fontScale="70000" lnSpcReduction="20000"/>
          </a:bodyPr>
          <a:lstStyle/>
          <a:p>
            <a:r>
              <a:rPr lang="en-US" dirty="0">
                <a:latin typeface="Open Sans" charset="0"/>
                <a:ea typeface="Open Sans" charset="0"/>
                <a:cs typeface="Open Sans" charset="0"/>
              </a:rPr>
              <a:t>Must be a good listener and a good observer</a:t>
            </a:r>
          </a:p>
          <a:p>
            <a:r>
              <a:rPr lang="en-US" dirty="0">
                <a:latin typeface="Open Sans" charset="0"/>
                <a:ea typeface="Open Sans" charset="0"/>
                <a:cs typeface="Open Sans" charset="0"/>
              </a:rPr>
              <a:t>Goals:</a:t>
            </a:r>
          </a:p>
          <a:p>
            <a:pPr lvl="1"/>
            <a:r>
              <a:rPr lang="en-US" dirty="0">
                <a:latin typeface="Open Sans" charset="0"/>
                <a:ea typeface="Open Sans" charset="0"/>
                <a:cs typeface="Open Sans" charset="0"/>
              </a:rPr>
              <a:t>Keep the discussion on track and paced</a:t>
            </a:r>
          </a:p>
          <a:p>
            <a:pPr lvl="1"/>
            <a:r>
              <a:rPr lang="en-US" dirty="0">
                <a:latin typeface="Open Sans" charset="0"/>
                <a:ea typeface="Open Sans" charset="0"/>
                <a:cs typeface="Open Sans" charset="0"/>
              </a:rPr>
              <a:t>Maximize interaction between participants</a:t>
            </a:r>
          </a:p>
          <a:p>
            <a:pPr lvl="1"/>
            <a:r>
              <a:rPr lang="en-US" dirty="0">
                <a:latin typeface="Open Sans" charset="0"/>
                <a:ea typeface="Open Sans" charset="0"/>
                <a:cs typeface="Open Sans" charset="0"/>
              </a:rPr>
              <a:t>Stress each participant's value and contribution</a:t>
            </a:r>
          </a:p>
          <a:p>
            <a:pPr lvl="1"/>
            <a:r>
              <a:rPr lang="en-US" dirty="0">
                <a:latin typeface="Open Sans" charset="0"/>
                <a:ea typeface="Open Sans" charset="0"/>
                <a:cs typeface="Open Sans" charset="0"/>
              </a:rPr>
              <a:t>Emphasizes own role as a LEARNER, not a TEACHER</a:t>
            </a:r>
          </a:p>
          <a:p>
            <a:pPr lvl="1"/>
            <a:r>
              <a:rPr lang="en-US" dirty="0">
                <a:latin typeface="Open Sans" charset="0"/>
                <a:ea typeface="Open Sans" charset="0"/>
                <a:cs typeface="Open Sans" charset="0"/>
              </a:rPr>
              <a:t>Allow and value outbursts</a:t>
            </a:r>
          </a:p>
          <a:p>
            <a:r>
              <a:rPr lang="en-US" dirty="0">
                <a:latin typeface="Open Sans" charset="0"/>
                <a:ea typeface="Open Sans" charset="0"/>
                <a:cs typeface="Open Sans" charset="0"/>
              </a:rPr>
              <a:t>Plan:</a:t>
            </a:r>
          </a:p>
          <a:p>
            <a:pPr marL="800100" lvl="1" indent="-342900">
              <a:buFont typeface="+mj-lt"/>
              <a:buAutoNum type="arabicPeriod"/>
            </a:pPr>
            <a:r>
              <a:rPr lang="en-US" dirty="0">
                <a:latin typeface="Open Sans" charset="0"/>
                <a:ea typeface="Open Sans" charset="0"/>
                <a:cs typeface="Open Sans" charset="0"/>
              </a:rPr>
              <a:t>Obtain informed consent/assent</a:t>
            </a:r>
          </a:p>
          <a:p>
            <a:pPr marL="800100" lvl="1" indent="-342900">
              <a:buFont typeface="+mj-lt"/>
              <a:buAutoNum type="arabicPeriod"/>
            </a:pPr>
            <a:r>
              <a:rPr lang="en-US" dirty="0">
                <a:latin typeface="Open Sans" charset="0"/>
                <a:ea typeface="Open Sans" charset="0"/>
                <a:cs typeface="Open Sans" charset="0"/>
              </a:rPr>
              <a:t>Start audio-recording with oral group consent</a:t>
            </a:r>
          </a:p>
          <a:p>
            <a:pPr marL="800100" lvl="1" indent="-342900">
              <a:buFont typeface="+mj-lt"/>
              <a:buAutoNum type="arabicPeriod"/>
            </a:pPr>
            <a:r>
              <a:rPr lang="en-US" dirty="0">
                <a:latin typeface="Open Sans" charset="0"/>
                <a:ea typeface="Open Sans" charset="0"/>
                <a:cs typeface="Open Sans" charset="0"/>
              </a:rPr>
              <a:t>Introduction, establish ground rules</a:t>
            </a:r>
          </a:p>
          <a:p>
            <a:pPr marL="800100" lvl="1" indent="-342900">
              <a:buFont typeface="+mj-lt"/>
              <a:buAutoNum type="arabicPeriod"/>
            </a:pPr>
            <a:r>
              <a:rPr lang="en-US" dirty="0">
                <a:latin typeface="Open Sans" charset="0"/>
                <a:ea typeface="Open Sans" charset="0"/>
                <a:cs typeface="Open Sans" charset="0"/>
              </a:rPr>
              <a:t>Self-introductions and ice-breakers</a:t>
            </a:r>
          </a:p>
          <a:p>
            <a:endParaRPr lang="en-US" dirty="0">
              <a:latin typeface="Open Sans" charset="0"/>
              <a:ea typeface="Open Sans" charset="0"/>
              <a:cs typeface="Open Sans" charset="0"/>
            </a:endParaRPr>
          </a:p>
          <a:p>
            <a:endParaRPr lang="en-US" dirty="0">
              <a:latin typeface="Open Sans" charset="0"/>
              <a:ea typeface="Open Sans" charset="0"/>
              <a:cs typeface="Open Sans" charset="0"/>
            </a:endParaRPr>
          </a:p>
        </p:txBody>
      </p:sp>
      <p:sp>
        <p:nvSpPr>
          <p:cNvPr id="3" name="Date Placeholder 2">
            <a:extLst>
              <a:ext uri="{FF2B5EF4-FFF2-40B4-BE49-F238E27FC236}">
                <a16:creationId xmlns:a16="http://schemas.microsoft.com/office/drawing/2014/main" id="{6EF0FEC3-B102-42B0-B139-94D11621D065}"/>
              </a:ext>
            </a:extLst>
          </p:cNvPr>
          <p:cNvSpPr>
            <a:spLocks noGrp="1"/>
          </p:cNvSpPr>
          <p:nvPr>
            <p:ph type="dt" sz="half" idx="10"/>
          </p:nvPr>
        </p:nvSpPr>
        <p:spPr/>
        <p:txBody>
          <a:bodyPr/>
          <a:lstStyle/>
          <a:p>
            <a:fld id="{C1F094D2-ACFA-41B6-9303-6F34C1861318}" type="datetime1">
              <a:rPr lang="en-US" smtClean="0"/>
              <a:t>10/22/2021</a:t>
            </a:fld>
            <a:endParaRPr lang="en-US"/>
          </a:p>
        </p:txBody>
      </p:sp>
    </p:spTree>
    <p:extLst>
      <p:ext uri="{BB962C8B-B14F-4D97-AF65-F5344CB8AC3E}">
        <p14:creationId xmlns:p14="http://schemas.microsoft.com/office/powerpoint/2010/main" val="26401047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Open Sans" charset="0"/>
                <a:ea typeface="Open Sans" charset="0"/>
                <a:cs typeface="Open Sans" charset="0"/>
              </a:rPr>
              <a:t>Notetaker</a:t>
            </a:r>
            <a:r>
              <a:rPr lang="en-US" dirty="0">
                <a:latin typeface="Open Sans" charset="0"/>
                <a:ea typeface="Open Sans" charset="0"/>
                <a:cs typeface="Open Sans" charset="0"/>
              </a:rPr>
              <a:t>/ Logistics Coordinator</a:t>
            </a:r>
          </a:p>
        </p:txBody>
      </p:sp>
      <p:sp>
        <p:nvSpPr>
          <p:cNvPr id="4" name="Content Placeholder 2"/>
          <p:cNvSpPr>
            <a:spLocks noGrp="1"/>
          </p:cNvSpPr>
          <p:nvPr>
            <p:ph idx="1"/>
          </p:nvPr>
        </p:nvSpPr>
        <p:spPr>
          <a:xfrm>
            <a:off x="190645" y="1600200"/>
            <a:ext cx="4085141" cy="4285445"/>
          </a:xfrm>
        </p:spPr>
        <p:txBody>
          <a:bodyPr vert="horz" lIns="91440" tIns="45720" rIns="91440" bIns="45720" rtlCol="0" anchor="t">
            <a:noAutofit/>
          </a:bodyPr>
          <a:lstStyle/>
          <a:p>
            <a:r>
              <a:rPr lang="en-US" sz="2800" dirty="0">
                <a:latin typeface="Open Sans" charset="0"/>
                <a:ea typeface="Open Sans" charset="0"/>
                <a:cs typeface="Open Sans" charset="0"/>
              </a:rPr>
              <a:t>Notetaking goal: to ensure detailed documentation of the FGD</a:t>
            </a:r>
            <a:endParaRPr lang="en-US" sz="2800" dirty="0">
              <a:solidFill>
                <a:srgbClr val="FFFFFF"/>
              </a:solidFill>
              <a:latin typeface="Open Sans" charset="0"/>
              <a:ea typeface="Open Sans" charset="0"/>
              <a:cs typeface="Open Sans" charset="0"/>
            </a:endParaRPr>
          </a:p>
          <a:p>
            <a:pPr lvl="1"/>
            <a:r>
              <a:rPr lang="en-US" sz="2000" dirty="0">
                <a:latin typeface="Open Sans" charset="0"/>
                <a:ea typeface="Open Sans" charset="0"/>
                <a:cs typeface="Open Sans" charset="0"/>
              </a:rPr>
              <a:t>Setting and participant description </a:t>
            </a:r>
          </a:p>
          <a:p>
            <a:pPr lvl="1"/>
            <a:r>
              <a:rPr lang="en-US" sz="2000" dirty="0">
                <a:latin typeface="Open Sans" charset="0"/>
                <a:ea typeface="Open Sans" charset="0"/>
                <a:cs typeface="Open Sans" charset="0"/>
              </a:rPr>
              <a:t>Participant responses</a:t>
            </a:r>
          </a:p>
          <a:p>
            <a:pPr lvl="2"/>
            <a:r>
              <a:rPr lang="en-US" sz="2000" dirty="0">
                <a:latin typeface="Open Sans" charset="0"/>
                <a:ea typeface="Open Sans" charset="0"/>
                <a:cs typeface="Open Sans" charset="0"/>
              </a:rPr>
              <a:t>Note who is speaking using naming convention (quotes)</a:t>
            </a:r>
          </a:p>
          <a:p>
            <a:pPr lvl="1"/>
            <a:r>
              <a:rPr lang="en-US" sz="2000" dirty="0" err="1">
                <a:latin typeface="Open Sans" charset="0"/>
                <a:ea typeface="Open Sans" charset="0"/>
                <a:cs typeface="Open Sans" charset="0"/>
              </a:rPr>
              <a:t>Notetaker's</a:t>
            </a:r>
            <a:r>
              <a:rPr lang="en-US" sz="2000" dirty="0">
                <a:latin typeface="Open Sans" charset="0"/>
                <a:ea typeface="Open Sans" charset="0"/>
                <a:cs typeface="Open Sans" charset="0"/>
              </a:rPr>
              <a:t> observations</a:t>
            </a:r>
          </a:p>
        </p:txBody>
      </p:sp>
      <p:sp>
        <p:nvSpPr>
          <p:cNvPr id="5" name="Content Placeholder 2"/>
          <p:cNvSpPr txBox="1">
            <a:spLocks/>
          </p:cNvSpPr>
          <p:nvPr/>
        </p:nvSpPr>
        <p:spPr bwMode="auto">
          <a:xfrm>
            <a:off x="4572000" y="1603420"/>
            <a:ext cx="4136657" cy="4615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normAutofit/>
          </a:bodyPr>
          <a:lstStyle>
            <a:lvl1pPr marL="228600" indent="-228600" algn="l" rtl="0" eaLnBrk="1" fontAlgn="base" hangingPunct="1">
              <a:spcBef>
                <a:spcPts val="2000"/>
              </a:spcBef>
              <a:spcAft>
                <a:spcPct val="0"/>
              </a:spcAft>
              <a:buClr>
                <a:schemeClr val="accent1"/>
              </a:buClr>
              <a:buSzPct val="75000"/>
              <a:buFont typeface="Wingdings" charset="0"/>
              <a:buChar char="n"/>
              <a:defRPr sz="2000" kern="1200">
                <a:solidFill>
                  <a:srgbClr val="595959"/>
                </a:solidFill>
                <a:latin typeface="+mn-lt"/>
                <a:ea typeface="ＭＳ Ｐゴシック" charset="0"/>
                <a:cs typeface="ＭＳ Ｐゴシック" charset="0"/>
              </a:defRPr>
            </a:lvl1pPr>
            <a:lvl2pPr marL="457200" indent="-228600" algn="l" rtl="0" eaLnBrk="1" fontAlgn="base" hangingPunct="1">
              <a:spcBef>
                <a:spcPts val="600"/>
              </a:spcBef>
              <a:spcAft>
                <a:spcPct val="0"/>
              </a:spcAft>
              <a:buClr>
                <a:srgbClr val="B870B8"/>
              </a:buClr>
              <a:buSzPct val="75000"/>
              <a:buFont typeface="Wingdings" charset="0"/>
              <a:buChar char="n"/>
              <a:defRPr kern="1200">
                <a:solidFill>
                  <a:srgbClr val="595959"/>
                </a:solidFill>
                <a:latin typeface="+mn-lt"/>
                <a:ea typeface="ＭＳ Ｐゴシック" charset="0"/>
                <a:cs typeface="+mn-cs"/>
              </a:defRPr>
            </a:lvl2pPr>
            <a:lvl3pPr marL="685800" indent="-228600" algn="l" rtl="0" eaLnBrk="1" fontAlgn="base" hangingPunct="1">
              <a:spcBef>
                <a:spcPts val="600"/>
              </a:spcBef>
              <a:spcAft>
                <a:spcPct val="0"/>
              </a:spcAft>
              <a:buClr>
                <a:schemeClr val="accent1"/>
              </a:buClr>
              <a:buSzPct val="75000"/>
              <a:buFont typeface="Wingdings" charset="0"/>
              <a:buChar char="n"/>
              <a:defRPr kern="1200">
                <a:solidFill>
                  <a:srgbClr val="595959"/>
                </a:solidFill>
                <a:latin typeface="+mn-lt"/>
                <a:ea typeface="ＭＳ Ｐゴシック" charset="0"/>
                <a:cs typeface="+mn-cs"/>
              </a:defRPr>
            </a:lvl3pPr>
            <a:lvl4pPr marL="914400" indent="-228600" algn="l" rtl="0" eaLnBrk="1" fontAlgn="base" hangingPunct="1">
              <a:spcBef>
                <a:spcPts val="600"/>
              </a:spcBef>
              <a:spcAft>
                <a:spcPct val="0"/>
              </a:spcAft>
              <a:buClr>
                <a:srgbClr val="B870B8"/>
              </a:buClr>
              <a:buSzPct val="75000"/>
              <a:buFont typeface="Wingdings" charset="0"/>
              <a:buChar char="n"/>
              <a:defRPr kern="1200">
                <a:solidFill>
                  <a:srgbClr val="595959"/>
                </a:solidFill>
                <a:latin typeface="+mn-lt"/>
                <a:ea typeface="ＭＳ Ｐゴシック" charset="0"/>
                <a:cs typeface="+mn-cs"/>
              </a:defRPr>
            </a:lvl4pPr>
            <a:lvl5pPr marL="1143000" indent="-228600" algn="l" rtl="0" eaLnBrk="1" fontAlgn="base" hangingPunct="1">
              <a:spcBef>
                <a:spcPts val="600"/>
              </a:spcBef>
              <a:spcAft>
                <a:spcPct val="0"/>
              </a:spcAft>
              <a:buClr>
                <a:schemeClr val="accent1"/>
              </a:buClr>
              <a:buSzPct val="75000"/>
              <a:buFont typeface="Wingdings" charset="0"/>
              <a:buChar char="n"/>
              <a:defRPr kern="1200">
                <a:solidFill>
                  <a:srgbClr val="595959"/>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sz="2800" dirty="0">
                <a:latin typeface="Open Sans" charset="0"/>
                <a:ea typeface="Open Sans" charset="0"/>
                <a:cs typeface="Open Sans" charset="0"/>
              </a:rPr>
              <a:t>Logistics goals:</a:t>
            </a:r>
          </a:p>
          <a:p>
            <a:pPr lvl="1" defTabSz="914400"/>
            <a:r>
              <a:rPr lang="en-US" sz="2200" dirty="0">
                <a:latin typeface="Open Sans" charset="0"/>
                <a:ea typeface="Open Sans" charset="0"/>
                <a:cs typeface="Open Sans" charset="0"/>
              </a:rPr>
              <a:t>Limit distraction to FGD</a:t>
            </a:r>
          </a:p>
          <a:p>
            <a:pPr lvl="1" defTabSz="914400"/>
            <a:r>
              <a:rPr lang="en-US" sz="2200" dirty="0">
                <a:latin typeface="Open Sans" charset="0"/>
                <a:ea typeface="Open Sans" charset="0"/>
                <a:cs typeface="Open Sans" charset="0"/>
              </a:rPr>
              <a:t>Respond to all unanticipated interruptions or problems</a:t>
            </a:r>
          </a:p>
          <a:p>
            <a:pPr lvl="1" defTabSz="914400"/>
            <a:r>
              <a:rPr lang="en-US" sz="2200" dirty="0">
                <a:latin typeface="Open Sans" charset="0"/>
                <a:ea typeface="Open Sans" charset="0"/>
                <a:cs typeface="Open Sans" charset="0"/>
              </a:rPr>
              <a:t>Prepare and coordinate research tools</a:t>
            </a:r>
          </a:p>
          <a:p>
            <a:pPr lvl="1" defTabSz="914400"/>
            <a:r>
              <a:rPr lang="en-US" sz="2200" dirty="0">
                <a:latin typeface="Open Sans" charset="0"/>
                <a:ea typeface="Open Sans" charset="0"/>
                <a:cs typeface="Open Sans" charset="0"/>
              </a:rPr>
              <a:t>Offer insight on unnoticed group interactions</a:t>
            </a:r>
          </a:p>
          <a:p>
            <a:pPr lvl="1" defTabSz="914400"/>
            <a:r>
              <a:rPr lang="en-US" sz="2200" dirty="0">
                <a:latin typeface="Open Sans" charset="0"/>
                <a:ea typeface="Open Sans" charset="0"/>
                <a:cs typeface="Open Sans" charset="0"/>
              </a:rPr>
              <a:t>Check recording device</a:t>
            </a:r>
          </a:p>
          <a:p>
            <a:pPr lvl="1" defTabSz="914400"/>
            <a:r>
              <a:rPr lang="en-US" sz="2200" dirty="0">
                <a:latin typeface="Open Sans" charset="0"/>
                <a:ea typeface="Open Sans" charset="0"/>
                <a:cs typeface="Open Sans" charset="0"/>
              </a:rPr>
              <a:t>Keep track of time</a:t>
            </a:r>
          </a:p>
        </p:txBody>
      </p:sp>
      <p:sp>
        <p:nvSpPr>
          <p:cNvPr id="3" name="Date Placeholder 2">
            <a:extLst>
              <a:ext uri="{FF2B5EF4-FFF2-40B4-BE49-F238E27FC236}">
                <a16:creationId xmlns:a16="http://schemas.microsoft.com/office/drawing/2014/main" id="{AF5A0895-D094-4971-9D33-A54D158AD1F1}"/>
              </a:ext>
            </a:extLst>
          </p:cNvPr>
          <p:cNvSpPr>
            <a:spLocks noGrp="1"/>
          </p:cNvSpPr>
          <p:nvPr>
            <p:ph type="dt" sz="half" idx="10"/>
          </p:nvPr>
        </p:nvSpPr>
        <p:spPr/>
        <p:txBody>
          <a:bodyPr/>
          <a:lstStyle/>
          <a:p>
            <a:fld id="{95A35021-670C-41F9-A4CC-02601ACC17ED}" type="datetime1">
              <a:rPr lang="en-US" smtClean="0"/>
              <a:t>10/22/2021</a:t>
            </a:fld>
            <a:endParaRPr lang="en-US"/>
          </a:p>
        </p:txBody>
      </p:sp>
    </p:spTree>
    <p:extLst>
      <p:ext uri="{BB962C8B-B14F-4D97-AF65-F5344CB8AC3E}">
        <p14:creationId xmlns:p14="http://schemas.microsoft.com/office/powerpoint/2010/main" val="36948922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Positive dynamics to encourage</a:t>
            </a:r>
          </a:p>
        </p:txBody>
      </p:sp>
      <p:sp>
        <p:nvSpPr>
          <p:cNvPr id="4" name="Content Placeholder 2"/>
          <p:cNvSpPr txBox="1">
            <a:spLocks/>
          </p:cNvSpPr>
          <p:nvPr/>
        </p:nvSpPr>
        <p:spPr bwMode="auto">
          <a:xfrm>
            <a:off x="407854" y="1445654"/>
            <a:ext cx="8053566" cy="4229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normAutofit lnSpcReduction="10000"/>
          </a:bodyPr>
          <a:lstStyle>
            <a:lvl1pPr marL="228600" indent="-228600" algn="l" rtl="0" eaLnBrk="1" fontAlgn="base" hangingPunct="1">
              <a:spcBef>
                <a:spcPts val="2000"/>
              </a:spcBef>
              <a:spcAft>
                <a:spcPct val="0"/>
              </a:spcAft>
              <a:buClr>
                <a:schemeClr val="accent1"/>
              </a:buClr>
              <a:buSzPct val="75000"/>
              <a:buFont typeface="Wingdings" charset="0"/>
              <a:buChar char="n"/>
              <a:defRPr sz="2000" kern="1200">
                <a:solidFill>
                  <a:srgbClr val="595959"/>
                </a:solidFill>
                <a:latin typeface="+mn-lt"/>
                <a:ea typeface="ＭＳ Ｐゴシック" charset="0"/>
                <a:cs typeface="ＭＳ Ｐゴシック" charset="0"/>
              </a:defRPr>
            </a:lvl1pPr>
            <a:lvl2pPr marL="457200" indent="-228600" algn="l" rtl="0" eaLnBrk="1" fontAlgn="base" hangingPunct="1">
              <a:spcBef>
                <a:spcPts val="600"/>
              </a:spcBef>
              <a:spcAft>
                <a:spcPct val="0"/>
              </a:spcAft>
              <a:buClr>
                <a:srgbClr val="B870B8"/>
              </a:buClr>
              <a:buSzPct val="75000"/>
              <a:buFont typeface="Wingdings" charset="0"/>
              <a:buChar char="n"/>
              <a:defRPr kern="1200">
                <a:solidFill>
                  <a:srgbClr val="595959"/>
                </a:solidFill>
                <a:latin typeface="+mn-lt"/>
                <a:ea typeface="ＭＳ Ｐゴシック" charset="0"/>
                <a:cs typeface="+mn-cs"/>
              </a:defRPr>
            </a:lvl2pPr>
            <a:lvl3pPr marL="685800" indent="-228600" algn="l" rtl="0" eaLnBrk="1" fontAlgn="base" hangingPunct="1">
              <a:spcBef>
                <a:spcPts val="600"/>
              </a:spcBef>
              <a:spcAft>
                <a:spcPct val="0"/>
              </a:spcAft>
              <a:buClr>
                <a:schemeClr val="accent1"/>
              </a:buClr>
              <a:buSzPct val="75000"/>
              <a:buFont typeface="Wingdings" charset="0"/>
              <a:buChar char="n"/>
              <a:defRPr kern="1200">
                <a:solidFill>
                  <a:srgbClr val="595959"/>
                </a:solidFill>
                <a:latin typeface="+mn-lt"/>
                <a:ea typeface="ＭＳ Ｐゴシック" charset="0"/>
                <a:cs typeface="+mn-cs"/>
              </a:defRPr>
            </a:lvl3pPr>
            <a:lvl4pPr marL="914400" indent="-228600" algn="l" rtl="0" eaLnBrk="1" fontAlgn="base" hangingPunct="1">
              <a:spcBef>
                <a:spcPts val="600"/>
              </a:spcBef>
              <a:spcAft>
                <a:spcPct val="0"/>
              </a:spcAft>
              <a:buClr>
                <a:srgbClr val="B870B8"/>
              </a:buClr>
              <a:buSzPct val="75000"/>
              <a:buFont typeface="Wingdings" charset="0"/>
              <a:buChar char="n"/>
              <a:defRPr kern="1200">
                <a:solidFill>
                  <a:srgbClr val="595959"/>
                </a:solidFill>
                <a:latin typeface="+mn-lt"/>
                <a:ea typeface="ＭＳ Ｐゴシック" charset="0"/>
                <a:cs typeface="+mn-cs"/>
              </a:defRPr>
            </a:lvl4pPr>
            <a:lvl5pPr marL="1143000" indent="-228600" algn="l" rtl="0" eaLnBrk="1" fontAlgn="base" hangingPunct="1">
              <a:spcBef>
                <a:spcPts val="600"/>
              </a:spcBef>
              <a:spcAft>
                <a:spcPct val="0"/>
              </a:spcAft>
              <a:buClr>
                <a:schemeClr val="accent1"/>
              </a:buClr>
              <a:buSzPct val="75000"/>
              <a:buFont typeface="Wingdings" charset="0"/>
              <a:buChar char="n"/>
              <a:defRPr kern="1200">
                <a:solidFill>
                  <a:srgbClr val="595959"/>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latin typeface="Open Sans" charset="0"/>
                <a:ea typeface="Open Sans" charset="0"/>
                <a:cs typeface="Open Sans" charset="0"/>
              </a:rPr>
              <a:t>Participants are relaxed and mutually respectful of the group</a:t>
            </a:r>
          </a:p>
          <a:p>
            <a:pPr lvl="1" defTabSz="914400"/>
            <a:r>
              <a:rPr lang="en-US" dirty="0">
                <a:latin typeface="Open Sans" charset="0"/>
                <a:ea typeface="Open Sans" charset="0"/>
                <a:cs typeface="Open Sans" charset="0"/>
              </a:rPr>
              <a:t>Be relaxed, use pleasant tone</a:t>
            </a:r>
          </a:p>
          <a:p>
            <a:pPr lvl="1" defTabSz="914400"/>
            <a:r>
              <a:rPr lang="en-US" dirty="0">
                <a:latin typeface="Open Sans" charset="0"/>
                <a:ea typeface="Open Sans" charset="0"/>
                <a:cs typeface="Open Sans" charset="0"/>
              </a:rPr>
              <a:t>Be patient, don't rush to respond</a:t>
            </a:r>
          </a:p>
          <a:p>
            <a:pPr lvl="1" defTabSz="914400"/>
            <a:r>
              <a:rPr lang="en-US" dirty="0">
                <a:latin typeface="Open Sans" charset="0"/>
                <a:ea typeface="Open Sans" charset="0"/>
                <a:cs typeface="Open Sans" charset="0"/>
              </a:rPr>
              <a:t>Incorporate humor</a:t>
            </a:r>
          </a:p>
          <a:p>
            <a:pPr lvl="1" defTabSz="914400"/>
            <a:r>
              <a:rPr lang="en-US" dirty="0">
                <a:latin typeface="Open Sans" charset="0"/>
                <a:ea typeface="Open Sans" charset="0"/>
                <a:cs typeface="Open Sans" charset="0"/>
              </a:rPr>
              <a:t>Co-create/omit ground rules</a:t>
            </a:r>
          </a:p>
          <a:p>
            <a:pPr lvl="1" defTabSz="914400"/>
            <a:r>
              <a:rPr lang="en-US" dirty="0">
                <a:latin typeface="Open Sans" charset="0"/>
                <a:ea typeface="Open Sans" charset="0"/>
                <a:cs typeface="Open Sans" charset="0"/>
              </a:rPr>
              <a:t>Avoid judging comments</a:t>
            </a:r>
          </a:p>
          <a:p>
            <a:pPr lvl="1" defTabSz="914400"/>
            <a:r>
              <a:rPr lang="en-US" dirty="0">
                <a:latin typeface="Open Sans" charset="0"/>
                <a:ea typeface="Open Sans" charset="0"/>
                <a:cs typeface="Open Sans" charset="0"/>
              </a:rPr>
              <a:t>Avoid informing/educating during the group ("expert")</a:t>
            </a:r>
          </a:p>
          <a:p>
            <a:pPr defTabSz="914400"/>
            <a:r>
              <a:rPr lang="en-US" dirty="0">
                <a:latin typeface="Open Sans" charset="0"/>
                <a:ea typeface="Open Sans" charset="0"/>
                <a:cs typeface="Open Sans" charset="0"/>
              </a:rPr>
              <a:t>Group has taken a comfortably outgoing, serious, or quiet tone or dynamic</a:t>
            </a:r>
          </a:p>
          <a:p>
            <a:pPr lvl="1" defTabSz="914400"/>
            <a:r>
              <a:rPr lang="en-US" dirty="0">
                <a:latin typeface="Open Sans" charset="0"/>
                <a:ea typeface="Open Sans" charset="0"/>
                <a:cs typeface="Open Sans" charset="0"/>
              </a:rPr>
              <a:t>Allow group to follow it's own style and pace</a:t>
            </a:r>
          </a:p>
          <a:p>
            <a:pPr lvl="1" defTabSz="914400"/>
            <a:r>
              <a:rPr lang="en-US" dirty="0">
                <a:latin typeface="Open Sans" charset="0"/>
                <a:ea typeface="Open Sans" charset="0"/>
                <a:cs typeface="Open Sans" charset="0"/>
              </a:rPr>
              <a:t>Be flexible</a:t>
            </a:r>
          </a:p>
          <a:p>
            <a:pPr lvl="1" defTabSz="914400"/>
            <a:r>
              <a:rPr lang="en-US" dirty="0">
                <a:latin typeface="Open Sans" charset="0"/>
                <a:ea typeface="Open Sans" charset="0"/>
                <a:cs typeface="Open Sans" charset="0"/>
              </a:rPr>
              <a:t>Ask one question at a time</a:t>
            </a:r>
          </a:p>
        </p:txBody>
      </p:sp>
      <p:sp>
        <p:nvSpPr>
          <p:cNvPr id="3" name="Date Placeholder 2">
            <a:extLst>
              <a:ext uri="{FF2B5EF4-FFF2-40B4-BE49-F238E27FC236}">
                <a16:creationId xmlns:a16="http://schemas.microsoft.com/office/drawing/2014/main" id="{96FD9DF3-AD8F-438E-90D4-C1C6AB31F443}"/>
              </a:ext>
            </a:extLst>
          </p:cNvPr>
          <p:cNvSpPr>
            <a:spLocks noGrp="1"/>
          </p:cNvSpPr>
          <p:nvPr>
            <p:ph type="dt" sz="half" idx="10"/>
          </p:nvPr>
        </p:nvSpPr>
        <p:spPr/>
        <p:txBody>
          <a:bodyPr/>
          <a:lstStyle/>
          <a:p>
            <a:fld id="{43B69FBD-26AD-4328-BB06-0A297B80B279}" type="datetime1">
              <a:rPr lang="en-US" smtClean="0"/>
              <a:t>10/22/2021</a:t>
            </a:fld>
            <a:endParaRPr lang="en-US"/>
          </a:p>
        </p:txBody>
      </p:sp>
    </p:spTree>
    <p:extLst>
      <p:ext uri="{BB962C8B-B14F-4D97-AF65-F5344CB8AC3E}">
        <p14:creationId xmlns:p14="http://schemas.microsoft.com/office/powerpoint/2010/main" val="31381940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Difficult dynamics to manage</a:t>
            </a:r>
          </a:p>
        </p:txBody>
      </p:sp>
      <p:sp>
        <p:nvSpPr>
          <p:cNvPr id="3" name="Content Placeholder 2"/>
          <p:cNvSpPr>
            <a:spLocks noGrp="1"/>
          </p:cNvSpPr>
          <p:nvPr>
            <p:ph idx="1"/>
          </p:nvPr>
        </p:nvSpPr>
        <p:spPr>
          <a:xfrm>
            <a:off x="511175" y="1453166"/>
            <a:ext cx="8121650" cy="4144963"/>
          </a:xfrm>
        </p:spPr>
        <p:txBody>
          <a:bodyPr>
            <a:normAutofit fontScale="70000" lnSpcReduction="20000"/>
          </a:bodyPr>
          <a:lstStyle/>
          <a:p>
            <a:r>
              <a:rPr lang="en-US" dirty="0">
                <a:latin typeface="Open Sans" charset="0"/>
                <a:ea typeface="Open Sans" charset="0"/>
                <a:cs typeface="Open Sans" charset="0"/>
              </a:rPr>
              <a:t>Moderator has to work to keep the group attention/focus on topic</a:t>
            </a:r>
            <a:endParaRPr lang="en-US" dirty="0">
              <a:solidFill>
                <a:srgbClr val="FFFFFF"/>
              </a:solidFill>
              <a:latin typeface="Open Sans" charset="0"/>
              <a:ea typeface="Open Sans" charset="0"/>
              <a:cs typeface="Open Sans" charset="0"/>
            </a:endParaRPr>
          </a:p>
          <a:p>
            <a:pPr lvl="1"/>
            <a:r>
              <a:rPr lang="en-US" dirty="0">
                <a:latin typeface="Open Sans" charset="0"/>
                <a:ea typeface="Open Sans" charset="0"/>
                <a:cs typeface="Open Sans" charset="0"/>
              </a:rPr>
              <a:t>Modify guide to get in sync with participant's perspectives/terms</a:t>
            </a:r>
          </a:p>
          <a:p>
            <a:pPr lvl="1"/>
            <a:r>
              <a:rPr lang="en-US" dirty="0">
                <a:latin typeface="Open Sans" charset="0"/>
                <a:ea typeface="Open Sans" charset="0"/>
                <a:cs typeface="Open Sans" charset="0"/>
              </a:rPr>
              <a:t>Use less moderator involvement</a:t>
            </a:r>
          </a:p>
          <a:p>
            <a:r>
              <a:rPr lang="en-US" dirty="0">
                <a:latin typeface="Open Sans" charset="0"/>
                <a:ea typeface="Open Sans" charset="0"/>
                <a:cs typeface="Open Sans" charset="0"/>
              </a:rPr>
              <a:t>Dissenters suppress disagreement to maintain group consensus </a:t>
            </a:r>
          </a:p>
          <a:p>
            <a:pPr lvl="1"/>
            <a:r>
              <a:rPr lang="en-US" dirty="0">
                <a:latin typeface="Open Sans" charset="0"/>
                <a:ea typeface="Open Sans" charset="0"/>
                <a:cs typeface="Open Sans" charset="0"/>
              </a:rPr>
              <a:t>Opening/final statements to discussion questions</a:t>
            </a:r>
          </a:p>
          <a:p>
            <a:pPr lvl="1"/>
            <a:r>
              <a:rPr lang="en-US" dirty="0">
                <a:latin typeface="Open Sans" charset="0"/>
                <a:ea typeface="Open Sans" charset="0"/>
                <a:cs typeface="Open Sans" charset="0"/>
              </a:rPr>
              <a:t>Emphasize wanting diverse views</a:t>
            </a:r>
          </a:p>
          <a:p>
            <a:r>
              <a:rPr lang="en-US" dirty="0">
                <a:latin typeface="Open Sans" charset="0"/>
                <a:ea typeface="Open Sans" charset="0"/>
                <a:cs typeface="Open Sans" charset="0"/>
              </a:rPr>
              <a:t>Discussion angers, slows down, or is monopolized</a:t>
            </a:r>
          </a:p>
          <a:p>
            <a:pPr lvl="1"/>
            <a:r>
              <a:rPr lang="en-US" dirty="0">
                <a:latin typeface="Open Sans" charset="0"/>
                <a:ea typeface="Open Sans" charset="0"/>
                <a:cs typeface="Open Sans" charset="0"/>
              </a:rPr>
              <a:t>Acknowledge emotion, take a break</a:t>
            </a:r>
          </a:p>
          <a:p>
            <a:pPr lvl="1"/>
            <a:r>
              <a:rPr lang="en-US" dirty="0">
                <a:latin typeface="Open Sans" charset="0"/>
                <a:ea typeface="Open Sans" charset="0"/>
                <a:cs typeface="Open Sans" charset="0"/>
              </a:rPr>
              <a:t>Redirect towards interests</a:t>
            </a:r>
          </a:p>
          <a:p>
            <a:pPr lvl="1"/>
            <a:r>
              <a:rPr lang="en-US" dirty="0">
                <a:latin typeface="Open Sans" charset="0"/>
                <a:ea typeface="Open Sans" charset="0"/>
                <a:cs typeface="Open Sans" charset="0"/>
              </a:rPr>
              <a:t>Invite others to comment</a:t>
            </a:r>
          </a:p>
        </p:txBody>
      </p:sp>
      <p:sp>
        <p:nvSpPr>
          <p:cNvPr id="4" name="Date Placeholder 3">
            <a:extLst>
              <a:ext uri="{FF2B5EF4-FFF2-40B4-BE49-F238E27FC236}">
                <a16:creationId xmlns:a16="http://schemas.microsoft.com/office/drawing/2014/main" id="{8751B326-47CB-4AE1-A2F5-F4E671282B12}"/>
              </a:ext>
            </a:extLst>
          </p:cNvPr>
          <p:cNvSpPr>
            <a:spLocks noGrp="1"/>
          </p:cNvSpPr>
          <p:nvPr>
            <p:ph type="dt" sz="half" idx="10"/>
          </p:nvPr>
        </p:nvSpPr>
        <p:spPr/>
        <p:txBody>
          <a:bodyPr/>
          <a:lstStyle/>
          <a:p>
            <a:fld id="{69A38D16-7DCF-4971-B465-71E07F07AB1E}" type="datetime1">
              <a:rPr lang="en-US" smtClean="0"/>
              <a:t>10/22/2021</a:t>
            </a:fld>
            <a:endParaRPr lang="en-US"/>
          </a:p>
        </p:txBody>
      </p:sp>
    </p:spTree>
    <p:extLst>
      <p:ext uri="{BB962C8B-B14F-4D97-AF65-F5344CB8AC3E}">
        <p14:creationId xmlns:p14="http://schemas.microsoft.com/office/powerpoint/2010/main" val="18440403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3341" y="1784954"/>
            <a:ext cx="7241906" cy="1116012"/>
          </a:xfrm>
        </p:spPr>
        <p:txBody>
          <a:bodyPr>
            <a:normAutofit fontScale="90000"/>
          </a:bodyPr>
          <a:lstStyle/>
          <a:p>
            <a:pPr algn="ctr"/>
            <a:r>
              <a:rPr lang="en-US" dirty="0">
                <a:latin typeface="Open Sans" charset="0"/>
                <a:ea typeface="Open Sans" charset="0"/>
                <a:cs typeface="Open Sans" charset="0"/>
              </a:rPr>
              <a:t>What are some ground rules that you could set to help manage these difficult situations?</a:t>
            </a:r>
          </a:p>
        </p:txBody>
      </p:sp>
      <p:sp>
        <p:nvSpPr>
          <p:cNvPr id="3" name="Date Placeholder 2">
            <a:extLst>
              <a:ext uri="{FF2B5EF4-FFF2-40B4-BE49-F238E27FC236}">
                <a16:creationId xmlns:a16="http://schemas.microsoft.com/office/drawing/2014/main" id="{13DDB564-781A-4361-B8CD-AA85CC0ADBD1}"/>
              </a:ext>
            </a:extLst>
          </p:cNvPr>
          <p:cNvSpPr>
            <a:spLocks noGrp="1"/>
          </p:cNvSpPr>
          <p:nvPr>
            <p:ph type="dt" sz="half" idx="10"/>
          </p:nvPr>
        </p:nvSpPr>
        <p:spPr/>
        <p:txBody>
          <a:bodyPr/>
          <a:lstStyle/>
          <a:p>
            <a:fld id="{0F5C3C64-14FB-4C75-8EF8-16A497168EBF}" type="datetime1">
              <a:rPr lang="en-US" smtClean="0"/>
              <a:t>10/22/2021</a:t>
            </a:fld>
            <a:endParaRPr lang="en-US"/>
          </a:p>
        </p:txBody>
      </p:sp>
    </p:spTree>
    <p:extLst>
      <p:ext uri="{BB962C8B-B14F-4D97-AF65-F5344CB8AC3E}">
        <p14:creationId xmlns:p14="http://schemas.microsoft.com/office/powerpoint/2010/main" val="34952688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Final tips</a:t>
            </a:r>
          </a:p>
        </p:txBody>
      </p:sp>
      <p:sp>
        <p:nvSpPr>
          <p:cNvPr id="4" name="Content Placeholder 2"/>
          <p:cNvSpPr>
            <a:spLocks noGrp="1"/>
          </p:cNvSpPr>
          <p:nvPr>
            <p:ph idx="1"/>
          </p:nvPr>
        </p:nvSpPr>
        <p:spPr>
          <a:xfrm>
            <a:off x="511175" y="1427409"/>
            <a:ext cx="8121650" cy="4144963"/>
          </a:xfrm>
        </p:spPr>
        <p:txBody>
          <a:bodyPr vert="horz" lIns="91440" tIns="45720" rIns="91440" bIns="45720" rtlCol="0" anchor="t">
            <a:normAutofit/>
          </a:bodyPr>
          <a:lstStyle/>
          <a:p>
            <a:r>
              <a:rPr lang="en-US" sz="2400" dirty="0">
                <a:latin typeface="Open Sans" charset="0"/>
                <a:ea typeface="Open Sans" charset="0"/>
                <a:cs typeface="Open Sans" charset="0"/>
              </a:rPr>
              <a:t>Moderator needs to anticipate language/translation needs</a:t>
            </a:r>
            <a:endParaRPr lang="en-US" sz="2400" dirty="0">
              <a:solidFill>
                <a:srgbClr val="FFFFFF"/>
              </a:solidFill>
              <a:latin typeface="Open Sans" charset="0"/>
              <a:ea typeface="Open Sans" charset="0"/>
              <a:cs typeface="Open Sans" charset="0"/>
            </a:endParaRPr>
          </a:p>
          <a:p>
            <a:r>
              <a:rPr lang="en-US" sz="2400" dirty="0" err="1">
                <a:latin typeface="Open Sans" charset="0"/>
                <a:ea typeface="Open Sans" charset="0"/>
                <a:cs typeface="Open Sans" charset="0"/>
              </a:rPr>
              <a:t>Notetaker</a:t>
            </a:r>
            <a:r>
              <a:rPr lang="en-US" sz="2400" dirty="0">
                <a:latin typeface="Open Sans" charset="0"/>
                <a:ea typeface="Open Sans" charset="0"/>
                <a:cs typeface="Open Sans" charset="0"/>
              </a:rPr>
              <a:t> to be prepared to fill-in for moderator</a:t>
            </a:r>
          </a:p>
          <a:p>
            <a:r>
              <a:rPr lang="en-US" sz="2400" dirty="0" err="1">
                <a:latin typeface="Open Sans" charset="0"/>
                <a:ea typeface="Open Sans" charset="0"/>
                <a:cs typeface="Open Sans" charset="0"/>
              </a:rPr>
              <a:t>Notetaker</a:t>
            </a:r>
            <a:r>
              <a:rPr lang="en-US" sz="2400" dirty="0">
                <a:latin typeface="Open Sans" charset="0"/>
                <a:ea typeface="Open Sans" charset="0"/>
                <a:cs typeface="Open Sans" charset="0"/>
              </a:rPr>
              <a:t> to be aware if note-taking is distracting</a:t>
            </a:r>
          </a:p>
          <a:p>
            <a:r>
              <a:rPr lang="en-US" sz="2400" dirty="0">
                <a:latin typeface="Open Sans" charset="0"/>
                <a:ea typeface="Open Sans" charset="0"/>
                <a:cs typeface="Open Sans" charset="0"/>
              </a:rPr>
              <a:t>All familiar with recording devices</a:t>
            </a:r>
          </a:p>
          <a:p>
            <a:r>
              <a:rPr lang="en-US" sz="2400">
                <a:latin typeface="Open Sans" charset="0"/>
                <a:ea typeface="Open Sans" charset="0"/>
                <a:cs typeface="Open Sans" charset="0"/>
              </a:rPr>
              <a:t>Notetaker </a:t>
            </a:r>
            <a:r>
              <a:rPr lang="en-US" sz="2400" dirty="0">
                <a:latin typeface="Open Sans" charset="0"/>
                <a:ea typeface="Open Sans" charset="0"/>
                <a:cs typeface="Open Sans" charset="0"/>
              </a:rPr>
              <a:t>to be prepared to ensure ongoing private and noise-free space</a:t>
            </a:r>
          </a:p>
          <a:p>
            <a:endParaRPr lang="en-US" sz="2400" dirty="0"/>
          </a:p>
        </p:txBody>
      </p:sp>
      <p:sp>
        <p:nvSpPr>
          <p:cNvPr id="3" name="Date Placeholder 2">
            <a:extLst>
              <a:ext uri="{FF2B5EF4-FFF2-40B4-BE49-F238E27FC236}">
                <a16:creationId xmlns:a16="http://schemas.microsoft.com/office/drawing/2014/main" id="{C49184F5-EF96-4A91-BCB2-BFFFECF58F64}"/>
              </a:ext>
            </a:extLst>
          </p:cNvPr>
          <p:cNvSpPr>
            <a:spLocks noGrp="1"/>
          </p:cNvSpPr>
          <p:nvPr>
            <p:ph type="dt" sz="half" idx="10"/>
          </p:nvPr>
        </p:nvSpPr>
        <p:spPr/>
        <p:txBody>
          <a:bodyPr/>
          <a:lstStyle/>
          <a:p>
            <a:fld id="{3883D802-4318-4477-8FFB-E3A763D492F6}" type="datetime1">
              <a:rPr lang="en-US" smtClean="0"/>
              <a:t>10/22/2021</a:t>
            </a:fld>
            <a:endParaRPr lang="en-US"/>
          </a:p>
        </p:txBody>
      </p:sp>
    </p:spTree>
    <p:extLst>
      <p:ext uri="{BB962C8B-B14F-4D97-AF65-F5344CB8AC3E}">
        <p14:creationId xmlns:p14="http://schemas.microsoft.com/office/powerpoint/2010/main" val="14431812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7238" y="2630453"/>
            <a:ext cx="3953247" cy="1828800"/>
          </a:xfrm>
        </p:spPr>
        <p:txBody>
          <a:bodyPr>
            <a:noAutofit/>
          </a:bodyPr>
          <a:lstStyle/>
          <a:p>
            <a:pPr algn="ctr"/>
            <a:r>
              <a:rPr lang="en-US" sz="3600" dirty="0">
                <a:latin typeface="Open Sans" charset="0"/>
                <a:ea typeface="Open Sans" charset="0"/>
                <a:cs typeface="Open Sans" charset="0"/>
              </a:rPr>
              <a:t>Overview of </a:t>
            </a:r>
            <a:br>
              <a:rPr lang="en-US" sz="3600" dirty="0">
                <a:latin typeface="Open Sans" charset="0"/>
                <a:ea typeface="Open Sans" charset="0"/>
                <a:cs typeface="Open Sans" charset="0"/>
              </a:rPr>
            </a:br>
            <a:r>
              <a:rPr lang="en-US" sz="3600" dirty="0">
                <a:latin typeface="Open Sans" charset="0"/>
                <a:ea typeface="Open Sans" charset="0"/>
                <a:cs typeface="Open Sans" charset="0"/>
              </a:rPr>
              <a:t>In-depth Interviews (IDIs)</a:t>
            </a:r>
          </a:p>
        </p:txBody>
      </p:sp>
      <p:sp>
        <p:nvSpPr>
          <p:cNvPr id="3" name="Subtitle 2"/>
          <p:cNvSpPr>
            <a:spLocks noGrp="1"/>
          </p:cNvSpPr>
          <p:nvPr>
            <p:ph type="subTitle" idx="1"/>
          </p:nvPr>
        </p:nvSpPr>
        <p:spPr>
          <a:xfrm>
            <a:off x="3449087" y="6050037"/>
            <a:ext cx="5390113" cy="685800"/>
          </a:xfrm>
        </p:spPr>
        <p:txBody>
          <a:bodyPr>
            <a:normAutofit/>
          </a:bodyPr>
          <a:lstStyle/>
          <a:p>
            <a:pPr algn="r"/>
            <a:endParaRPr lang="en-US" dirty="0"/>
          </a:p>
        </p:txBody>
      </p:sp>
      <p:sp>
        <p:nvSpPr>
          <p:cNvPr id="6" name="Subtitle 2"/>
          <p:cNvSpPr txBox="1">
            <a:spLocks/>
          </p:cNvSpPr>
          <p:nvPr/>
        </p:nvSpPr>
        <p:spPr>
          <a:xfrm>
            <a:off x="4592936" y="4834641"/>
            <a:ext cx="4246264" cy="1283639"/>
          </a:xfrm>
          <a:prstGeom prst="rect">
            <a:avLst/>
          </a:prstGeom>
        </p:spPr>
        <p:txBody>
          <a:bodyPr vert="horz" anchor="ctr">
            <a:no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pPr algn="r"/>
            <a:endParaRPr lang="en-US" sz="1500" dirty="0">
              <a:solidFill>
                <a:schemeClr val="accent2"/>
              </a:solidFill>
              <a:latin typeface="Open Sans" charset="0"/>
              <a:ea typeface="Open Sans" charset="0"/>
              <a:cs typeface="Open Sans" charset="0"/>
            </a:endParaRPr>
          </a:p>
          <a:p>
            <a:pPr algn="r"/>
            <a:endParaRPr lang="en-US" sz="1500" dirty="0">
              <a:solidFill>
                <a:schemeClr val="accent2"/>
              </a:solidFill>
              <a:latin typeface="Open Sans" charset="0"/>
              <a:ea typeface="Open Sans" charset="0"/>
              <a:cs typeface="Open Sans" charset="0"/>
            </a:endParaRPr>
          </a:p>
        </p:txBody>
      </p:sp>
      <p:sp>
        <p:nvSpPr>
          <p:cNvPr id="4" name="Date Placeholder 3">
            <a:extLst>
              <a:ext uri="{FF2B5EF4-FFF2-40B4-BE49-F238E27FC236}">
                <a16:creationId xmlns:a16="http://schemas.microsoft.com/office/drawing/2014/main" id="{E09CB112-534D-4372-883E-38F5AE503B29}"/>
              </a:ext>
            </a:extLst>
          </p:cNvPr>
          <p:cNvSpPr>
            <a:spLocks noGrp="1"/>
          </p:cNvSpPr>
          <p:nvPr>
            <p:ph type="dt" sz="half" idx="10"/>
          </p:nvPr>
        </p:nvSpPr>
        <p:spPr/>
        <p:txBody>
          <a:bodyPr/>
          <a:lstStyle/>
          <a:p>
            <a:fld id="{9CEA9BF8-0A5A-4A26-86F7-9E8A33E12107}" type="datetime1">
              <a:rPr lang="en-US" smtClean="0"/>
              <a:t>10/22/2021</a:t>
            </a:fld>
            <a:endParaRPr lang="en-US"/>
          </a:p>
        </p:txBody>
      </p:sp>
    </p:spTree>
    <p:extLst>
      <p:ext uri="{BB962C8B-B14F-4D97-AF65-F5344CB8AC3E}">
        <p14:creationId xmlns:p14="http://schemas.microsoft.com/office/powerpoint/2010/main" val="1832592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775" y="2098675"/>
            <a:ext cx="8121650" cy="1116012"/>
          </a:xfrm>
        </p:spPr>
        <p:txBody>
          <a:bodyPr>
            <a:normAutofit fontScale="90000"/>
          </a:bodyPr>
          <a:lstStyle/>
          <a:p>
            <a:pPr algn="ctr"/>
            <a:r>
              <a:rPr lang="en-US" sz="3400" dirty="0">
                <a:latin typeface="Open Sans" charset="0"/>
                <a:ea typeface="Open Sans" charset="0"/>
                <a:cs typeface="Open Sans" charset="0"/>
              </a:rPr>
              <a:t>What are some differences between qualitative and quantitative research?</a:t>
            </a:r>
          </a:p>
        </p:txBody>
      </p:sp>
      <p:sp>
        <p:nvSpPr>
          <p:cNvPr id="3" name="Date Placeholder 2">
            <a:extLst>
              <a:ext uri="{FF2B5EF4-FFF2-40B4-BE49-F238E27FC236}">
                <a16:creationId xmlns:a16="http://schemas.microsoft.com/office/drawing/2014/main" id="{B242F254-69EF-48F5-937D-D8D05B84ED65}"/>
              </a:ext>
            </a:extLst>
          </p:cNvPr>
          <p:cNvSpPr>
            <a:spLocks noGrp="1"/>
          </p:cNvSpPr>
          <p:nvPr>
            <p:ph type="dt" sz="half" idx="10"/>
          </p:nvPr>
        </p:nvSpPr>
        <p:spPr/>
        <p:txBody>
          <a:bodyPr/>
          <a:lstStyle/>
          <a:p>
            <a:fld id="{E3F6A71C-A1EF-4C4F-9E8F-E63C08C8DF36}" type="datetime1">
              <a:rPr lang="en-US" smtClean="0"/>
              <a:t>10/22/2021</a:t>
            </a:fld>
            <a:endParaRPr lang="en-US"/>
          </a:p>
        </p:txBody>
      </p:sp>
    </p:spTree>
    <p:extLst>
      <p:ext uri="{BB962C8B-B14F-4D97-AF65-F5344CB8AC3E}">
        <p14:creationId xmlns:p14="http://schemas.microsoft.com/office/powerpoint/2010/main" val="6809522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Why conduct interviews?</a:t>
            </a:r>
          </a:p>
        </p:txBody>
      </p:sp>
      <p:sp>
        <p:nvSpPr>
          <p:cNvPr id="3" name="Content Placeholder 2"/>
          <p:cNvSpPr>
            <a:spLocks noGrp="1"/>
          </p:cNvSpPr>
          <p:nvPr>
            <p:ph idx="1"/>
          </p:nvPr>
        </p:nvSpPr>
        <p:spPr>
          <a:xfrm>
            <a:off x="511175" y="1730680"/>
            <a:ext cx="8121650" cy="4144963"/>
          </a:xfrm>
        </p:spPr>
        <p:txBody>
          <a:bodyPr>
            <a:normAutofit lnSpcReduction="10000"/>
          </a:bodyPr>
          <a:lstStyle/>
          <a:p>
            <a:r>
              <a:rPr lang="en-US" dirty="0">
                <a:latin typeface="Open Sans" charset="0"/>
                <a:ea typeface="Open Sans" charset="0"/>
                <a:cs typeface="Open Sans" charset="0"/>
              </a:rPr>
              <a:t>Interviews allow for a more incisive look into the context, issue, or public health concept</a:t>
            </a:r>
          </a:p>
          <a:p>
            <a:r>
              <a:rPr lang="en-US" dirty="0">
                <a:latin typeface="Open Sans" charset="0"/>
                <a:ea typeface="Open Sans" charset="0"/>
                <a:cs typeface="Open Sans" charset="0"/>
              </a:rPr>
              <a:t>Help to gain an understanding of underlying reasons, opinions, and motivations for certain trends or issues</a:t>
            </a:r>
          </a:p>
          <a:p>
            <a:r>
              <a:rPr lang="en-US" dirty="0">
                <a:latin typeface="Open Sans" charset="0"/>
                <a:ea typeface="Open Sans" charset="0"/>
                <a:cs typeface="Open Sans" charset="0"/>
              </a:rPr>
              <a:t>Provide a safe space for exploring deeper into a problem or concept</a:t>
            </a:r>
          </a:p>
        </p:txBody>
      </p:sp>
      <p:sp>
        <p:nvSpPr>
          <p:cNvPr id="4" name="Date Placeholder 3">
            <a:extLst>
              <a:ext uri="{FF2B5EF4-FFF2-40B4-BE49-F238E27FC236}">
                <a16:creationId xmlns:a16="http://schemas.microsoft.com/office/drawing/2014/main" id="{F7441970-CAEA-486E-BA1A-21F8D435E060}"/>
              </a:ext>
            </a:extLst>
          </p:cNvPr>
          <p:cNvSpPr>
            <a:spLocks noGrp="1"/>
          </p:cNvSpPr>
          <p:nvPr>
            <p:ph type="dt" sz="half" idx="10"/>
          </p:nvPr>
        </p:nvSpPr>
        <p:spPr/>
        <p:txBody>
          <a:bodyPr/>
          <a:lstStyle/>
          <a:p>
            <a:fld id="{FB2735E5-A859-4B5F-AD0D-11D29E218D1F}" type="datetime1">
              <a:rPr lang="en-US" smtClean="0"/>
              <a:t>10/22/2021</a:t>
            </a:fld>
            <a:endParaRPr lang="en-US"/>
          </a:p>
        </p:txBody>
      </p:sp>
    </p:spTree>
    <p:extLst>
      <p:ext uri="{BB962C8B-B14F-4D97-AF65-F5344CB8AC3E}">
        <p14:creationId xmlns:p14="http://schemas.microsoft.com/office/powerpoint/2010/main" val="35160660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latin typeface="Open Sans" charset="0"/>
                <a:ea typeface="Open Sans" charset="0"/>
                <a:cs typeface="Open Sans" charset="0"/>
              </a:rPr>
              <a:t>Types of Interviews</a:t>
            </a:r>
          </a:p>
        </p:txBody>
      </p:sp>
      <p:sp>
        <p:nvSpPr>
          <p:cNvPr id="5" name="Content Placeholder 4"/>
          <p:cNvSpPr>
            <a:spLocks noGrp="1"/>
          </p:cNvSpPr>
          <p:nvPr>
            <p:ph idx="1"/>
          </p:nvPr>
        </p:nvSpPr>
        <p:spPr>
          <a:xfrm>
            <a:off x="511175" y="1462216"/>
            <a:ext cx="8121650" cy="4144963"/>
          </a:xfrm>
        </p:spPr>
        <p:txBody>
          <a:bodyPr/>
          <a:lstStyle/>
          <a:p>
            <a:r>
              <a:rPr lang="en-US" b="1" dirty="0">
                <a:latin typeface="Open Sans" charset="0"/>
                <a:ea typeface="Open Sans" charset="0"/>
                <a:cs typeface="Open Sans" charset="0"/>
              </a:rPr>
              <a:t>Informal</a:t>
            </a:r>
            <a:r>
              <a:rPr lang="en-US" dirty="0">
                <a:latin typeface="Open Sans" charset="0"/>
                <a:ea typeface="Open Sans" charset="0"/>
                <a:cs typeface="Open Sans" charset="0"/>
              </a:rPr>
              <a:t>:</a:t>
            </a:r>
          </a:p>
          <a:p>
            <a:pPr lvl="1"/>
            <a:r>
              <a:rPr lang="en-US" sz="2000" dirty="0">
                <a:latin typeface="Open Sans" charset="0"/>
                <a:ea typeface="Open Sans" charset="0"/>
                <a:cs typeface="Open Sans" charset="0"/>
              </a:rPr>
              <a:t>Conversations in the field</a:t>
            </a:r>
          </a:p>
          <a:p>
            <a:r>
              <a:rPr lang="en-US" b="1" dirty="0">
                <a:latin typeface="Open Sans" charset="0"/>
                <a:ea typeface="Open Sans" charset="0"/>
                <a:cs typeface="Open Sans" charset="0"/>
              </a:rPr>
              <a:t>Unstructured</a:t>
            </a:r>
            <a:r>
              <a:rPr lang="en-US" dirty="0">
                <a:latin typeface="Open Sans" charset="0"/>
                <a:ea typeface="Open Sans" charset="0"/>
                <a:cs typeface="Open Sans" charset="0"/>
              </a:rPr>
              <a:t>:</a:t>
            </a:r>
          </a:p>
          <a:p>
            <a:pPr lvl="1"/>
            <a:r>
              <a:rPr lang="en-US" sz="2000" dirty="0">
                <a:latin typeface="Open Sans" charset="0"/>
                <a:ea typeface="Open Sans" charset="0"/>
                <a:cs typeface="Open Sans" charset="0"/>
              </a:rPr>
              <a:t>Interview setting with no formal guide</a:t>
            </a:r>
          </a:p>
          <a:p>
            <a:r>
              <a:rPr lang="en-US" b="1" dirty="0">
                <a:latin typeface="Open Sans" charset="0"/>
                <a:ea typeface="Open Sans" charset="0"/>
                <a:cs typeface="Open Sans" charset="0"/>
              </a:rPr>
              <a:t>Semi-structured</a:t>
            </a:r>
            <a:r>
              <a:rPr lang="en-US" dirty="0">
                <a:latin typeface="Open Sans" charset="0"/>
                <a:ea typeface="Open Sans" charset="0"/>
                <a:cs typeface="Open Sans" charset="0"/>
              </a:rPr>
              <a:t>:</a:t>
            </a:r>
          </a:p>
          <a:p>
            <a:pPr lvl="1"/>
            <a:r>
              <a:rPr lang="en-US" sz="2000" dirty="0">
                <a:latin typeface="Open Sans" charset="0"/>
                <a:ea typeface="Open Sans" charset="0"/>
                <a:cs typeface="Open Sans" charset="0"/>
              </a:rPr>
              <a:t>Interview setting with an interview guide &amp; probes</a:t>
            </a:r>
          </a:p>
          <a:p>
            <a:r>
              <a:rPr lang="en-US" b="1" dirty="0">
                <a:latin typeface="Open Sans" charset="0"/>
                <a:ea typeface="Open Sans" charset="0"/>
                <a:cs typeface="Open Sans" charset="0"/>
              </a:rPr>
              <a:t>Structured</a:t>
            </a:r>
            <a:r>
              <a:rPr lang="en-US" dirty="0">
                <a:latin typeface="Open Sans" charset="0"/>
                <a:ea typeface="Open Sans" charset="0"/>
                <a:cs typeface="Open Sans" charset="0"/>
              </a:rPr>
              <a:t>:</a:t>
            </a:r>
          </a:p>
          <a:p>
            <a:pPr lvl="1"/>
            <a:r>
              <a:rPr lang="en-US" sz="2000" dirty="0">
                <a:latin typeface="Open Sans" charset="0"/>
                <a:ea typeface="Open Sans" charset="0"/>
                <a:cs typeface="Open Sans" charset="0"/>
              </a:rPr>
              <a:t>Interview setting with a rigid question list</a:t>
            </a:r>
          </a:p>
          <a:p>
            <a:endParaRPr lang="en-US" dirty="0">
              <a:latin typeface="Open Sans" charset="0"/>
              <a:ea typeface="Open Sans" charset="0"/>
              <a:cs typeface="Open Sans" charset="0"/>
            </a:endParaRPr>
          </a:p>
        </p:txBody>
      </p:sp>
      <p:sp>
        <p:nvSpPr>
          <p:cNvPr id="2" name="Date Placeholder 1">
            <a:extLst>
              <a:ext uri="{FF2B5EF4-FFF2-40B4-BE49-F238E27FC236}">
                <a16:creationId xmlns:a16="http://schemas.microsoft.com/office/drawing/2014/main" id="{4C69E422-E8A0-4A0D-9795-CFA9CB342CAC}"/>
              </a:ext>
            </a:extLst>
          </p:cNvPr>
          <p:cNvSpPr>
            <a:spLocks noGrp="1"/>
          </p:cNvSpPr>
          <p:nvPr>
            <p:ph type="dt" sz="half" idx="10"/>
          </p:nvPr>
        </p:nvSpPr>
        <p:spPr/>
        <p:txBody>
          <a:bodyPr/>
          <a:lstStyle/>
          <a:p>
            <a:fld id="{2F78B5DF-1C80-4C35-9687-5621B68B5EF0}" type="datetime1">
              <a:rPr lang="en-US" smtClean="0"/>
              <a:t>10/22/2021</a:t>
            </a:fld>
            <a:endParaRPr lang="en-US"/>
          </a:p>
        </p:txBody>
      </p:sp>
    </p:spTree>
    <p:extLst>
      <p:ext uri="{BB962C8B-B14F-4D97-AF65-F5344CB8AC3E}">
        <p14:creationId xmlns:p14="http://schemas.microsoft.com/office/powerpoint/2010/main" val="161692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175" y="357146"/>
            <a:ext cx="8121650" cy="1116012"/>
          </a:xfrm>
        </p:spPr>
        <p:txBody>
          <a:bodyPr>
            <a:normAutofit fontScale="90000"/>
          </a:bodyPr>
          <a:lstStyle/>
          <a:p>
            <a:r>
              <a:rPr lang="en-US" sz="3400" dirty="0">
                <a:latin typeface="Open Sans" charset="0"/>
                <a:ea typeface="Open Sans" charset="0"/>
                <a:cs typeface="Open Sans" charset="0"/>
              </a:rPr>
              <a:t>Structured vs. Unstructured: </a:t>
            </a:r>
            <a:br>
              <a:rPr lang="en-US" sz="3400" dirty="0">
                <a:latin typeface="Open Sans" charset="0"/>
                <a:ea typeface="Open Sans" charset="0"/>
                <a:cs typeface="Open Sans" charset="0"/>
              </a:rPr>
            </a:br>
            <a:r>
              <a:rPr lang="en-US" sz="3400" dirty="0">
                <a:latin typeface="Open Sans" charset="0"/>
                <a:ea typeface="Open Sans" charset="0"/>
                <a:cs typeface="Open Sans" charset="0"/>
              </a:rPr>
              <a:t>Interviewer Perspective</a:t>
            </a:r>
          </a:p>
        </p:txBody>
      </p:sp>
      <p:sp>
        <p:nvSpPr>
          <p:cNvPr id="4" name="Content Placeholder 3"/>
          <p:cNvSpPr>
            <a:spLocks noGrp="1"/>
          </p:cNvSpPr>
          <p:nvPr>
            <p:ph sz="half" idx="1"/>
          </p:nvPr>
        </p:nvSpPr>
        <p:spPr>
          <a:xfrm>
            <a:off x="511175" y="1658509"/>
            <a:ext cx="4045260" cy="4140200"/>
          </a:xfrm>
        </p:spPr>
        <p:txBody>
          <a:bodyPr>
            <a:noAutofit/>
          </a:bodyPr>
          <a:lstStyle/>
          <a:p>
            <a:pPr marL="0" indent="0">
              <a:buNone/>
            </a:pPr>
            <a:r>
              <a:rPr lang="en-US" sz="2000" b="1" dirty="0">
                <a:solidFill>
                  <a:schemeClr val="tx1">
                    <a:lumMod val="65000"/>
                    <a:lumOff val="35000"/>
                  </a:schemeClr>
                </a:solidFill>
                <a:latin typeface="Open Sans" charset="0"/>
                <a:ea typeface="Open Sans" charset="0"/>
                <a:cs typeface="Open Sans" charset="0"/>
              </a:rPr>
              <a:t>STRUCTURED</a:t>
            </a:r>
          </a:p>
          <a:p>
            <a:r>
              <a:rPr lang="en-US" sz="1700" dirty="0">
                <a:latin typeface="Open Sans" charset="0"/>
                <a:ea typeface="Open Sans" charset="0"/>
                <a:cs typeface="Open Sans" charset="0"/>
              </a:rPr>
              <a:t>Standardized across multiple interviewers</a:t>
            </a:r>
          </a:p>
          <a:p>
            <a:r>
              <a:rPr lang="en-US" sz="1700" dirty="0">
                <a:latin typeface="Open Sans" charset="0"/>
                <a:ea typeface="Open Sans" charset="0"/>
                <a:cs typeface="Open Sans" charset="0"/>
              </a:rPr>
              <a:t>Can rely on the script</a:t>
            </a:r>
          </a:p>
          <a:p>
            <a:r>
              <a:rPr lang="en-US" sz="1700" dirty="0">
                <a:latin typeface="Open Sans" charset="0"/>
                <a:ea typeface="Open Sans" charset="0"/>
                <a:cs typeface="Open Sans" charset="0"/>
              </a:rPr>
              <a:t>Data has less researcher influence</a:t>
            </a:r>
          </a:p>
          <a:p>
            <a:r>
              <a:rPr lang="en-US" sz="1700" dirty="0">
                <a:latin typeface="Open Sans" charset="0"/>
                <a:ea typeface="Open Sans" charset="0"/>
                <a:cs typeface="Open Sans" charset="0"/>
              </a:rPr>
              <a:t>May be self-administered if necessary</a:t>
            </a:r>
          </a:p>
          <a:p>
            <a:r>
              <a:rPr lang="en-US" sz="1700" dirty="0">
                <a:latin typeface="Open Sans" charset="0"/>
                <a:ea typeface="Open Sans" charset="0"/>
                <a:cs typeface="Open Sans" charset="0"/>
              </a:rPr>
              <a:t>May constrain depth of understanding</a:t>
            </a:r>
          </a:p>
          <a:p>
            <a:r>
              <a:rPr lang="en-US" sz="1700" dirty="0">
                <a:latin typeface="Open Sans" charset="0"/>
                <a:ea typeface="Open Sans" charset="0"/>
                <a:cs typeface="Open Sans" charset="0"/>
              </a:rPr>
              <a:t>Some relevant or important topics may not get covered</a:t>
            </a:r>
          </a:p>
          <a:p>
            <a:pPr marL="0" indent="0">
              <a:buNone/>
            </a:pPr>
            <a:endParaRPr lang="en-US" sz="1700" dirty="0">
              <a:latin typeface="Open Sans" charset="0"/>
              <a:ea typeface="Open Sans" charset="0"/>
              <a:cs typeface="Open Sans" charset="0"/>
            </a:endParaRPr>
          </a:p>
          <a:p>
            <a:endParaRPr lang="en-US" sz="1700" dirty="0">
              <a:latin typeface="Open Sans" charset="0"/>
              <a:ea typeface="Open Sans" charset="0"/>
              <a:cs typeface="Open Sans" charset="0"/>
            </a:endParaRPr>
          </a:p>
        </p:txBody>
      </p:sp>
      <p:sp>
        <p:nvSpPr>
          <p:cNvPr id="7" name="Content Placeholder 3"/>
          <p:cNvSpPr>
            <a:spLocks noGrp="1"/>
          </p:cNvSpPr>
          <p:nvPr>
            <p:ph sz="half" idx="1"/>
          </p:nvPr>
        </p:nvSpPr>
        <p:spPr>
          <a:xfrm>
            <a:off x="4691877" y="1658509"/>
            <a:ext cx="4045260" cy="4140200"/>
          </a:xfrm>
        </p:spPr>
        <p:txBody>
          <a:bodyPr>
            <a:noAutofit/>
          </a:bodyPr>
          <a:lstStyle/>
          <a:p>
            <a:pPr marL="0" indent="0">
              <a:buNone/>
            </a:pPr>
            <a:r>
              <a:rPr lang="en-US" sz="2000" b="1" dirty="0">
                <a:solidFill>
                  <a:schemeClr val="tx1">
                    <a:lumMod val="65000"/>
                    <a:lumOff val="35000"/>
                  </a:schemeClr>
                </a:solidFill>
                <a:latin typeface="Open Sans" charset="0"/>
                <a:ea typeface="Open Sans" charset="0"/>
                <a:cs typeface="Open Sans" charset="0"/>
              </a:rPr>
              <a:t>SEMI- OR UN-STRUCTURED</a:t>
            </a:r>
          </a:p>
          <a:p>
            <a:r>
              <a:rPr lang="en-US" sz="1700" dirty="0">
                <a:latin typeface="Open Sans" charset="0"/>
                <a:ea typeface="Open Sans" charset="0"/>
                <a:cs typeface="Open Sans" charset="0"/>
              </a:rPr>
              <a:t>Less or not standardized</a:t>
            </a:r>
          </a:p>
          <a:p>
            <a:r>
              <a:rPr lang="en-US" sz="1700" dirty="0">
                <a:latin typeface="Open Sans" charset="0"/>
                <a:ea typeface="Open Sans" charset="0"/>
                <a:cs typeface="Open Sans" charset="0"/>
              </a:rPr>
              <a:t>Ideal for fewer interviewers</a:t>
            </a:r>
          </a:p>
          <a:p>
            <a:r>
              <a:rPr lang="en-US" sz="1700" dirty="0">
                <a:latin typeface="Open Sans" charset="0"/>
                <a:ea typeface="Open Sans" charset="0"/>
                <a:cs typeface="Open Sans" charset="0"/>
              </a:rPr>
              <a:t>Personal style/influence of the researcher is a key factor</a:t>
            </a:r>
          </a:p>
          <a:p>
            <a:r>
              <a:rPr lang="en-US" sz="1700" dirty="0">
                <a:latin typeface="Open Sans" charset="0"/>
                <a:ea typeface="Open Sans" charset="0"/>
                <a:cs typeface="Open Sans" charset="0"/>
              </a:rPr>
              <a:t>Room to develop rapport and explore certain themes/topics</a:t>
            </a:r>
          </a:p>
          <a:p>
            <a:r>
              <a:rPr lang="en-US" sz="1700" dirty="0">
                <a:latin typeface="Open Sans" charset="0"/>
                <a:ea typeface="Open Sans" charset="0"/>
                <a:cs typeface="Open Sans" charset="0"/>
              </a:rPr>
              <a:t>Quality of data depends on the interviewer's skills and judgement</a:t>
            </a:r>
          </a:p>
          <a:p>
            <a:r>
              <a:rPr lang="en-US" sz="1700" dirty="0">
                <a:latin typeface="Open Sans" charset="0"/>
                <a:ea typeface="Open Sans" charset="0"/>
                <a:cs typeface="Open Sans" charset="0"/>
              </a:rPr>
              <a:t>Can't be self-administered</a:t>
            </a:r>
          </a:p>
          <a:p>
            <a:pPr marL="0" indent="0">
              <a:buNone/>
            </a:pPr>
            <a:endParaRPr lang="en-US" sz="1700" dirty="0">
              <a:latin typeface="Open Sans" charset="0"/>
              <a:ea typeface="Open Sans" charset="0"/>
              <a:cs typeface="Open Sans" charset="0"/>
            </a:endParaRPr>
          </a:p>
          <a:p>
            <a:endParaRPr lang="en-US" sz="1700" dirty="0">
              <a:latin typeface="Open Sans" charset="0"/>
              <a:ea typeface="Open Sans" charset="0"/>
              <a:cs typeface="Open Sans" charset="0"/>
            </a:endParaRPr>
          </a:p>
        </p:txBody>
      </p:sp>
      <p:sp>
        <p:nvSpPr>
          <p:cNvPr id="3" name="Date Placeholder 2">
            <a:extLst>
              <a:ext uri="{FF2B5EF4-FFF2-40B4-BE49-F238E27FC236}">
                <a16:creationId xmlns:a16="http://schemas.microsoft.com/office/drawing/2014/main" id="{02D845E3-BB79-42FA-8145-CDD138F57B7D}"/>
              </a:ext>
            </a:extLst>
          </p:cNvPr>
          <p:cNvSpPr>
            <a:spLocks noGrp="1"/>
          </p:cNvSpPr>
          <p:nvPr>
            <p:ph type="dt" sz="half" idx="10"/>
          </p:nvPr>
        </p:nvSpPr>
        <p:spPr/>
        <p:txBody>
          <a:bodyPr/>
          <a:lstStyle/>
          <a:p>
            <a:fld id="{DE808B53-1E24-488E-87A4-496888D366F1}" type="datetime1">
              <a:rPr lang="en-US" smtClean="0"/>
              <a:t>10/22/2021</a:t>
            </a:fld>
            <a:endParaRPr lang="en-US"/>
          </a:p>
        </p:txBody>
      </p:sp>
    </p:spTree>
    <p:extLst>
      <p:ext uri="{BB962C8B-B14F-4D97-AF65-F5344CB8AC3E}">
        <p14:creationId xmlns:p14="http://schemas.microsoft.com/office/powerpoint/2010/main" val="36690267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175" y="357146"/>
            <a:ext cx="8121650" cy="1116012"/>
          </a:xfrm>
        </p:spPr>
        <p:txBody>
          <a:bodyPr>
            <a:normAutofit fontScale="90000"/>
          </a:bodyPr>
          <a:lstStyle/>
          <a:p>
            <a:r>
              <a:rPr lang="en-US" sz="3400" dirty="0">
                <a:latin typeface="Open Sans" charset="0"/>
                <a:ea typeface="Open Sans" charset="0"/>
                <a:cs typeface="Open Sans" charset="0"/>
              </a:rPr>
              <a:t>Structured vs. Unstructured: </a:t>
            </a:r>
            <a:br>
              <a:rPr lang="en-US" sz="3400" dirty="0">
                <a:latin typeface="Open Sans" charset="0"/>
                <a:ea typeface="Open Sans" charset="0"/>
                <a:cs typeface="Open Sans" charset="0"/>
              </a:rPr>
            </a:br>
            <a:r>
              <a:rPr lang="en-US" sz="3400" dirty="0">
                <a:latin typeface="Open Sans" charset="0"/>
                <a:ea typeface="Open Sans" charset="0"/>
                <a:cs typeface="Open Sans" charset="0"/>
              </a:rPr>
              <a:t>Data Collection Perspective</a:t>
            </a:r>
          </a:p>
        </p:txBody>
      </p:sp>
      <p:sp>
        <p:nvSpPr>
          <p:cNvPr id="4" name="Content Placeholder 3"/>
          <p:cNvSpPr>
            <a:spLocks noGrp="1"/>
          </p:cNvSpPr>
          <p:nvPr>
            <p:ph sz="half" idx="1"/>
          </p:nvPr>
        </p:nvSpPr>
        <p:spPr>
          <a:xfrm>
            <a:off x="511175" y="1658509"/>
            <a:ext cx="4045260" cy="4140200"/>
          </a:xfrm>
        </p:spPr>
        <p:txBody>
          <a:bodyPr>
            <a:noAutofit/>
          </a:bodyPr>
          <a:lstStyle/>
          <a:p>
            <a:pPr marL="0" indent="0">
              <a:buNone/>
            </a:pPr>
            <a:r>
              <a:rPr lang="en-US" sz="2000" b="1" dirty="0">
                <a:solidFill>
                  <a:schemeClr val="tx1">
                    <a:lumMod val="65000"/>
                    <a:lumOff val="35000"/>
                  </a:schemeClr>
                </a:solidFill>
                <a:latin typeface="Open Sans" charset="0"/>
                <a:ea typeface="Open Sans" charset="0"/>
                <a:cs typeface="Open Sans" charset="0"/>
              </a:rPr>
              <a:t>STRUCTURED</a:t>
            </a:r>
          </a:p>
          <a:p>
            <a:r>
              <a:rPr lang="en-US" sz="1700" dirty="0">
                <a:latin typeface="Open Sans" charset="0"/>
                <a:ea typeface="Open Sans" charset="0"/>
                <a:cs typeface="Open Sans" charset="0"/>
              </a:rPr>
              <a:t>Pre-determined</a:t>
            </a:r>
          </a:p>
          <a:p>
            <a:r>
              <a:rPr lang="en-US" sz="1700" dirty="0">
                <a:latin typeface="Open Sans" charset="0"/>
                <a:ea typeface="Open Sans" charset="0"/>
                <a:cs typeface="Open Sans" charset="0"/>
              </a:rPr>
              <a:t>Systematic</a:t>
            </a:r>
          </a:p>
          <a:p>
            <a:r>
              <a:rPr lang="en-US" sz="1700" dirty="0">
                <a:latin typeface="Open Sans" charset="0"/>
                <a:ea typeface="Open Sans" charset="0"/>
                <a:cs typeface="Open Sans" charset="0"/>
              </a:rPr>
              <a:t>Pre-set range of responses</a:t>
            </a:r>
          </a:p>
          <a:p>
            <a:r>
              <a:rPr lang="en-US" sz="1700" dirty="0">
                <a:latin typeface="Open Sans" charset="0"/>
                <a:ea typeface="Open Sans" charset="0"/>
                <a:cs typeface="Open Sans" charset="0"/>
              </a:rPr>
              <a:t>Quantitative</a:t>
            </a:r>
          </a:p>
          <a:p>
            <a:r>
              <a:rPr lang="en-US" sz="1700" dirty="0">
                <a:latin typeface="Open Sans" charset="0"/>
                <a:ea typeface="Open Sans" charset="0"/>
                <a:cs typeface="Open Sans" charset="0"/>
              </a:rPr>
              <a:t>Good for getting specifics</a:t>
            </a:r>
          </a:p>
          <a:p>
            <a:r>
              <a:rPr lang="en-US" sz="1700" dirty="0">
                <a:latin typeface="Open Sans" charset="0"/>
                <a:ea typeface="Open Sans" charset="0"/>
                <a:cs typeface="Open Sans" charset="0"/>
              </a:rPr>
              <a:t>Not ideal for deep discussion or understanding</a:t>
            </a:r>
          </a:p>
          <a:p>
            <a:pPr marL="0" indent="0">
              <a:buNone/>
            </a:pPr>
            <a:endParaRPr lang="en-US" sz="1700" dirty="0">
              <a:latin typeface="Open Sans" charset="0"/>
              <a:ea typeface="Open Sans" charset="0"/>
              <a:cs typeface="Open Sans" charset="0"/>
            </a:endParaRPr>
          </a:p>
          <a:p>
            <a:endParaRPr lang="en-US" sz="1700" dirty="0">
              <a:latin typeface="Open Sans" charset="0"/>
              <a:ea typeface="Open Sans" charset="0"/>
              <a:cs typeface="Open Sans" charset="0"/>
            </a:endParaRPr>
          </a:p>
        </p:txBody>
      </p:sp>
      <p:sp>
        <p:nvSpPr>
          <p:cNvPr id="7" name="Content Placeholder 3"/>
          <p:cNvSpPr>
            <a:spLocks noGrp="1"/>
          </p:cNvSpPr>
          <p:nvPr>
            <p:ph sz="half" idx="1"/>
          </p:nvPr>
        </p:nvSpPr>
        <p:spPr>
          <a:xfrm>
            <a:off x="4691877" y="1658509"/>
            <a:ext cx="4045260" cy="4140200"/>
          </a:xfrm>
        </p:spPr>
        <p:txBody>
          <a:bodyPr>
            <a:noAutofit/>
          </a:bodyPr>
          <a:lstStyle/>
          <a:p>
            <a:pPr marL="0" indent="0">
              <a:buNone/>
            </a:pPr>
            <a:r>
              <a:rPr lang="en-US" sz="2000" b="1" dirty="0">
                <a:solidFill>
                  <a:schemeClr val="tx1">
                    <a:lumMod val="65000"/>
                    <a:lumOff val="35000"/>
                  </a:schemeClr>
                </a:solidFill>
                <a:latin typeface="Open Sans" charset="0"/>
                <a:ea typeface="Open Sans" charset="0"/>
                <a:cs typeface="Open Sans" charset="0"/>
              </a:rPr>
              <a:t>SEMI- OR UN-STRUCTURED</a:t>
            </a:r>
          </a:p>
          <a:p>
            <a:r>
              <a:rPr lang="en-US" sz="1600" dirty="0">
                <a:latin typeface="Open Sans" charset="0"/>
                <a:ea typeface="Open Sans" charset="0"/>
                <a:cs typeface="Open Sans" charset="0"/>
              </a:rPr>
              <a:t>Not pre-determined</a:t>
            </a:r>
          </a:p>
          <a:p>
            <a:r>
              <a:rPr lang="en-US" sz="1600" dirty="0">
                <a:latin typeface="Open Sans" charset="0"/>
                <a:ea typeface="Open Sans" charset="0"/>
                <a:cs typeface="Open Sans" charset="0"/>
              </a:rPr>
              <a:t>Open-ended, free response</a:t>
            </a:r>
          </a:p>
          <a:p>
            <a:r>
              <a:rPr lang="en-US" sz="1600" dirty="0">
                <a:latin typeface="Open Sans" charset="0"/>
                <a:ea typeface="Open Sans" charset="0"/>
                <a:cs typeface="Open Sans" charset="0"/>
              </a:rPr>
              <a:t>Less control over nature of responses</a:t>
            </a:r>
          </a:p>
          <a:p>
            <a:r>
              <a:rPr lang="en-US" sz="1600" dirty="0">
                <a:latin typeface="Open Sans" charset="0"/>
                <a:ea typeface="Open Sans" charset="0"/>
                <a:cs typeface="Open Sans" charset="0"/>
              </a:rPr>
              <a:t>Qualitative/narrative research</a:t>
            </a:r>
          </a:p>
          <a:p>
            <a:r>
              <a:rPr lang="en-US" sz="1600" dirty="0">
                <a:latin typeface="Open Sans" charset="0"/>
                <a:ea typeface="Open Sans" charset="0"/>
                <a:cs typeface="Open Sans" charset="0"/>
              </a:rPr>
              <a:t>Allowed to change based on responses</a:t>
            </a:r>
          </a:p>
          <a:p>
            <a:r>
              <a:rPr lang="en-US" sz="1600" dirty="0">
                <a:latin typeface="Open Sans" charset="0"/>
                <a:ea typeface="Open Sans" charset="0"/>
                <a:cs typeface="Open Sans" charset="0"/>
              </a:rPr>
              <a:t>Good for in-depth knowledge</a:t>
            </a:r>
          </a:p>
          <a:p>
            <a:r>
              <a:rPr lang="en-US" sz="1600" dirty="0">
                <a:latin typeface="Open Sans" charset="0"/>
                <a:ea typeface="Open Sans" charset="0"/>
                <a:cs typeface="Open Sans" charset="0"/>
              </a:rPr>
              <a:t>Difficult to compare data between respondents</a:t>
            </a:r>
          </a:p>
          <a:p>
            <a:pPr marL="0" indent="0">
              <a:buNone/>
            </a:pPr>
            <a:endParaRPr lang="en-US" sz="1700" dirty="0">
              <a:latin typeface="Open Sans" charset="0"/>
              <a:ea typeface="Open Sans" charset="0"/>
              <a:cs typeface="Open Sans" charset="0"/>
            </a:endParaRPr>
          </a:p>
          <a:p>
            <a:endParaRPr lang="en-US" sz="1700" dirty="0">
              <a:latin typeface="Open Sans" charset="0"/>
              <a:ea typeface="Open Sans" charset="0"/>
              <a:cs typeface="Open Sans" charset="0"/>
            </a:endParaRPr>
          </a:p>
        </p:txBody>
      </p:sp>
      <p:sp>
        <p:nvSpPr>
          <p:cNvPr id="3" name="Date Placeholder 2">
            <a:extLst>
              <a:ext uri="{FF2B5EF4-FFF2-40B4-BE49-F238E27FC236}">
                <a16:creationId xmlns:a16="http://schemas.microsoft.com/office/drawing/2014/main" id="{A3BA3DED-E50D-45B7-BD32-E324DF4BDDF9}"/>
              </a:ext>
            </a:extLst>
          </p:cNvPr>
          <p:cNvSpPr>
            <a:spLocks noGrp="1"/>
          </p:cNvSpPr>
          <p:nvPr>
            <p:ph type="dt" sz="half" idx="10"/>
          </p:nvPr>
        </p:nvSpPr>
        <p:spPr/>
        <p:txBody>
          <a:bodyPr/>
          <a:lstStyle/>
          <a:p>
            <a:fld id="{6C52AEBB-E255-446C-B0C5-3C644942AD3D}" type="datetime1">
              <a:rPr lang="en-US" smtClean="0"/>
              <a:t>10/22/2021</a:t>
            </a:fld>
            <a:endParaRPr lang="en-US"/>
          </a:p>
        </p:txBody>
      </p:sp>
    </p:spTree>
    <p:extLst>
      <p:ext uri="{BB962C8B-B14F-4D97-AF65-F5344CB8AC3E}">
        <p14:creationId xmlns:p14="http://schemas.microsoft.com/office/powerpoint/2010/main" val="523186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Open Sans" charset="0"/>
                <a:ea typeface="Open Sans" charset="0"/>
                <a:cs typeface="Open Sans" charset="0"/>
              </a:rPr>
              <a:t>Before the Interview: Considerations</a:t>
            </a:r>
          </a:p>
        </p:txBody>
      </p:sp>
      <p:sp>
        <p:nvSpPr>
          <p:cNvPr id="3" name="Content Placeholder 2"/>
          <p:cNvSpPr>
            <a:spLocks noGrp="1"/>
          </p:cNvSpPr>
          <p:nvPr>
            <p:ph idx="1"/>
          </p:nvPr>
        </p:nvSpPr>
        <p:spPr>
          <a:xfrm>
            <a:off x="511175" y="1204784"/>
            <a:ext cx="8121650" cy="4144963"/>
          </a:xfrm>
        </p:spPr>
        <p:txBody>
          <a:bodyPr/>
          <a:lstStyle/>
          <a:p>
            <a:r>
              <a:rPr lang="en-US" sz="1900" dirty="0">
                <a:latin typeface="Open Sans" charset="0"/>
                <a:ea typeface="Open Sans" charset="0"/>
                <a:cs typeface="Open Sans" charset="0"/>
              </a:rPr>
              <a:t>Time of day, venue, environment</a:t>
            </a:r>
          </a:p>
          <a:p>
            <a:r>
              <a:rPr lang="en-US" sz="1900" dirty="0">
                <a:latin typeface="Open Sans" charset="0"/>
                <a:ea typeface="Open Sans" charset="0"/>
                <a:cs typeface="Open Sans" charset="0"/>
              </a:rPr>
              <a:t>Audience dynamics and demographics</a:t>
            </a:r>
          </a:p>
          <a:p>
            <a:pPr lvl="1"/>
            <a:r>
              <a:rPr lang="en-US" sz="1900" dirty="0">
                <a:latin typeface="Open Sans" charset="0"/>
                <a:ea typeface="Open Sans" charset="0"/>
                <a:cs typeface="Open Sans" charset="0"/>
              </a:rPr>
              <a:t>Cost to the participant (time, money, energy) to attend</a:t>
            </a:r>
          </a:p>
          <a:p>
            <a:r>
              <a:rPr lang="en-US" sz="1900" dirty="0">
                <a:latin typeface="Open Sans" charset="0"/>
                <a:ea typeface="Open Sans" charset="0"/>
                <a:cs typeface="Open Sans" charset="0"/>
              </a:rPr>
              <a:t>Safety consideration</a:t>
            </a:r>
          </a:p>
          <a:p>
            <a:r>
              <a:rPr lang="en-US" sz="1900" dirty="0">
                <a:latin typeface="Open Sans" charset="0"/>
                <a:ea typeface="Open Sans" charset="0"/>
                <a:cs typeface="Open Sans" charset="0"/>
              </a:rPr>
              <a:t>Written materials:</a:t>
            </a:r>
          </a:p>
          <a:p>
            <a:pPr lvl="1"/>
            <a:r>
              <a:rPr lang="en-US" sz="1900" dirty="0">
                <a:latin typeface="Open Sans" charset="0"/>
                <a:ea typeface="Open Sans" charset="0"/>
                <a:cs typeface="Open Sans" charset="0"/>
              </a:rPr>
              <a:t>Literacy of the audience</a:t>
            </a:r>
          </a:p>
          <a:p>
            <a:pPr lvl="1"/>
            <a:r>
              <a:rPr lang="en-US" sz="1900" dirty="0">
                <a:latin typeface="Open Sans" charset="0"/>
                <a:ea typeface="Open Sans" charset="0"/>
                <a:cs typeface="Open Sans" charset="0"/>
              </a:rPr>
              <a:t>Language barriers that may affect the presentation</a:t>
            </a:r>
          </a:p>
          <a:p>
            <a:r>
              <a:rPr lang="en-US" sz="1900" dirty="0">
                <a:latin typeface="Open Sans" charset="0"/>
                <a:ea typeface="Open Sans" charset="0"/>
                <a:cs typeface="Open Sans" charset="0"/>
              </a:rPr>
              <a:t>Recording and note taking</a:t>
            </a:r>
          </a:p>
          <a:p>
            <a:r>
              <a:rPr lang="en-US" sz="1900" dirty="0">
                <a:latin typeface="Open Sans" charset="0"/>
                <a:ea typeface="Open Sans" charset="0"/>
                <a:cs typeface="Open Sans" charset="0"/>
              </a:rPr>
              <a:t>Ethical considerations</a:t>
            </a:r>
          </a:p>
          <a:p>
            <a:r>
              <a:rPr lang="en-US" sz="1900" dirty="0">
                <a:latin typeface="Open Sans" charset="0"/>
                <a:ea typeface="Open Sans" charset="0"/>
                <a:cs typeface="Open Sans" charset="0"/>
              </a:rPr>
              <a:t>Personal influence/role of the researcher (reflexivity)</a:t>
            </a:r>
          </a:p>
        </p:txBody>
      </p:sp>
      <p:sp>
        <p:nvSpPr>
          <p:cNvPr id="4" name="Date Placeholder 3">
            <a:extLst>
              <a:ext uri="{FF2B5EF4-FFF2-40B4-BE49-F238E27FC236}">
                <a16:creationId xmlns:a16="http://schemas.microsoft.com/office/drawing/2014/main" id="{46720899-9FD7-433E-8168-E02C02A516E6}"/>
              </a:ext>
            </a:extLst>
          </p:cNvPr>
          <p:cNvSpPr>
            <a:spLocks noGrp="1"/>
          </p:cNvSpPr>
          <p:nvPr>
            <p:ph type="dt" sz="half" idx="10"/>
          </p:nvPr>
        </p:nvSpPr>
        <p:spPr/>
        <p:txBody>
          <a:bodyPr/>
          <a:lstStyle/>
          <a:p>
            <a:fld id="{C099EAB1-2F05-4C3B-8D86-676871FCE7AB}" type="datetime1">
              <a:rPr lang="en-US" smtClean="0"/>
              <a:t>10/22/2021</a:t>
            </a:fld>
            <a:endParaRPr lang="en-US"/>
          </a:p>
        </p:txBody>
      </p:sp>
    </p:spTree>
    <p:extLst>
      <p:ext uri="{BB962C8B-B14F-4D97-AF65-F5344CB8AC3E}">
        <p14:creationId xmlns:p14="http://schemas.microsoft.com/office/powerpoint/2010/main" val="21106062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175" y="484188"/>
            <a:ext cx="8262122" cy="1116012"/>
          </a:xfrm>
        </p:spPr>
        <p:txBody>
          <a:bodyPr/>
          <a:lstStyle/>
          <a:p>
            <a:r>
              <a:rPr lang="en-US" dirty="0">
                <a:latin typeface="Open Sans" charset="0"/>
                <a:ea typeface="Open Sans" charset="0"/>
                <a:cs typeface="Open Sans" charset="0"/>
              </a:rPr>
              <a:t>Consent</a:t>
            </a:r>
          </a:p>
        </p:txBody>
      </p:sp>
      <p:sp>
        <p:nvSpPr>
          <p:cNvPr id="3" name="Content Placeholder 2"/>
          <p:cNvSpPr>
            <a:spLocks noGrp="1"/>
          </p:cNvSpPr>
          <p:nvPr>
            <p:ph idx="1"/>
          </p:nvPr>
        </p:nvSpPr>
        <p:spPr>
          <a:xfrm>
            <a:off x="511175" y="1303637"/>
            <a:ext cx="8121650" cy="4578179"/>
          </a:xfrm>
        </p:spPr>
        <p:txBody>
          <a:bodyPr/>
          <a:lstStyle/>
          <a:p>
            <a:r>
              <a:rPr lang="en-US" sz="1900" dirty="0">
                <a:latin typeface="Open Sans" charset="0"/>
                <a:ea typeface="Open Sans" charset="0"/>
                <a:cs typeface="Open Sans" charset="0"/>
              </a:rPr>
              <a:t>Types: </a:t>
            </a:r>
            <a:r>
              <a:rPr lang="en-US" sz="1900" b="1" dirty="0">
                <a:solidFill>
                  <a:schemeClr val="accent3"/>
                </a:solidFill>
                <a:latin typeface="Open Sans" charset="0"/>
                <a:ea typeface="Open Sans" charset="0"/>
                <a:cs typeface="Open Sans" charset="0"/>
              </a:rPr>
              <a:t>Oral</a:t>
            </a:r>
            <a:r>
              <a:rPr lang="en-US" sz="1900" dirty="0">
                <a:solidFill>
                  <a:schemeClr val="accent3"/>
                </a:solidFill>
                <a:latin typeface="Open Sans" charset="0"/>
                <a:ea typeface="Open Sans" charset="0"/>
                <a:cs typeface="Open Sans" charset="0"/>
              </a:rPr>
              <a:t> </a:t>
            </a:r>
            <a:r>
              <a:rPr lang="en-US" sz="1900" dirty="0">
                <a:latin typeface="Open Sans" charset="0"/>
                <a:ea typeface="Open Sans" charset="0"/>
                <a:cs typeface="Open Sans" charset="0"/>
              </a:rPr>
              <a:t>and </a:t>
            </a:r>
            <a:r>
              <a:rPr lang="en-US" sz="1900" b="1" dirty="0">
                <a:solidFill>
                  <a:schemeClr val="accent3"/>
                </a:solidFill>
                <a:latin typeface="Open Sans" charset="0"/>
                <a:ea typeface="Open Sans" charset="0"/>
                <a:cs typeface="Open Sans" charset="0"/>
              </a:rPr>
              <a:t>Written</a:t>
            </a:r>
          </a:p>
          <a:p>
            <a:r>
              <a:rPr lang="en-US" sz="1900" dirty="0">
                <a:latin typeface="Open Sans" charset="0"/>
                <a:ea typeface="Open Sans" charset="0"/>
                <a:cs typeface="Open Sans" charset="0"/>
              </a:rPr>
              <a:t>Can be done before or at the time of the interview</a:t>
            </a:r>
          </a:p>
          <a:p>
            <a:r>
              <a:rPr lang="en-US" sz="1900" dirty="0">
                <a:latin typeface="Open Sans" charset="0"/>
                <a:ea typeface="Open Sans" charset="0"/>
                <a:cs typeface="Open Sans" charset="0"/>
              </a:rPr>
              <a:t>Purposes:</a:t>
            </a:r>
          </a:p>
          <a:p>
            <a:pPr lvl="1"/>
            <a:r>
              <a:rPr lang="en-US" sz="1900" dirty="0">
                <a:latin typeface="Open Sans" charset="0"/>
                <a:ea typeface="Open Sans" charset="0"/>
                <a:cs typeface="Open Sans" charset="0"/>
              </a:rPr>
              <a:t>Provides a brief introduction to the study team and project</a:t>
            </a:r>
          </a:p>
          <a:p>
            <a:pPr lvl="1"/>
            <a:r>
              <a:rPr lang="en-US" sz="1900" dirty="0">
                <a:latin typeface="Open Sans" charset="0"/>
                <a:ea typeface="Open Sans" charset="0"/>
                <a:cs typeface="Open Sans" charset="0"/>
              </a:rPr>
              <a:t>Ensures the participant fully understands her/his involvement in the interview/discussion and the confidentiality of responses</a:t>
            </a:r>
          </a:p>
          <a:p>
            <a:pPr lvl="1"/>
            <a:r>
              <a:rPr lang="en-US" sz="1900" dirty="0">
                <a:latin typeface="Open Sans" charset="0"/>
                <a:ea typeface="Open Sans" charset="0"/>
                <a:cs typeface="Open Sans" charset="0"/>
              </a:rPr>
              <a:t>Makes participant aware of how personal details, responses, and observations will be recorded, collected, and disseminated</a:t>
            </a:r>
          </a:p>
          <a:p>
            <a:pPr lvl="1"/>
            <a:r>
              <a:rPr lang="en-US" sz="1900" dirty="0">
                <a:latin typeface="Open Sans" charset="0"/>
                <a:ea typeface="Open Sans" charset="0"/>
                <a:cs typeface="Open Sans" charset="0"/>
              </a:rPr>
              <a:t>Allows the participant to opt out, express hesitations/concerns, or ask questions</a:t>
            </a:r>
          </a:p>
        </p:txBody>
      </p:sp>
      <p:sp>
        <p:nvSpPr>
          <p:cNvPr id="4" name="Date Placeholder 3">
            <a:extLst>
              <a:ext uri="{FF2B5EF4-FFF2-40B4-BE49-F238E27FC236}">
                <a16:creationId xmlns:a16="http://schemas.microsoft.com/office/drawing/2014/main" id="{1DE86E0B-2191-4EA5-B09B-9A06EC78ECF1}"/>
              </a:ext>
            </a:extLst>
          </p:cNvPr>
          <p:cNvSpPr>
            <a:spLocks noGrp="1"/>
          </p:cNvSpPr>
          <p:nvPr>
            <p:ph type="dt" sz="half" idx="10"/>
          </p:nvPr>
        </p:nvSpPr>
        <p:spPr/>
        <p:txBody>
          <a:bodyPr/>
          <a:lstStyle/>
          <a:p>
            <a:fld id="{F9C71773-F72A-409F-9B5B-B123504A7912}" type="datetime1">
              <a:rPr lang="en-US" smtClean="0"/>
              <a:t>10/22/2021</a:t>
            </a:fld>
            <a:endParaRPr lang="en-US"/>
          </a:p>
        </p:txBody>
      </p:sp>
    </p:spTree>
    <p:extLst>
      <p:ext uri="{BB962C8B-B14F-4D97-AF65-F5344CB8AC3E}">
        <p14:creationId xmlns:p14="http://schemas.microsoft.com/office/powerpoint/2010/main" val="37871237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Building Rapport</a:t>
            </a:r>
          </a:p>
        </p:txBody>
      </p:sp>
      <p:sp>
        <p:nvSpPr>
          <p:cNvPr id="3" name="Content Placeholder 2"/>
          <p:cNvSpPr>
            <a:spLocks noGrp="1"/>
          </p:cNvSpPr>
          <p:nvPr>
            <p:ph idx="1"/>
          </p:nvPr>
        </p:nvSpPr>
        <p:spPr>
          <a:xfrm>
            <a:off x="511175" y="1377778"/>
            <a:ext cx="8121650" cy="4144963"/>
          </a:xfrm>
        </p:spPr>
        <p:txBody>
          <a:bodyPr>
            <a:normAutofit fontScale="92500" lnSpcReduction="20000"/>
          </a:bodyPr>
          <a:lstStyle/>
          <a:p>
            <a:r>
              <a:rPr lang="en-US" b="1" dirty="0">
                <a:solidFill>
                  <a:schemeClr val="accent3"/>
                </a:solidFill>
                <a:latin typeface="Open Sans" charset="0"/>
                <a:ea typeface="Open Sans" charset="0"/>
                <a:cs typeface="Open Sans" charset="0"/>
              </a:rPr>
              <a:t>Rapport</a:t>
            </a:r>
            <a:r>
              <a:rPr lang="en-US" dirty="0">
                <a:latin typeface="Open Sans" charset="0"/>
                <a:ea typeface="Open Sans" charset="0"/>
                <a:cs typeface="Open Sans" charset="0"/>
              </a:rPr>
              <a:t>: Establishing a mutually trusting and respectful relationship with the participant</a:t>
            </a:r>
            <a:endParaRPr lang="en-US" dirty="0">
              <a:solidFill>
                <a:srgbClr val="404040"/>
              </a:solidFill>
              <a:latin typeface="Open Sans" charset="0"/>
              <a:ea typeface="Open Sans" charset="0"/>
              <a:cs typeface="Open Sans" charset="0"/>
            </a:endParaRPr>
          </a:p>
          <a:p>
            <a:r>
              <a:rPr lang="en-US" dirty="0">
                <a:latin typeface="Open Sans" charset="0"/>
                <a:ea typeface="Open Sans" charset="0"/>
                <a:cs typeface="Open Sans" charset="0"/>
              </a:rPr>
              <a:t>Rapport can change or develop over time and circumstances</a:t>
            </a:r>
          </a:p>
          <a:p>
            <a:r>
              <a:rPr lang="en-US" dirty="0">
                <a:latin typeface="Open Sans" charset="0"/>
                <a:ea typeface="Open Sans" charset="0"/>
                <a:cs typeface="Open Sans" charset="0"/>
              </a:rPr>
              <a:t>Depends on:</a:t>
            </a:r>
          </a:p>
          <a:p>
            <a:pPr lvl="1"/>
            <a:r>
              <a:rPr lang="en-US" sz="2000" dirty="0">
                <a:latin typeface="Open Sans" charset="0"/>
                <a:ea typeface="Open Sans" charset="0"/>
                <a:cs typeface="Open Sans" charset="0"/>
              </a:rPr>
              <a:t>Culture-sharing group</a:t>
            </a:r>
          </a:p>
          <a:p>
            <a:pPr lvl="1"/>
            <a:r>
              <a:rPr lang="en-US" sz="2000" dirty="0">
                <a:latin typeface="Open Sans" charset="0"/>
                <a:ea typeface="Open Sans" charset="0"/>
                <a:cs typeface="Open Sans" charset="0"/>
              </a:rPr>
              <a:t>Participant(s)</a:t>
            </a:r>
          </a:p>
          <a:p>
            <a:pPr lvl="1"/>
            <a:r>
              <a:rPr lang="en-US" sz="2000" dirty="0">
                <a:latin typeface="Open Sans" charset="0"/>
                <a:ea typeface="Open Sans" charset="0"/>
                <a:cs typeface="Open Sans" charset="0"/>
              </a:rPr>
              <a:t>Interviewer(s)</a:t>
            </a:r>
          </a:p>
          <a:p>
            <a:r>
              <a:rPr lang="en-US" b="1" dirty="0">
                <a:solidFill>
                  <a:schemeClr val="accent3"/>
                </a:solidFill>
                <a:latin typeface="Open Sans" charset="0"/>
                <a:ea typeface="Open Sans" charset="0"/>
                <a:cs typeface="Open Sans" charset="0"/>
              </a:rPr>
              <a:t>Stages of an interview</a:t>
            </a:r>
            <a:r>
              <a:rPr lang="en-US" dirty="0">
                <a:latin typeface="Open Sans" charset="0"/>
                <a:ea typeface="Open Sans" charset="0"/>
                <a:cs typeface="Open Sans" charset="0"/>
              </a:rPr>
              <a:t>:</a:t>
            </a:r>
          </a:p>
          <a:p>
            <a:endParaRPr lang="en-US" dirty="0">
              <a:latin typeface="Open Sans" charset="0"/>
              <a:ea typeface="Open Sans" charset="0"/>
              <a:cs typeface="Open Sans" charset="0"/>
            </a:endParaRPr>
          </a:p>
        </p:txBody>
      </p:sp>
      <p:sp>
        <p:nvSpPr>
          <p:cNvPr id="5" name="TextBox 4"/>
          <p:cNvSpPr txBox="1"/>
          <p:nvPr/>
        </p:nvSpPr>
        <p:spPr>
          <a:xfrm>
            <a:off x="496764" y="5164853"/>
            <a:ext cx="1707591" cy="369332"/>
          </a:xfrm>
          <a:prstGeom prst="rect">
            <a:avLst/>
          </a:prstGeom>
          <a:solidFill>
            <a:schemeClr val="tx2">
              <a:lumMod val="75000"/>
              <a:lumOff val="25000"/>
            </a:schemeClr>
          </a:solidFill>
          <a:ln>
            <a:solidFill>
              <a:schemeClr val="accent1"/>
            </a:solidFill>
          </a:ln>
          <a:effectLst>
            <a:softEdge rad="0"/>
          </a:effectLst>
        </p:spPr>
        <p:txBody>
          <a:bodyPr wrap="square" rtlCol="0">
            <a:spAutoFit/>
          </a:bodyPr>
          <a:lstStyle/>
          <a:p>
            <a:pPr algn="ctr"/>
            <a:r>
              <a:rPr lang="en-US" dirty="0">
                <a:solidFill>
                  <a:schemeClr val="bg1"/>
                </a:solidFill>
                <a:latin typeface="Open Sans" charset="0"/>
                <a:ea typeface="Open Sans" charset="0"/>
                <a:cs typeface="Open Sans" charset="0"/>
              </a:rPr>
              <a:t>Apprehension</a:t>
            </a:r>
          </a:p>
        </p:txBody>
      </p:sp>
      <p:sp>
        <p:nvSpPr>
          <p:cNvPr id="7" name="TextBox 6"/>
          <p:cNvSpPr txBox="1"/>
          <p:nvPr/>
        </p:nvSpPr>
        <p:spPr>
          <a:xfrm>
            <a:off x="2614036" y="5153409"/>
            <a:ext cx="1707591" cy="369332"/>
          </a:xfrm>
          <a:prstGeom prst="rect">
            <a:avLst/>
          </a:prstGeom>
          <a:solidFill>
            <a:schemeClr val="tx2">
              <a:lumMod val="75000"/>
              <a:lumOff val="25000"/>
            </a:schemeClr>
          </a:solidFill>
          <a:ln>
            <a:solidFill>
              <a:schemeClr val="accent1"/>
            </a:solidFill>
          </a:ln>
          <a:effectLst>
            <a:softEdge rad="0"/>
          </a:effectLst>
        </p:spPr>
        <p:txBody>
          <a:bodyPr wrap="square" rtlCol="0">
            <a:spAutoFit/>
          </a:bodyPr>
          <a:lstStyle/>
          <a:p>
            <a:pPr algn="ctr"/>
            <a:r>
              <a:rPr lang="en-US" dirty="0">
                <a:solidFill>
                  <a:schemeClr val="bg1"/>
                </a:solidFill>
                <a:latin typeface="Open Sans" charset="0"/>
                <a:ea typeface="Open Sans" charset="0"/>
                <a:cs typeface="Open Sans" charset="0"/>
              </a:rPr>
              <a:t>Exploration</a:t>
            </a:r>
          </a:p>
        </p:txBody>
      </p:sp>
      <p:sp>
        <p:nvSpPr>
          <p:cNvPr id="8" name="TextBox 7"/>
          <p:cNvSpPr txBox="1"/>
          <p:nvPr/>
        </p:nvSpPr>
        <p:spPr>
          <a:xfrm>
            <a:off x="4731307" y="5146765"/>
            <a:ext cx="1707591" cy="369332"/>
          </a:xfrm>
          <a:prstGeom prst="rect">
            <a:avLst/>
          </a:prstGeom>
          <a:solidFill>
            <a:schemeClr val="tx2">
              <a:lumMod val="75000"/>
              <a:lumOff val="25000"/>
            </a:schemeClr>
          </a:solidFill>
          <a:ln>
            <a:solidFill>
              <a:schemeClr val="accent1"/>
            </a:solidFill>
          </a:ln>
          <a:effectLst>
            <a:softEdge rad="0"/>
          </a:effectLst>
        </p:spPr>
        <p:txBody>
          <a:bodyPr wrap="square" rtlCol="0">
            <a:spAutoFit/>
          </a:bodyPr>
          <a:lstStyle/>
          <a:p>
            <a:pPr algn="ctr"/>
            <a:r>
              <a:rPr lang="en-US" dirty="0">
                <a:solidFill>
                  <a:schemeClr val="bg1"/>
                </a:solidFill>
                <a:latin typeface="Open Sans" charset="0"/>
                <a:ea typeface="Open Sans" charset="0"/>
                <a:cs typeface="Open Sans" charset="0"/>
              </a:rPr>
              <a:t>Cooperation</a:t>
            </a:r>
          </a:p>
        </p:txBody>
      </p:sp>
      <p:sp>
        <p:nvSpPr>
          <p:cNvPr id="9" name="TextBox 8"/>
          <p:cNvSpPr txBox="1"/>
          <p:nvPr/>
        </p:nvSpPr>
        <p:spPr>
          <a:xfrm>
            <a:off x="6939645" y="5164853"/>
            <a:ext cx="1707591" cy="369332"/>
          </a:xfrm>
          <a:prstGeom prst="rect">
            <a:avLst/>
          </a:prstGeom>
          <a:solidFill>
            <a:schemeClr val="tx2">
              <a:lumMod val="75000"/>
              <a:lumOff val="25000"/>
            </a:schemeClr>
          </a:solidFill>
          <a:ln>
            <a:solidFill>
              <a:schemeClr val="accent1"/>
            </a:solidFill>
          </a:ln>
          <a:effectLst>
            <a:softEdge rad="0"/>
          </a:effectLst>
        </p:spPr>
        <p:txBody>
          <a:bodyPr wrap="square" rtlCol="0">
            <a:spAutoFit/>
          </a:bodyPr>
          <a:lstStyle/>
          <a:p>
            <a:pPr algn="ctr"/>
            <a:r>
              <a:rPr lang="en-US" dirty="0">
                <a:solidFill>
                  <a:schemeClr val="bg1"/>
                </a:solidFill>
                <a:latin typeface="Open Sans" charset="0"/>
                <a:ea typeface="Open Sans" charset="0"/>
                <a:cs typeface="Open Sans" charset="0"/>
              </a:rPr>
              <a:t>Participation</a:t>
            </a:r>
          </a:p>
        </p:txBody>
      </p:sp>
      <p:cxnSp>
        <p:nvCxnSpPr>
          <p:cNvPr id="14" name="Straight Arrow Connector 13"/>
          <p:cNvCxnSpPr/>
          <p:nvPr/>
        </p:nvCxnSpPr>
        <p:spPr>
          <a:xfrm>
            <a:off x="2125015" y="5367535"/>
            <a:ext cx="489021"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a:off x="4242286" y="5367535"/>
            <a:ext cx="489021"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a:off x="6438898" y="5357527"/>
            <a:ext cx="489021"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 name="Date Placeholder 3">
            <a:extLst>
              <a:ext uri="{FF2B5EF4-FFF2-40B4-BE49-F238E27FC236}">
                <a16:creationId xmlns:a16="http://schemas.microsoft.com/office/drawing/2014/main" id="{9BA9C713-72CA-4797-8C32-678310833318}"/>
              </a:ext>
            </a:extLst>
          </p:cNvPr>
          <p:cNvSpPr>
            <a:spLocks noGrp="1"/>
          </p:cNvSpPr>
          <p:nvPr>
            <p:ph type="dt" sz="half" idx="10"/>
          </p:nvPr>
        </p:nvSpPr>
        <p:spPr/>
        <p:txBody>
          <a:bodyPr/>
          <a:lstStyle/>
          <a:p>
            <a:fld id="{D24DD74F-51F5-40DB-8260-35E535E74AF0}" type="datetime1">
              <a:rPr lang="en-US" smtClean="0"/>
              <a:t>10/22/2021</a:t>
            </a:fld>
            <a:endParaRPr lang="en-US"/>
          </a:p>
        </p:txBody>
      </p:sp>
    </p:spTree>
    <p:extLst>
      <p:ext uri="{BB962C8B-B14F-4D97-AF65-F5344CB8AC3E}">
        <p14:creationId xmlns:p14="http://schemas.microsoft.com/office/powerpoint/2010/main" val="2439092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Apprehension</a:t>
            </a:r>
          </a:p>
        </p:txBody>
      </p:sp>
      <p:sp>
        <p:nvSpPr>
          <p:cNvPr id="3" name="Content Placeholder 2"/>
          <p:cNvSpPr>
            <a:spLocks noGrp="1"/>
          </p:cNvSpPr>
          <p:nvPr>
            <p:ph idx="1"/>
          </p:nvPr>
        </p:nvSpPr>
        <p:spPr>
          <a:xfrm>
            <a:off x="511175" y="1698172"/>
            <a:ext cx="8121650" cy="4144963"/>
          </a:xfrm>
        </p:spPr>
        <p:txBody>
          <a:bodyPr>
            <a:normAutofit fontScale="92500" lnSpcReduction="20000"/>
          </a:bodyPr>
          <a:lstStyle/>
          <a:p>
            <a:r>
              <a:rPr lang="en-US" dirty="0">
                <a:latin typeface="Open Sans" charset="0"/>
                <a:ea typeface="Open Sans" charset="0"/>
                <a:cs typeface="Open Sans" charset="0"/>
              </a:rPr>
              <a:t> Sense of uncertainty</a:t>
            </a:r>
          </a:p>
          <a:p>
            <a:r>
              <a:rPr lang="en-US" dirty="0">
                <a:latin typeface="Open Sans" charset="0"/>
                <a:ea typeface="Open Sans" charset="0"/>
                <a:cs typeface="Open Sans" charset="0"/>
              </a:rPr>
              <a:t> Interviewee doesn’t know what to expect, purpose, or motivation</a:t>
            </a:r>
          </a:p>
          <a:p>
            <a:r>
              <a:rPr lang="en-US" dirty="0">
                <a:latin typeface="Open Sans" charset="0"/>
                <a:ea typeface="Open Sans" charset="0"/>
                <a:cs typeface="Open Sans" charset="0"/>
              </a:rPr>
              <a:t> Uneasy about potential judgment of responses</a:t>
            </a:r>
          </a:p>
          <a:p>
            <a:r>
              <a:rPr lang="en-US" dirty="0">
                <a:latin typeface="Open Sans" charset="0"/>
                <a:ea typeface="Open Sans" charset="0"/>
                <a:cs typeface="Open Sans" charset="0"/>
              </a:rPr>
              <a:t> Doubtful of adequate experience to report</a:t>
            </a:r>
          </a:p>
          <a:p>
            <a:r>
              <a:rPr lang="en-US" dirty="0">
                <a:latin typeface="Open Sans" charset="0"/>
                <a:ea typeface="Open Sans" charset="0"/>
                <a:cs typeface="Open Sans" charset="0"/>
              </a:rPr>
              <a:t>What to do?</a:t>
            </a:r>
          </a:p>
          <a:p>
            <a:pPr lvl="1"/>
            <a:r>
              <a:rPr lang="en-US" sz="2000" dirty="0">
                <a:latin typeface="Open Sans" charset="0"/>
                <a:ea typeface="Open Sans" charset="0"/>
                <a:cs typeface="Open Sans" charset="0"/>
              </a:rPr>
              <a:t>“Keep informants talking” (...?)</a:t>
            </a:r>
          </a:p>
          <a:p>
            <a:pPr lvl="1"/>
            <a:r>
              <a:rPr lang="en-US" sz="2000" dirty="0">
                <a:latin typeface="Open Sans" charset="0"/>
                <a:ea typeface="Open Sans" charset="0"/>
                <a:cs typeface="Open Sans" charset="0"/>
              </a:rPr>
              <a:t>Expand on informed consent process/explanations</a:t>
            </a:r>
          </a:p>
          <a:p>
            <a:pPr lvl="1"/>
            <a:r>
              <a:rPr lang="en-US" sz="2000" dirty="0">
                <a:latin typeface="Open Sans" charset="0"/>
                <a:ea typeface="Open Sans" charset="0"/>
                <a:cs typeface="Open Sans" charset="0"/>
              </a:rPr>
              <a:t>Start and demonstrate...</a:t>
            </a:r>
          </a:p>
          <a:p>
            <a:endParaRPr lang="en-US" dirty="0">
              <a:latin typeface="Open Sans" charset="0"/>
              <a:ea typeface="Open Sans" charset="0"/>
              <a:cs typeface="Open Sans" charset="0"/>
            </a:endParaRPr>
          </a:p>
        </p:txBody>
      </p:sp>
      <p:sp>
        <p:nvSpPr>
          <p:cNvPr id="4" name="Date Placeholder 3">
            <a:extLst>
              <a:ext uri="{FF2B5EF4-FFF2-40B4-BE49-F238E27FC236}">
                <a16:creationId xmlns:a16="http://schemas.microsoft.com/office/drawing/2014/main" id="{663E75B6-C9A5-42BE-8E1C-75C5E35E7D3C}"/>
              </a:ext>
            </a:extLst>
          </p:cNvPr>
          <p:cNvSpPr>
            <a:spLocks noGrp="1"/>
          </p:cNvSpPr>
          <p:nvPr>
            <p:ph type="dt" sz="half" idx="10"/>
          </p:nvPr>
        </p:nvSpPr>
        <p:spPr/>
        <p:txBody>
          <a:bodyPr/>
          <a:lstStyle/>
          <a:p>
            <a:fld id="{E4D0E19F-A962-4DE1-9AAB-2EF27A0E4B90}" type="datetime1">
              <a:rPr lang="en-US" smtClean="0"/>
              <a:t>10/22/2021</a:t>
            </a:fld>
            <a:endParaRPr lang="en-US"/>
          </a:p>
        </p:txBody>
      </p:sp>
    </p:spTree>
    <p:extLst>
      <p:ext uri="{BB962C8B-B14F-4D97-AF65-F5344CB8AC3E}">
        <p14:creationId xmlns:p14="http://schemas.microsoft.com/office/powerpoint/2010/main" val="10825461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Exploration</a:t>
            </a:r>
          </a:p>
        </p:txBody>
      </p:sp>
      <p:sp>
        <p:nvSpPr>
          <p:cNvPr id="3" name="Content Placeholder 2"/>
          <p:cNvSpPr>
            <a:spLocks noGrp="1"/>
          </p:cNvSpPr>
          <p:nvPr>
            <p:ph idx="1"/>
          </p:nvPr>
        </p:nvSpPr>
        <p:spPr>
          <a:xfrm>
            <a:off x="511175" y="1698172"/>
            <a:ext cx="8121650" cy="4144963"/>
          </a:xfrm>
        </p:spPr>
        <p:txBody>
          <a:bodyPr>
            <a:normAutofit fontScale="92500" lnSpcReduction="20000"/>
          </a:bodyPr>
          <a:lstStyle/>
          <a:p>
            <a:r>
              <a:rPr lang="en-US" dirty="0">
                <a:latin typeface="Open Sans" charset="0"/>
                <a:ea typeface="Open Sans" charset="0"/>
                <a:cs typeface="Open Sans" charset="0"/>
              </a:rPr>
              <a:t>Apprehension gives way to “trying out the relationship”</a:t>
            </a:r>
          </a:p>
          <a:p>
            <a:r>
              <a:rPr lang="en-US" dirty="0">
                <a:latin typeface="Open Sans" charset="0"/>
                <a:ea typeface="Open Sans" charset="0"/>
                <a:cs typeface="Open Sans" charset="0"/>
              </a:rPr>
              <a:t>Form opinion about what interviewer really wants</a:t>
            </a:r>
          </a:p>
          <a:p>
            <a:pPr lvl="1"/>
            <a:r>
              <a:rPr lang="en-US" sz="2000" dirty="0">
                <a:latin typeface="Open Sans" charset="0"/>
                <a:ea typeface="Open Sans" charset="0"/>
                <a:cs typeface="Open Sans" charset="0"/>
              </a:rPr>
              <a:t>Answering questions appropriately?</a:t>
            </a:r>
          </a:p>
          <a:p>
            <a:pPr lvl="1"/>
            <a:r>
              <a:rPr lang="en-US" sz="2000" dirty="0">
                <a:latin typeface="Open Sans" charset="0"/>
                <a:ea typeface="Open Sans" charset="0"/>
                <a:cs typeface="Open Sans" charset="0"/>
              </a:rPr>
              <a:t>Is it OK to talk about a specific topic?</a:t>
            </a:r>
          </a:p>
          <a:p>
            <a:r>
              <a:rPr lang="en-US" dirty="0">
                <a:latin typeface="Open Sans" charset="0"/>
                <a:ea typeface="Open Sans" charset="0"/>
                <a:cs typeface="Open Sans" charset="0"/>
              </a:rPr>
              <a:t>Begins to become familiar with process</a:t>
            </a:r>
          </a:p>
          <a:p>
            <a:r>
              <a:rPr lang="en-US" dirty="0">
                <a:latin typeface="Open Sans" charset="0"/>
                <a:ea typeface="Open Sans" charset="0"/>
                <a:cs typeface="Open Sans" charset="0"/>
              </a:rPr>
              <a:t>How do you know you’re in this stage?</a:t>
            </a:r>
          </a:p>
          <a:p>
            <a:pPr lvl="1"/>
            <a:r>
              <a:rPr lang="en-US" sz="2000" dirty="0">
                <a:latin typeface="Open Sans" charset="0"/>
                <a:ea typeface="Open Sans" charset="0"/>
                <a:cs typeface="Open Sans" charset="0"/>
              </a:rPr>
              <a:t> May offer tangential story</a:t>
            </a:r>
          </a:p>
          <a:p>
            <a:pPr lvl="1"/>
            <a:r>
              <a:rPr lang="en-US" sz="2000" dirty="0">
                <a:latin typeface="Open Sans" charset="0"/>
                <a:ea typeface="Open Sans" charset="0"/>
                <a:cs typeface="Open Sans" charset="0"/>
              </a:rPr>
              <a:t> Appears to be at ease</a:t>
            </a:r>
          </a:p>
          <a:p>
            <a:pPr lvl="1"/>
            <a:r>
              <a:rPr lang="en-US" sz="2000" dirty="0">
                <a:latin typeface="Open Sans" charset="0"/>
                <a:ea typeface="Open Sans" charset="0"/>
                <a:cs typeface="Open Sans" charset="0"/>
              </a:rPr>
              <a:t> States unspoken questions</a:t>
            </a:r>
          </a:p>
        </p:txBody>
      </p:sp>
      <p:sp>
        <p:nvSpPr>
          <p:cNvPr id="4" name="Date Placeholder 3">
            <a:extLst>
              <a:ext uri="{FF2B5EF4-FFF2-40B4-BE49-F238E27FC236}">
                <a16:creationId xmlns:a16="http://schemas.microsoft.com/office/drawing/2014/main" id="{9FF9D123-3F72-4C91-8B58-BC8A85EDF7D1}"/>
              </a:ext>
            </a:extLst>
          </p:cNvPr>
          <p:cNvSpPr>
            <a:spLocks noGrp="1"/>
          </p:cNvSpPr>
          <p:nvPr>
            <p:ph type="dt" sz="half" idx="10"/>
          </p:nvPr>
        </p:nvSpPr>
        <p:spPr/>
        <p:txBody>
          <a:bodyPr/>
          <a:lstStyle/>
          <a:p>
            <a:fld id="{F19D8A02-34CB-4DAD-BDA8-7FA733F96F49}" type="datetime1">
              <a:rPr lang="en-US" smtClean="0"/>
              <a:t>10/22/2021</a:t>
            </a:fld>
            <a:endParaRPr lang="en-US"/>
          </a:p>
        </p:txBody>
      </p:sp>
    </p:spTree>
    <p:extLst>
      <p:ext uri="{BB962C8B-B14F-4D97-AF65-F5344CB8AC3E}">
        <p14:creationId xmlns:p14="http://schemas.microsoft.com/office/powerpoint/2010/main" val="31994866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Cooperation</a:t>
            </a:r>
          </a:p>
        </p:txBody>
      </p:sp>
      <p:sp>
        <p:nvSpPr>
          <p:cNvPr id="3" name="Content Placeholder 2"/>
          <p:cNvSpPr>
            <a:spLocks noGrp="1"/>
          </p:cNvSpPr>
          <p:nvPr>
            <p:ph idx="1"/>
          </p:nvPr>
        </p:nvSpPr>
        <p:spPr>
          <a:xfrm>
            <a:off x="511175" y="1698172"/>
            <a:ext cx="8121650" cy="4144963"/>
          </a:xfrm>
        </p:spPr>
        <p:txBody>
          <a:bodyPr>
            <a:normAutofit lnSpcReduction="10000"/>
          </a:bodyPr>
          <a:lstStyle/>
          <a:p>
            <a:r>
              <a:rPr lang="en-US" dirty="0">
                <a:latin typeface="Open Sans" charset="0"/>
                <a:ea typeface="Open Sans" charset="0"/>
                <a:cs typeface="Open Sans" charset="0"/>
              </a:rPr>
              <a:t> Interviewer/-</a:t>
            </a:r>
            <a:r>
              <a:rPr lang="en-US" dirty="0" err="1">
                <a:latin typeface="Open Sans" charset="0"/>
                <a:ea typeface="Open Sans" charset="0"/>
                <a:cs typeface="Open Sans" charset="0"/>
              </a:rPr>
              <a:t>ee</a:t>
            </a:r>
            <a:r>
              <a:rPr lang="en-US" dirty="0">
                <a:latin typeface="Open Sans" charset="0"/>
                <a:ea typeface="Open Sans" charset="0"/>
                <a:cs typeface="Open Sans" charset="0"/>
              </a:rPr>
              <a:t> know what to expect from one another and move into full cooperation</a:t>
            </a:r>
          </a:p>
          <a:p>
            <a:r>
              <a:rPr lang="en-US" dirty="0">
                <a:latin typeface="Open Sans" charset="0"/>
                <a:ea typeface="Open Sans" charset="0"/>
                <a:cs typeface="Open Sans" charset="0"/>
              </a:rPr>
              <a:t> Work together towards same end</a:t>
            </a:r>
          </a:p>
          <a:p>
            <a:r>
              <a:rPr lang="en-US" dirty="0">
                <a:latin typeface="Open Sans" charset="0"/>
                <a:ea typeface="Open Sans" charset="0"/>
                <a:cs typeface="Open Sans" charset="0"/>
              </a:rPr>
              <a:t> Difference b/t “rich” vs. “thin” data</a:t>
            </a:r>
          </a:p>
          <a:p>
            <a:r>
              <a:rPr lang="en-US" dirty="0">
                <a:latin typeface="Open Sans" charset="0"/>
                <a:ea typeface="Open Sans" charset="0"/>
                <a:cs typeface="Open Sans" charset="0"/>
              </a:rPr>
              <a:t> How do you know you’re here?</a:t>
            </a:r>
          </a:p>
          <a:p>
            <a:pPr lvl="1"/>
            <a:r>
              <a:rPr lang="en-US" sz="2000" dirty="0">
                <a:latin typeface="Open Sans" charset="0"/>
                <a:ea typeface="Open Sans" charset="0"/>
                <a:cs typeface="Open Sans" charset="0"/>
              </a:rPr>
              <a:t> Mutual less concern about offense/mistakes</a:t>
            </a:r>
          </a:p>
          <a:p>
            <a:pPr lvl="1"/>
            <a:r>
              <a:rPr lang="en-US" sz="2000" dirty="0">
                <a:latin typeface="Open Sans" charset="0"/>
                <a:ea typeface="Open Sans" charset="0"/>
                <a:cs typeface="Open Sans" charset="0"/>
              </a:rPr>
              <a:t> Interviewee may self-probe, correct, verify</a:t>
            </a:r>
          </a:p>
          <a:p>
            <a:pPr lvl="1"/>
            <a:r>
              <a:rPr lang="en-US" sz="2000" dirty="0">
                <a:latin typeface="Open Sans" charset="0"/>
                <a:ea typeface="Open Sans" charset="0"/>
                <a:cs typeface="Open Sans" charset="0"/>
              </a:rPr>
              <a:t> Satisfaction with exchange</a:t>
            </a:r>
          </a:p>
        </p:txBody>
      </p:sp>
      <p:sp>
        <p:nvSpPr>
          <p:cNvPr id="4" name="Date Placeholder 3">
            <a:extLst>
              <a:ext uri="{FF2B5EF4-FFF2-40B4-BE49-F238E27FC236}">
                <a16:creationId xmlns:a16="http://schemas.microsoft.com/office/drawing/2014/main" id="{9FD7182E-985D-430E-9F9B-3900AF4F85F7}"/>
              </a:ext>
            </a:extLst>
          </p:cNvPr>
          <p:cNvSpPr>
            <a:spLocks noGrp="1"/>
          </p:cNvSpPr>
          <p:nvPr>
            <p:ph type="dt" sz="half" idx="10"/>
          </p:nvPr>
        </p:nvSpPr>
        <p:spPr/>
        <p:txBody>
          <a:bodyPr/>
          <a:lstStyle/>
          <a:p>
            <a:fld id="{1F45F1A9-9216-4FC8-BCC3-10F3FEC7C5F6}" type="datetime1">
              <a:rPr lang="en-US" smtClean="0"/>
              <a:t>10/22/2021</a:t>
            </a:fld>
            <a:endParaRPr lang="en-US"/>
          </a:p>
        </p:txBody>
      </p:sp>
    </p:spTree>
    <p:extLst>
      <p:ext uri="{BB962C8B-B14F-4D97-AF65-F5344CB8AC3E}">
        <p14:creationId xmlns:p14="http://schemas.microsoft.com/office/powerpoint/2010/main" val="888794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Qualitative vs. Quantitative</a:t>
            </a:r>
          </a:p>
        </p:txBody>
      </p:sp>
      <p:sp>
        <p:nvSpPr>
          <p:cNvPr id="5" name="Content Placeholder 3"/>
          <p:cNvSpPr>
            <a:spLocks noGrp="1"/>
          </p:cNvSpPr>
          <p:nvPr>
            <p:ph sz="half" idx="1"/>
          </p:nvPr>
        </p:nvSpPr>
        <p:spPr>
          <a:xfrm>
            <a:off x="111125" y="1274232"/>
            <a:ext cx="4132580" cy="4669367"/>
          </a:xfrm>
        </p:spPr>
        <p:txBody>
          <a:bodyPr>
            <a:noAutofit/>
          </a:bodyPr>
          <a:lstStyle/>
          <a:p>
            <a:r>
              <a:rPr lang="en-US" sz="2200" b="1" u="sng" dirty="0">
                <a:solidFill>
                  <a:schemeClr val="accent2">
                    <a:lumMod val="90000"/>
                    <a:lumOff val="10000"/>
                  </a:schemeClr>
                </a:solidFill>
                <a:latin typeface="Open Sans" charset="0"/>
                <a:ea typeface="Open Sans" charset="0"/>
                <a:cs typeface="Open Sans" charset="0"/>
              </a:rPr>
              <a:t>Qualitative Research:</a:t>
            </a:r>
          </a:p>
          <a:p>
            <a:pPr lvl="1"/>
            <a:r>
              <a:rPr lang="en-US" sz="2000" dirty="0">
                <a:latin typeface="Open Sans" charset="0"/>
                <a:ea typeface="Open Sans" charset="0"/>
                <a:cs typeface="Open Sans" charset="0"/>
              </a:rPr>
              <a:t>Answers “how” and “why” </a:t>
            </a:r>
          </a:p>
          <a:p>
            <a:pPr lvl="1"/>
            <a:r>
              <a:rPr lang="en-US" sz="2000" dirty="0">
                <a:latin typeface="Open Sans" charset="0"/>
                <a:ea typeface="Open Sans" charset="0"/>
                <a:cs typeface="Open Sans" charset="0"/>
              </a:rPr>
              <a:t>Participant’s perspective</a:t>
            </a:r>
          </a:p>
          <a:p>
            <a:pPr lvl="1"/>
            <a:r>
              <a:rPr lang="en-US" sz="2000" dirty="0">
                <a:latin typeface="Open Sans" charset="0"/>
                <a:ea typeface="Open Sans" charset="0"/>
                <a:cs typeface="Open Sans" charset="0"/>
              </a:rPr>
              <a:t>Explores hypotheses</a:t>
            </a:r>
          </a:p>
          <a:p>
            <a:pPr lvl="1"/>
            <a:r>
              <a:rPr lang="en-US" sz="2000" dirty="0">
                <a:latin typeface="Open Sans" charset="0"/>
                <a:ea typeface="Open Sans" charset="0"/>
                <a:cs typeface="Open Sans" charset="0"/>
              </a:rPr>
              <a:t>Describes (text)</a:t>
            </a:r>
          </a:p>
          <a:p>
            <a:pPr lvl="1"/>
            <a:r>
              <a:rPr lang="en-US" sz="2000" dirty="0">
                <a:latin typeface="Open Sans" charset="0"/>
                <a:ea typeface="Open Sans" charset="0"/>
                <a:cs typeface="Open Sans" charset="0"/>
              </a:rPr>
              <a:t>Common methods include: focus groups, individual interviews, and participation/observations</a:t>
            </a:r>
          </a:p>
          <a:p>
            <a:pPr lvl="1"/>
            <a:r>
              <a:rPr lang="en-US" sz="2000" dirty="0">
                <a:latin typeface="Open Sans" charset="0"/>
                <a:ea typeface="Open Sans" charset="0"/>
                <a:cs typeface="Open Sans" charset="0"/>
              </a:rPr>
              <a:t>Small sample size, more depth, less structure</a:t>
            </a:r>
          </a:p>
        </p:txBody>
      </p:sp>
      <p:sp>
        <p:nvSpPr>
          <p:cNvPr id="6" name="Content Placeholder 4"/>
          <p:cNvSpPr txBox="1">
            <a:spLocks/>
          </p:cNvSpPr>
          <p:nvPr/>
        </p:nvSpPr>
        <p:spPr>
          <a:xfrm>
            <a:off x="4572000" y="1274232"/>
            <a:ext cx="4271963" cy="4601560"/>
          </a:xfrm>
          <a:prstGeom prst="rect">
            <a:avLst/>
          </a:prstGeom>
        </p:spPr>
        <p:txBody>
          <a:bodyPr>
            <a:noAutofit/>
          </a:bodyPr>
          <a:lstStyle>
            <a:lvl1pPr marL="228600" indent="-228600" algn="l" rtl="0" eaLnBrk="1" fontAlgn="base" hangingPunct="1">
              <a:spcBef>
                <a:spcPts val="2000"/>
              </a:spcBef>
              <a:spcAft>
                <a:spcPct val="0"/>
              </a:spcAft>
              <a:buClr>
                <a:schemeClr val="accent1"/>
              </a:buClr>
              <a:buSzPct val="75000"/>
              <a:buFont typeface="Wingdings" charset="0"/>
              <a:buChar char="n"/>
              <a:defRPr sz="2000" kern="1200">
                <a:solidFill>
                  <a:srgbClr val="595959"/>
                </a:solidFill>
                <a:latin typeface="+mn-lt"/>
                <a:ea typeface="ＭＳ Ｐゴシック" charset="0"/>
                <a:cs typeface="ＭＳ Ｐゴシック" charset="0"/>
              </a:defRPr>
            </a:lvl1pPr>
            <a:lvl2pPr marL="457200" indent="-228600" algn="l" rtl="0" eaLnBrk="1" fontAlgn="base" hangingPunct="1">
              <a:spcBef>
                <a:spcPts val="600"/>
              </a:spcBef>
              <a:spcAft>
                <a:spcPct val="0"/>
              </a:spcAft>
              <a:buClr>
                <a:srgbClr val="B870B8"/>
              </a:buClr>
              <a:buSzPct val="75000"/>
              <a:buFont typeface="Wingdings" charset="0"/>
              <a:buChar char="n"/>
              <a:defRPr kern="1200">
                <a:solidFill>
                  <a:srgbClr val="595959"/>
                </a:solidFill>
                <a:latin typeface="+mn-lt"/>
                <a:ea typeface="ＭＳ Ｐゴシック" charset="0"/>
                <a:cs typeface="+mn-cs"/>
              </a:defRPr>
            </a:lvl2pPr>
            <a:lvl3pPr marL="685800" indent="-228600" algn="l" rtl="0" eaLnBrk="1" fontAlgn="base" hangingPunct="1">
              <a:spcBef>
                <a:spcPts val="600"/>
              </a:spcBef>
              <a:spcAft>
                <a:spcPct val="0"/>
              </a:spcAft>
              <a:buClr>
                <a:schemeClr val="accent1"/>
              </a:buClr>
              <a:buSzPct val="75000"/>
              <a:buFont typeface="Wingdings" charset="0"/>
              <a:buChar char="n"/>
              <a:defRPr kern="1200">
                <a:solidFill>
                  <a:srgbClr val="595959"/>
                </a:solidFill>
                <a:latin typeface="+mn-lt"/>
                <a:ea typeface="ＭＳ Ｐゴシック" charset="0"/>
                <a:cs typeface="+mn-cs"/>
              </a:defRPr>
            </a:lvl3pPr>
            <a:lvl4pPr marL="914400" indent="-228600" algn="l" rtl="0" eaLnBrk="1" fontAlgn="base" hangingPunct="1">
              <a:spcBef>
                <a:spcPts val="600"/>
              </a:spcBef>
              <a:spcAft>
                <a:spcPct val="0"/>
              </a:spcAft>
              <a:buClr>
                <a:srgbClr val="B870B8"/>
              </a:buClr>
              <a:buSzPct val="75000"/>
              <a:buFont typeface="Wingdings" charset="0"/>
              <a:buChar char="n"/>
              <a:defRPr kern="1200">
                <a:solidFill>
                  <a:srgbClr val="595959"/>
                </a:solidFill>
                <a:latin typeface="+mn-lt"/>
                <a:ea typeface="ＭＳ Ｐゴシック" charset="0"/>
                <a:cs typeface="+mn-cs"/>
              </a:defRPr>
            </a:lvl4pPr>
            <a:lvl5pPr marL="1143000" indent="-228600" algn="l" rtl="0" eaLnBrk="1" fontAlgn="base" hangingPunct="1">
              <a:spcBef>
                <a:spcPts val="600"/>
              </a:spcBef>
              <a:spcAft>
                <a:spcPct val="0"/>
              </a:spcAft>
              <a:buClr>
                <a:schemeClr val="accent1"/>
              </a:buClr>
              <a:buSzPct val="75000"/>
              <a:buFont typeface="Wingdings" charset="0"/>
              <a:buChar char="n"/>
              <a:defRPr kern="1200">
                <a:solidFill>
                  <a:srgbClr val="595959"/>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sz="2200" b="1" u="sng" dirty="0">
                <a:solidFill>
                  <a:schemeClr val="accent2">
                    <a:lumMod val="90000"/>
                    <a:lumOff val="10000"/>
                  </a:schemeClr>
                </a:solidFill>
                <a:latin typeface="Open Sans" charset="0"/>
                <a:ea typeface="Open Sans" charset="0"/>
                <a:cs typeface="Open Sans" charset="0"/>
              </a:rPr>
              <a:t>Quantitative Research:</a:t>
            </a:r>
          </a:p>
          <a:p>
            <a:pPr lvl="1" defTabSz="914400"/>
            <a:r>
              <a:rPr lang="en-US" sz="2000" dirty="0">
                <a:latin typeface="Open Sans" charset="0"/>
                <a:ea typeface="Open Sans" charset="0"/>
                <a:cs typeface="Open Sans" charset="0"/>
              </a:rPr>
              <a:t>Answers “who”, “what”, “how much” &amp; “where” </a:t>
            </a:r>
          </a:p>
          <a:p>
            <a:pPr lvl="1" defTabSz="914400"/>
            <a:r>
              <a:rPr lang="en-US" sz="2000" dirty="0">
                <a:latin typeface="Open Sans" charset="0"/>
                <a:ea typeface="Open Sans" charset="0"/>
                <a:cs typeface="Open Sans" charset="0"/>
              </a:rPr>
              <a:t>Researcher’s perspective</a:t>
            </a:r>
          </a:p>
          <a:p>
            <a:pPr lvl="1" defTabSz="914400"/>
            <a:r>
              <a:rPr lang="en-US" sz="2000" dirty="0">
                <a:latin typeface="Open Sans" charset="0"/>
                <a:ea typeface="Open Sans" charset="0"/>
                <a:cs typeface="Open Sans" charset="0"/>
              </a:rPr>
              <a:t>Confirms hypotheses</a:t>
            </a:r>
          </a:p>
          <a:p>
            <a:pPr lvl="1" defTabSz="914400"/>
            <a:r>
              <a:rPr lang="en-US" sz="2000" dirty="0">
                <a:latin typeface="Open Sans" charset="0"/>
                <a:ea typeface="Open Sans" charset="0"/>
                <a:cs typeface="Open Sans" charset="0"/>
              </a:rPr>
              <a:t>Quantifies (numbers)</a:t>
            </a:r>
          </a:p>
          <a:p>
            <a:pPr lvl="1" defTabSz="914400"/>
            <a:r>
              <a:rPr lang="en-US" sz="2000" dirty="0">
                <a:latin typeface="Open Sans" charset="0"/>
                <a:ea typeface="Open Sans" charset="0"/>
                <a:cs typeface="Open Sans" charset="0"/>
              </a:rPr>
              <a:t>Common methods include: surveys, interviews, longitudinal studies, and controlled observations.</a:t>
            </a:r>
          </a:p>
          <a:p>
            <a:pPr lvl="1" defTabSz="914400"/>
            <a:r>
              <a:rPr lang="en-US" sz="2000" dirty="0">
                <a:latin typeface="Open Sans" charset="0"/>
                <a:ea typeface="Open Sans" charset="0"/>
                <a:cs typeface="Open Sans" charset="0"/>
              </a:rPr>
              <a:t>Large sample size, less depth, more structure</a:t>
            </a:r>
          </a:p>
        </p:txBody>
      </p:sp>
      <p:sp>
        <p:nvSpPr>
          <p:cNvPr id="3" name="Date Placeholder 2">
            <a:extLst>
              <a:ext uri="{FF2B5EF4-FFF2-40B4-BE49-F238E27FC236}">
                <a16:creationId xmlns:a16="http://schemas.microsoft.com/office/drawing/2014/main" id="{C5EF4DA0-203F-4E34-8C6A-227A1837DC08}"/>
              </a:ext>
            </a:extLst>
          </p:cNvPr>
          <p:cNvSpPr>
            <a:spLocks noGrp="1"/>
          </p:cNvSpPr>
          <p:nvPr>
            <p:ph type="dt" sz="half" idx="10"/>
          </p:nvPr>
        </p:nvSpPr>
        <p:spPr/>
        <p:txBody>
          <a:bodyPr/>
          <a:lstStyle/>
          <a:p>
            <a:fld id="{B5059BCB-F457-47B4-BA9B-379F68AD93FC}" type="datetime1">
              <a:rPr lang="en-US" smtClean="0"/>
              <a:t>10/22/2021</a:t>
            </a:fld>
            <a:endParaRPr lang="en-US"/>
          </a:p>
        </p:txBody>
      </p:sp>
    </p:spTree>
    <p:extLst>
      <p:ext uri="{BB962C8B-B14F-4D97-AF65-F5344CB8AC3E}">
        <p14:creationId xmlns:p14="http://schemas.microsoft.com/office/powerpoint/2010/main" val="35391765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Participation</a:t>
            </a:r>
          </a:p>
        </p:txBody>
      </p:sp>
      <p:sp>
        <p:nvSpPr>
          <p:cNvPr id="3" name="Content Placeholder 2"/>
          <p:cNvSpPr>
            <a:spLocks noGrp="1"/>
          </p:cNvSpPr>
          <p:nvPr>
            <p:ph idx="1"/>
          </p:nvPr>
        </p:nvSpPr>
        <p:spPr>
          <a:xfrm>
            <a:off x="511175" y="1371601"/>
            <a:ext cx="8121650" cy="4144963"/>
          </a:xfrm>
        </p:spPr>
        <p:txBody>
          <a:bodyPr>
            <a:normAutofit fontScale="85000" lnSpcReduction="20000"/>
          </a:bodyPr>
          <a:lstStyle/>
          <a:p>
            <a:r>
              <a:rPr lang="en-US" dirty="0">
                <a:latin typeface="Open Sans" charset="0"/>
                <a:ea typeface="Open Sans" charset="0"/>
                <a:cs typeface="Open Sans" charset="0"/>
              </a:rPr>
              <a:t> Final stage in rapport building process</a:t>
            </a:r>
          </a:p>
          <a:p>
            <a:r>
              <a:rPr lang="en-US" dirty="0">
                <a:latin typeface="Open Sans" charset="0"/>
                <a:ea typeface="Open Sans" charset="0"/>
                <a:cs typeface="Open Sans" charset="0"/>
              </a:rPr>
              <a:t>After multiple encounters</a:t>
            </a:r>
          </a:p>
          <a:p>
            <a:r>
              <a:rPr lang="en-US" dirty="0">
                <a:latin typeface="Open Sans" charset="0"/>
                <a:ea typeface="Open Sans" charset="0"/>
                <a:cs typeface="Open Sans" charset="0"/>
              </a:rPr>
              <a:t>Interviewee takes more assertive role</a:t>
            </a:r>
          </a:p>
          <a:p>
            <a:r>
              <a:rPr lang="en-US" dirty="0">
                <a:latin typeface="Open Sans" charset="0"/>
                <a:ea typeface="Open Sans" charset="0"/>
                <a:cs typeface="Open Sans" charset="0"/>
              </a:rPr>
              <a:t>On look-out for new information, consideration</a:t>
            </a:r>
          </a:p>
          <a:p>
            <a:r>
              <a:rPr lang="en-US" dirty="0">
                <a:latin typeface="Open Sans" charset="0"/>
                <a:ea typeface="Open Sans" charset="0"/>
                <a:cs typeface="Open Sans" charset="0"/>
              </a:rPr>
              <a:t>Involvement in analysis or dissemination</a:t>
            </a:r>
          </a:p>
          <a:p>
            <a:r>
              <a:rPr lang="en-US" dirty="0">
                <a:latin typeface="Open Sans" charset="0"/>
                <a:ea typeface="Open Sans" charset="0"/>
                <a:cs typeface="Open Sans" charset="0"/>
              </a:rPr>
              <a:t>Is this stage crucial?</a:t>
            </a:r>
          </a:p>
          <a:p>
            <a:pPr lvl="1"/>
            <a:r>
              <a:rPr lang="en-US" dirty="0">
                <a:latin typeface="Open Sans" charset="0"/>
                <a:ea typeface="Open Sans" charset="0"/>
                <a:cs typeface="Open Sans" charset="0"/>
              </a:rPr>
              <a:t> Empowerment, mobilization</a:t>
            </a:r>
          </a:p>
          <a:p>
            <a:pPr lvl="1"/>
            <a:r>
              <a:rPr lang="en-US" dirty="0">
                <a:latin typeface="Open Sans" charset="0"/>
                <a:ea typeface="Open Sans" charset="0"/>
                <a:cs typeface="Open Sans" charset="0"/>
              </a:rPr>
              <a:t> Member checking/validation</a:t>
            </a:r>
          </a:p>
          <a:p>
            <a:pPr lvl="1"/>
            <a:r>
              <a:rPr lang="en-US" dirty="0">
                <a:latin typeface="Open Sans" charset="0"/>
                <a:ea typeface="Open Sans" charset="0"/>
                <a:cs typeface="Open Sans" charset="0"/>
              </a:rPr>
              <a:t> Qualitative rapid assessment</a:t>
            </a:r>
          </a:p>
          <a:p>
            <a:pPr lvl="1"/>
            <a:r>
              <a:rPr lang="en-US" dirty="0">
                <a:latin typeface="Open Sans" charset="0"/>
                <a:ea typeface="Open Sans" charset="0"/>
                <a:cs typeface="Open Sans" charset="0"/>
              </a:rPr>
              <a:t>In-depth cooperation gives saturation</a:t>
            </a:r>
          </a:p>
        </p:txBody>
      </p:sp>
      <p:sp>
        <p:nvSpPr>
          <p:cNvPr id="4" name="Date Placeholder 3">
            <a:extLst>
              <a:ext uri="{FF2B5EF4-FFF2-40B4-BE49-F238E27FC236}">
                <a16:creationId xmlns:a16="http://schemas.microsoft.com/office/drawing/2014/main" id="{3F3A02AE-CA5E-4197-B6B5-EFD858B9EADF}"/>
              </a:ext>
            </a:extLst>
          </p:cNvPr>
          <p:cNvSpPr>
            <a:spLocks noGrp="1"/>
          </p:cNvSpPr>
          <p:nvPr>
            <p:ph type="dt" sz="half" idx="10"/>
          </p:nvPr>
        </p:nvSpPr>
        <p:spPr/>
        <p:txBody>
          <a:bodyPr/>
          <a:lstStyle/>
          <a:p>
            <a:fld id="{1811CE98-6EE6-4276-AA2E-103368C12FCC}" type="datetime1">
              <a:rPr lang="en-US" smtClean="0"/>
              <a:t>10/22/2021</a:t>
            </a:fld>
            <a:endParaRPr lang="en-US"/>
          </a:p>
        </p:txBody>
      </p:sp>
    </p:spTree>
    <p:extLst>
      <p:ext uri="{BB962C8B-B14F-4D97-AF65-F5344CB8AC3E}">
        <p14:creationId xmlns:p14="http://schemas.microsoft.com/office/powerpoint/2010/main" val="25893353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174" y="484188"/>
            <a:ext cx="8274479" cy="1116012"/>
          </a:xfrm>
        </p:spPr>
        <p:txBody>
          <a:bodyPr>
            <a:normAutofit fontScale="90000"/>
          </a:bodyPr>
          <a:lstStyle/>
          <a:p>
            <a:r>
              <a:rPr lang="en-US" dirty="0">
                <a:latin typeface="Open Sans" charset="0"/>
                <a:ea typeface="Open Sans" charset="0"/>
                <a:cs typeface="Open Sans" charset="0"/>
              </a:rPr>
              <a:t>Conversation vs. Qualitative Interview</a:t>
            </a:r>
          </a:p>
        </p:txBody>
      </p:sp>
      <p:graphicFrame>
        <p:nvGraphicFramePr>
          <p:cNvPr id="5" name="Table 4"/>
          <p:cNvGraphicFramePr>
            <a:graphicFrameLocks noGrp="1"/>
          </p:cNvGraphicFramePr>
          <p:nvPr>
            <p:extLst>
              <p:ext uri="{D42A27DB-BD31-4B8C-83A1-F6EECF244321}">
                <p14:modId xmlns:p14="http://schemas.microsoft.com/office/powerpoint/2010/main" val="3375954443"/>
              </p:ext>
            </p:extLst>
          </p:nvPr>
        </p:nvGraphicFramePr>
        <p:xfrm>
          <a:off x="284203" y="1198604"/>
          <a:ext cx="8748585" cy="4742814"/>
        </p:xfrm>
        <a:graphic>
          <a:graphicData uri="http://schemas.openxmlformats.org/drawingml/2006/table">
            <a:tbl>
              <a:tblPr firstRow="1" bandRow="1">
                <a:tableStyleId>{5C22544A-7EE6-4342-B048-85BDC9FD1C3A}</a:tableStyleId>
              </a:tblPr>
              <a:tblGrid>
                <a:gridCol w="1482813">
                  <a:extLst>
                    <a:ext uri="{9D8B030D-6E8A-4147-A177-3AD203B41FA5}">
                      <a16:colId xmlns:a16="http://schemas.microsoft.com/office/drawing/2014/main" val="1467092095"/>
                    </a:ext>
                  </a:extLst>
                </a:gridCol>
                <a:gridCol w="3177086">
                  <a:extLst>
                    <a:ext uri="{9D8B030D-6E8A-4147-A177-3AD203B41FA5}">
                      <a16:colId xmlns:a16="http://schemas.microsoft.com/office/drawing/2014/main" val="899364709"/>
                    </a:ext>
                  </a:extLst>
                </a:gridCol>
                <a:gridCol w="4088686">
                  <a:extLst>
                    <a:ext uri="{9D8B030D-6E8A-4147-A177-3AD203B41FA5}">
                      <a16:colId xmlns:a16="http://schemas.microsoft.com/office/drawing/2014/main" val="2168762919"/>
                    </a:ext>
                  </a:extLst>
                </a:gridCol>
              </a:tblGrid>
              <a:tr h="302523">
                <a:tc>
                  <a:txBody>
                    <a:bodyPr/>
                    <a:lstStyle/>
                    <a:p>
                      <a:endParaRPr lang="en-US" sz="1200" dirty="0">
                        <a:latin typeface="Open Sans" charset="0"/>
                        <a:ea typeface="Open Sans" charset="0"/>
                        <a:cs typeface="Open Sans" charset="0"/>
                      </a:endParaRPr>
                    </a:p>
                  </a:txBody>
                  <a:tcPr/>
                </a:tc>
                <a:tc>
                  <a:txBody>
                    <a:bodyPr/>
                    <a:lstStyle/>
                    <a:p>
                      <a:pPr algn="ctr"/>
                      <a:r>
                        <a:rPr lang="en-US" sz="1200" b="0" dirty="0">
                          <a:latin typeface="Open Sans" charset="0"/>
                          <a:ea typeface="Open Sans" charset="0"/>
                          <a:cs typeface="Open Sans" charset="0"/>
                        </a:rPr>
                        <a:t>Friendly Conversation</a:t>
                      </a:r>
                    </a:p>
                  </a:txBody>
                  <a:tcPr/>
                </a:tc>
                <a:tc>
                  <a:txBody>
                    <a:bodyPr/>
                    <a:lstStyle/>
                    <a:p>
                      <a:pPr algn="ctr"/>
                      <a:r>
                        <a:rPr lang="en-US" sz="1200" b="0" dirty="0">
                          <a:latin typeface="Open Sans" charset="0"/>
                          <a:ea typeface="Open Sans" charset="0"/>
                          <a:cs typeface="Open Sans" charset="0"/>
                        </a:rPr>
                        <a:t>Qualitative Interview</a:t>
                      </a:r>
                    </a:p>
                  </a:txBody>
                  <a:tcPr/>
                </a:tc>
                <a:extLst>
                  <a:ext uri="{0D108BD9-81ED-4DB2-BD59-A6C34878D82A}">
                    <a16:rowId xmlns:a16="http://schemas.microsoft.com/office/drawing/2014/main" val="99245640"/>
                  </a:ext>
                </a:extLst>
              </a:tr>
              <a:tr h="315316">
                <a:tc>
                  <a:txBody>
                    <a:bodyPr/>
                    <a:lstStyle/>
                    <a:p>
                      <a:r>
                        <a:rPr lang="en-US" sz="1300" dirty="0">
                          <a:latin typeface="Open Sans" charset="0"/>
                          <a:ea typeface="Open Sans" charset="0"/>
                          <a:cs typeface="Open Sans" charset="0"/>
                        </a:rPr>
                        <a:t>Greeting</a:t>
                      </a:r>
                    </a:p>
                  </a:txBody>
                  <a:tcPr/>
                </a:tc>
                <a:tc>
                  <a:txBody>
                    <a:bodyPr/>
                    <a:lstStyle/>
                    <a:p>
                      <a:r>
                        <a:rPr lang="en-US" sz="1300" dirty="0">
                          <a:latin typeface="Open Sans" charset="0"/>
                          <a:ea typeface="Open Sans" charset="0"/>
                          <a:cs typeface="Open Sans" charset="0"/>
                        </a:rPr>
                        <a:t>Brief, sometimes physical contact</a:t>
                      </a:r>
                    </a:p>
                  </a:txBody>
                  <a:tcPr/>
                </a:tc>
                <a:tc>
                  <a:txBody>
                    <a:bodyPr/>
                    <a:lstStyle/>
                    <a:p>
                      <a:r>
                        <a:rPr lang="en-US" sz="1300" dirty="0">
                          <a:latin typeface="Open Sans" charset="0"/>
                          <a:ea typeface="Open Sans" charset="0"/>
                          <a:cs typeface="Open Sans" charset="0"/>
                        </a:rPr>
                        <a:t>Extended, instructional, introductions</a:t>
                      </a:r>
                    </a:p>
                  </a:txBody>
                  <a:tcPr/>
                </a:tc>
                <a:extLst>
                  <a:ext uri="{0D108BD9-81ED-4DB2-BD59-A6C34878D82A}">
                    <a16:rowId xmlns:a16="http://schemas.microsoft.com/office/drawing/2014/main" val="2413046302"/>
                  </a:ext>
                </a:extLst>
              </a:tr>
              <a:tr h="478995">
                <a:tc>
                  <a:txBody>
                    <a:bodyPr/>
                    <a:lstStyle/>
                    <a:p>
                      <a:r>
                        <a:rPr lang="en-US" sz="1300" dirty="0">
                          <a:latin typeface="Open Sans" charset="0"/>
                          <a:ea typeface="Open Sans" charset="0"/>
                          <a:cs typeface="Open Sans" charset="0"/>
                        </a:rPr>
                        <a:t>Explicit Purpose</a:t>
                      </a:r>
                    </a:p>
                  </a:txBody>
                  <a:tcPr/>
                </a:tc>
                <a:tc>
                  <a:txBody>
                    <a:bodyPr/>
                    <a:lstStyle/>
                    <a:p>
                      <a:r>
                        <a:rPr lang="en-US" sz="1300" dirty="0">
                          <a:latin typeface="Open Sans" charset="0"/>
                          <a:ea typeface="Open Sans" charset="0"/>
                          <a:cs typeface="Open Sans" charset="0"/>
                        </a:rPr>
                        <a:t>Lacking, not stated or questioned</a:t>
                      </a:r>
                    </a:p>
                  </a:txBody>
                  <a:tcPr/>
                </a:tc>
                <a:tc>
                  <a:txBody>
                    <a:bodyPr/>
                    <a:lstStyle/>
                    <a:p>
                      <a:r>
                        <a:rPr lang="en-US" sz="1300" dirty="0">
                          <a:latin typeface="Open Sans" charset="0"/>
                          <a:ea typeface="Open Sans" charset="0"/>
                          <a:cs typeface="Open Sans" charset="0"/>
                        </a:rPr>
                        <a:t>Consent, verification, study eligibility, recording process, research questions</a:t>
                      </a:r>
                    </a:p>
                  </a:txBody>
                  <a:tcPr/>
                </a:tc>
                <a:extLst>
                  <a:ext uri="{0D108BD9-81ED-4DB2-BD59-A6C34878D82A}">
                    <a16:rowId xmlns:a16="http://schemas.microsoft.com/office/drawing/2014/main" val="303092932"/>
                  </a:ext>
                </a:extLst>
              </a:tr>
              <a:tr h="478995">
                <a:tc>
                  <a:txBody>
                    <a:bodyPr/>
                    <a:lstStyle/>
                    <a:p>
                      <a:r>
                        <a:rPr lang="en-US" sz="1300" dirty="0">
                          <a:latin typeface="Open Sans" charset="0"/>
                          <a:ea typeface="Open Sans" charset="0"/>
                          <a:cs typeface="Open Sans" charset="0"/>
                        </a:rPr>
                        <a:t>Expressing Interest</a:t>
                      </a:r>
                    </a:p>
                  </a:txBody>
                  <a:tcPr/>
                </a:tc>
                <a:tc>
                  <a:txBody>
                    <a:bodyPr/>
                    <a:lstStyle/>
                    <a:p>
                      <a:r>
                        <a:rPr lang="en-US" sz="1300" dirty="0">
                          <a:latin typeface="Open Sans" charset="0"/>
                          <a:ea typeface="Open Sans" charset="0"/>
                          <a:cs typeface="Open Sans" charset="0"/>
                        </a:rPr>
                        <a:t>Confirmatory/</a:t>
                      </a:r>
                      <a:r>
                        <a:rPr lang="en-US" sz="1300" dirty="0" err="1">
                          <a:latin typeface="Open Sans" charset="0"/>
                          <a:ea typeface="Open Sans" charset="0"/>
                          <a:cs typeface="Open Sans" charset="0"/>
                        </a:rPr>
                        <a:t>disconfirmatory</a:t>
                      </a:r>
                      <a:r>
                        <a:rPr lang="en-US" sz="1300" dirty="0">
                          <a:latin typeface="Open Sans" charset="0"/>
                          <a:ea typeface="Open Sans" charset="0"/>
                          <a:cs typeface="Open Sans" charset="0"/>
                        </a:rPr>
                        <a:t> statements (</a:t>
                      </a:r>
                      <a:r>
                        <a:rPr lang="en-US" sz="1300" dirty="0" err="1">
                          <a:latin typeface="Open Sans" charset="0"/>
                          <a:ea typeface="Open Sans" charset="0"/>
                          <a:cs typeface="Open Sans" charset="0"/>
                        </a:rPr>
                        <a:t>e.g.,"Wow</a:t>
                      </a:r>
                      <a:r>
                        <a:rPr lang="en-US" sz="1300" dirty="0">
                          <a:latin typeface="Open Sans" charset="0"/>
                          <a:ea typeface="Open Sans" charset="0"/>
                          <a:cs typeface="Open Sans" charset="0"/>
                        </a:rPr>
                        <a:t>!")</a:t>
                      </a:r>
                    </a:p>
                  </a:txBody>
                  <a:tcPr/>
                </a:tc>
                <a:tc>
                  <a:txBody>
                    <a:bodyPr/>
                    <a:lstStyle/>
                    <a:p>
                      <a:r>
                        <a:rPr lang="en-US" sz="1300" dirty="0">
                          <a:latin typeface="Open Sans" charset="0"/>
                          <a:ea typeface="Open Sans" charset="0"/>
                          <a:cs typeface="Open Sans" charset="0"/>
                        </a:rPr>
                        <a:t>Non-</a:t>
                      </a:r>
                      <a:r>
                        <a:rPr lang="en-US" sz="1300" dirty="0" err="1">
                          <a:latin typeface="Open Sans" charset="0"/>
                          <a:ea typeface="Open Sans" charset="0"/>
                          <a:cs typeface="Open Sans" charset="0"/>
                        </a:rPr>
                        <a:t>judgemental</a:t>
                      </a:r>
                      <a:r>
                        <a:rPr lang="en-US" sz="1300" dirty="0">
                          <a:latin typeface="Open Sans" charset="0"/>
                          <a:ea typeface="Open Sans" charset="0"/>
                          <a:cs typeface="Open Sans" charset="0"/>
                        </a:rPr>
                        <a:t> probing questions, seeking detail and clarification</a:t>
                      </a:r>
                    </a:p>
                  </a:txBody>
                  <a:tcPr/>
                </a:tc>
                <a:extLst>
                  <a:ext uri="{0D108BD9-81ED-4DB2-BD59-A6C34878D82A}">
                    <a16:rowId xmlns:a16="http://schemas.microsoft.com/office/drawing/2014/main" val="1883468079"/>
                  </a:ext>
                </a:extLst>
              </a:tr>
              <a:tr h="521780">
                <a:tc>
                  <a:txBody>
                    <a:bodyPr/>
                    <a:lstStyle/>
                    <a:p>
                      <a:r>
                        <a:rPr lang="en-US" sz="1300" dirty="0">
                          <a:latin typeface="Open Sans" charset="0"/>
                          <a:ea typeface="Open Sans" charset="0"/>
                          <a:cs typeface="Open Sans" charset="0"/>
                        </a:rPr>
                        <a:t>Expressing Ignorance</a:t>
                      </a:r>
                    </a:p>
                  </a:txBody>
                  <a:tcPr/>
                </a:tc>
                <a:tc>
                  <a:txBody>
                    <a:bodyPr/>
                    <a:lstStyle/>
                    <a:p>
                      <a:r>
                        <a:rPr lang="en-US" sz="1300" dirty="0">
                          <a:latin typeface="Open Sans" charset="0"/>
                          <a:ea typeface="Open Sans" charset="0"/>
                          <a:cs typeface="Open Sans" charset="0"/>
                        </a:rPr>
                        <a:t>Encourage to continue talking</a:t>
                      </a:r>
                    </a:p>
                  </a:txBody>
                  <a:tcPr/>
                </a:tc>
                <a:tc>
                  <a:txBody>
                    <a:bodyPr/>
                    <a:lstStyle/>
                    <a:p>
                      <a:r>
                        <a:rPr lang="en-US" sz="1300" dirty="0">
                          <a:latin typeface="Open Sans" charset="0"/>
                          <a:ea typeface="Open Sans" charset="0"/>
                          <a:cs typeface="Open Sans" charset="0"/>
                        </a:rPr>
                        <a:t>Acknowledgement, validation, and encourage to continue talking; native language explanations</a:t>
                      </a:r>
                    </a:p>
                  </a:txBody>
                  <a:tcPr/>
                </a:tc>
                <a:extLst>
                  <a:ext uri="{0D108BD9-81ED-4DB2-BD59-A6C34878D82A}">
                    <a16:rowId xmlns:a16="http://schemas.microsoft.com/office/drawing/2014/main" val="4244216207"/>
                  </a:ext>
                </a:extLst>
              </a:tr>
              <a:tr h="478995">
                <a:tc>
                  <a:txBody>
                    <a:bodyPr/>
                    <a:lstStyle/>
                    <a:p>
                      <a:r>
                        <a:rPr lang="en-US" sz="1300" dirty="0">
                          <a:latin typeface="Open Sans" charset="0"/>
                          <a:ea typeface="Open Sans" charset="0"/>
                          <a:cs typeface="Open Sans" charset="0"/>
                        </a:rPr>
                        <a:t>Taking Turns</a:t>
                      </a:r>
                    </a:p>
                  </a:txBody>
                  <a:tcPr/>
                </a:tc>
                <a:tc>
                  <a:txBody>
                    <a:bodyPr/>
                    <a:lstStyle/>
                    <a:p>
                      <a:r>
                        <a:rPr lang="en-US" sz="1300" dirty="0">
                          <a:latin typeface="Open Sans" charset="0"/>
                          <a:ea typeface="Open Sans" charset="0"/>
                          <a:cs typeface="Open Sans" charset="0"/>
                        </a:rPr>
                        <a:t>Fluid, balanced participation</a:t>
                      </a:r>
                    </a:p>
                  </a:txBody>
                  <a:tcPr/>
                </a:tc>
                <a:tc>
                  <a:txBody>
                    <a:bodyPr/>
                    <a:lstStyle/>
                    <a:p>
                      <a:r>
                        <a:rPr lang="en-US" sz="1300" dirty="0">
                          <a:latin typeface="Open Sans" charset="0"/>
                          <a:ea typeface="Open Sans" charset="0"/>
                          <a:cs typeface="Open Sans" charset="0"/>
                        </a:rPr>
                        <a:t>Asymmetrical, interviewee talks more with "control" by interviewer</a:t>
                      </a:r>
                    </a:p>
                  </a:txBody>
                  <a:tcPr/>
                </a:tc>
                <a:extLst>
                  <a:ext uri="{0D108BD9-81ED-4DB2-BD59-A6C34878D82A}">
                    <a16:rowId xmlns:a16="http://schemas.microsoft.com/office/drawing/2014/main" val="3277741003"/>
                  </a:ext>
                </a:extLst>
              </a:tr>
              <a:tr h="478995">
                <a:tc>
                  <a:txBody>
                    <a:bodyPr/>
                    <a:lstStyle/>
                    <a:p>
                      <a:r>
                        <a:rPr lang="en-US" sz="1300" dirty="0">
                          <a:latin typeface="Open Sans" charset="0"/>
                          <a:ea typeface="Open Sans" charset="0"/>
                          <a:cs typeface="Open Sans" charset="0"/>
                        </a:rPr>
                        <a:t>Abbreviating</a:t>
                      </a:r>
                    </a:p>
                  </a:txBody>
                  <a:tcPr/>
                </a:tc>
                <a:tc>
                  <a:txBody>
                    <a:bodyPr/>
                    <a:lstStyle/>
                    <a:p>
                      <a:r>
                        <a:rPr lang="en-US" sz="1300" dirty="0">
                          <a:latin typeface="Open Sans" charset="0"/>
                          <a:ea typeface="Open Sans" charset="0"/>
                          <a:cs typeface="Open Sans" charset="0"/>
                        </a:rPr>
                        <a:t>Understood references or partial hints</a:t>
                      </a:r>
                    </a:p>
                  </a:txBody>
                  <a:tcPr/>
                </a:tc>
                <a:tc>
                  <a:txBody>
                    <a:bodyPr/>
                    <a:lstStyle/>
                    <a:p>
                      <a:r>
                        <a:rPr lang="en-US" sz="1300" dirty="0">
                          <a:latin typeface="Open Sans" charset="0"/>
                          <a:ea typeface="Open Sans" charset="0"/>
                          <a:cs typeface="Open Sans" charset="0"/>
                        </a:rPr>
                        <a:t>Further inquiry on references/partial hints</a:t>
                      </a:r>
                    </a:p>
                  </a:txBody>
                  <a:tcPr/>
                </a:tc>
                <a:extLst>
                  <a:ext uri="{0D108BD9-81ED-4DB2-BD59-A6C34878D82A}">
                    <a16:rowId xmlns:a16="http://schemas.microsoft.com/office/drawing/2014/main" val="4257832853"/>
                  </a:ext>
                </a:extLst>
              </a:tr>
              <a:tr h="478995">
                <a:tc>
                  <a:txBody>
                    <a:bodyPr/>
                    <a:lstStyle/>
                    <a:p>
                      <a:r>
                        <a:rPr lang="en-US" sz="1300" dirty="0">
                          <a:latin typeface="Open Sans" charset="0"/>
                          <a:ea typeface="Open Sans" charset="0"/>
                          <a:cs typeface="Open Sans" charset="0"/>
                        </a:rPr>
                        <a:t>Pausing</a:t>
                      </a:r>
                    </a:p>
                  </a:txBody>
                  <a:tcPr/>
                </a:tc>
                <a:tc>
                  <a:txBody>
                    <a:bodyPr/>
                    <a:lstStyle/>
                    <a:p>
                      <a:r>
                        <a:rPr lang="en-US" sz="1300" dirty="0">
                          <a:latin typeface="Open Sans" charset="0"/>
                          <a:ea typeface="Open Sans" charset="0"/>
                          <a:cs typeface="Open Sans" charset="0"/>
                        </a:rPr>
                        <a:t>Indicative of natural flow</a:t>
                      </a:r>
                    </a:p>
                  </a:txBody>
                  <a:tcPr/>
                </a:tc>
                <a:tc>
                  <a:txBody>
                    <a:bodyPr/>
                    <a:lstStyle/>
                    <a:p>
                      <a:r>
                        <a:rPr lang="en-US" sz="1300" dirty="0">
                          <a:latin typeface="Open Sans" charset="0"/>
                          <a:ea typeface="Open Sans" charset="0"/>
                          <a:cs typeface="Open Sans" charset="0"/>
                        </a:rPr>
                        <a:t>Time for reflection for both parties, review notes, coping, awkward</a:t>
                      </a:r>
                    </a:p>
                  </a:txBody>
                  <a:tcPr/>
                </a:tc>
                <a:extLst>
                  <a:ext uri="{0D108BD9-81ED-4DB2-BD59-A6C34878D82A}">
                    <a16:rowId xmlns:a16="http://schemas.microsoft.com/office/drawing/2014/main" val="3701182729"/>
                  </a:ext>
                </a:extLst>
              </a:tr>
              <a:tr h="478995">
                <a:tc>
                  <a:txBody>
                    <a:bodyPr/>
                    <a:lstStyle/>
                    <a:p>
                      <a:r>
                        <a:rPr lang="en-US" sz="1300" dirty="0">
                          <a:latin typeface="Open Sans" charset="0"/>
                          <a:ea typeface="Open Sans" charset="0"/>
                          <a:cs typeface="Open Sans" charset="0"/>
                        </a:rPr>
                        <a:t>Repeating</a:t>
                      </a:r>
                    </a:p>
                  </a:txBody>
                  <a:tcPr/>
                </a:tc>
                <a:tc>
                  <a:txBody>
                    <a:bodyPr/>
                    <a:lstStyle/>
                    <a:p>
                      <a:r>
                        <a:rPr lang="en-US" sz="1300" dirty="0">
                          <a:latin typeface="Open Sans" charset="0"/>
                          <a:ea typeface="Open Sans" charset="0"/>
                          <a:cs typeface="Open Sans" charset="0"/>
                        </a:rPr>
                        <a:t>Not necessarily intentional</a:t>
                      </a:r>
                    </a:p>
                  </a:txBody>
                  <a:tcPr/>
                </a:tc>
                <a:tc>
                  <a:txBody>
                    <a:bodyPr/>
                    <a:lstStyle/>
                    <a:p>
                      <a:r>
                        <a:rPr lang="en-US" sz="1300" dirty="0">
                          <a:latin typeface="Open Sans" charset="0"/>
                          <a:ea typeface="Open Sans" charset="0"/>
                          <a:cs typeface="Open Sans" charset="0"/>
                        </a:rPr>
                        <a:t>Part of conscious iteration, emphasizing purpose or explanation</a:t>
                      </a:r>
                    </a:p>
                  </a:txBody>
                  <a:tcPr/>
                </a:tc>
                <a:extLst>
                  <a:ext uri="{0D108BD9-81ED-4DB2-BD59-A6C34878D82A}">
                    <a16:rowId xmlns:a16="http://schemas.microsoft.com/office/drawing/2014/main" val="2966685875"/>
                  </a:ext>
                </a:extLst>
              </a:tr>
              <a:tr h="680677">
                <a:tc>
                  <a:txBody>
                    <a:bodyPr/>
                    <a:lstStyle/>
                    <a:p>
                      <a:r>
                        <a:rPr lang="en-US" sz="1300" dirty="0">
                          <a:latin typeface="Open Sans" charset="0"/>
                          <a:ea typeface="Open Sans" charset="0"/>
                          <a:cs typeface="Open Sans" charset="0"/>
                        </a:rPr>
                        <a:t>Leave Taking</a:t>
                      </a:r>
                    </a:p>
                  </a:txBody>
                  <a:tcPr/>
                </a:tc>
                <a:tc>
                  <a:txBody>
                    <a:bodyPr/>
                    <a:lstStyle/>
                    <a:p>
                      <a:r>
                        <a:rPr lang="en-US" sz="1300" dirty="0">
                          <a:latin typeface="Open Sans" charset="0"/>
                          <a:ea typeface="Open Sans" charset="0"/>
                          <a:cs typeface="Open Sans" charset="0"/>
                        </a:rPr>
                        <a:t>Brief, not necessarily purposeful</a:t>
                      </a:r>
                    </a:p>
                  </a:txBody>
                  <a:tcPr/>
                </a:tc>
                <a:tc>
                  <a:txBody>
                    <a:bodyPr/>
                    <a:lstStyle/>
                    <a:p>
                      <a:r>
                        <a:rPr lang="en-US" sz="1300" dirty="0">
                          <a:latin typeface="Open Sans" charset="0"/>
                          <a:ea typeface="Open Sans" charset="0"/>
                          <a:cs typeface="Open Sans" charset="0"/>
                        </a:rPr>
                        <a:t>Gratitude, next steps, data use, more responses/question, payment process, closing statements</a:t>
                      </a:r>
                    </a:p>
                  </a:txBody>
                  <a:tcPr/>
                </a:tc>
                <a:extLst>
                  <a:ext uri="{0D108BD9-81ED-4DB2-BD59-A6C34878D82A}">
                    <a16:rowId xmlns:a16="http://schemas.microsoft.com/office/drawing/2014/main" val="2214019512"/>
                  </a:ext>
                </a:extLst>
              </a:tr>
            </a:tbl>
          </a:graphicData>
        </a:graphic>
      </p:graphicFrame>
      <p:sp>
        <p:nvSpPr>
          <p:cNvPr id="3" name="Date Placeholder 2">
            <a:extLst>
              <a:ext uri="{FF2B5EF4-FFF2-40B4-BE49-F238E27FC236}">
                <a16:creationId xmlns:a16="http://schemas.microsoft.com/office/drawing/2014/main" id="{29D36F80-D3F0-4364-AACC-DA5CB33631AF}"/>
              </a:ext>
            </a:extLst>
          </p:cNvPr>
          <p:cNvSpPr>
            <a:spLocks noGrp="1"/>
          </p:cNvSpPr>
          <p:nvPr>
            <p:ph type="dt" sz="half" idx="10"/>
          </p:nvPr>
        </p:nvSpPr>
        <p:spPr/>
        <p:txBody>
          <a:bodyPr/>
          <a:lstStyle/>
          <a:p>
            <a:fld id="{18A0B15F-B815-467D-B215-B8158B9006F8}" type="datetime1">
              <a:rPr lang="en-US" smtClean="0"/>
              <a:t>10/22/2021</a:t>
            </a:fld>
            <a:endParaRPr lang="en-US"/>
          </a:p>
        </p:txBody>
      </p:sp>
    </p:spTree>
    <p:extLst>
      <p:ext uri="{BB962C8B-B14F-4D97-AF65-F5344CB8AC3E}">
        <p14:creationId xmlns:p14="http://schemas.microsoft.com/office/powerpoint/2010/main" val="28361166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Introduction</a:t>
            </a:r>
          </a:p>
        </p:txBody>
      </p:sp>
      <p:sp>
        <p:nvSpPr>
          <p:cNvPr id="3" name="Content Placeholder 2"/>
          <p:cNvSpPr>
            <a:spLocks noGrp="1"/>
          </p:cNvSpPr>
          <p:nvPr>
            <p:ph idx="1"/>
          </p:nvPr>
        </p:nvSpPr>
        <p:spPr>
          <a:xfrm>
            <a:off x="511175" y="1371601"/>
            <a:ext cx="8121650" cy="4144963"/>
          </a:xfrm>
        </p:spPr>
        <p:txBody>
          <a:bodyPr/>
          <a:lstStyle/>
          <a:p>
            <a:r>
              <a:rPr lang="en-US" sz="2600" dirty="0">
                <a:latin typeface="Open Sans" charset="0"/>
                <a:ea typeface="Open Sans" charset="0"/>
                <a:cs typeface="Open Sans" charset="0"/>
              </a:rPr>
              <a:t>Introduce yourself</a:t>
            </a:r>
          </a:p>
          <a:p>
            <a:r>
              <a:rPr lang="en-US" sz="2600" dirty="0">
                <a:latin typeface="Open Sans" charset="0"/>
                <a:ea typeface="Open Sans" charset="0"/>
                <a:cs typeface="Open Sans" charset="0"/>
              </a:rPr>
              <a:t>Help the participant(s) to feel comfortable</a:t>
            </a:r>
          </a:p>
          <a:p>
            <a:r>
              <a:rPr lang="en-US" sz="2600" dirty="0">
                <a:latin typeface="Open Sans" charset="0"/>
                <a:ea typeface="Open Sans" charset="0"/>
                <a:cs typeface="Open Sans" charset="0"/>
              </a:rPr>
              <a:t>Get consent, if not already done</a:t>
            </a:r>
          </a:p>
          <a:p>
            <a:r>
              <a:rPr lang="en-US" sz="2600" dirty="0">
                <a:latin typeface="Open Sans" charset="0"/>
                <a:ea typeface="Open Sans" charset="0"/>
                <a:cs typeface="Open Sans" charset="0"/>
              </a:rPr>
              <a:t>State the purpose of your interview or discussion</a:t>
            </a:r>
          </a:p>
          <a:p>
            <a:pPr lvl="1"/>
            <a:r>
              <a:rPr lang="en-US" sz="2200" dirty="0">
                <a:latin typeface="Open Sans" charset="0"/>
                <a:ea typeface="Open Sans" charset="0"/>
                <a:cs typeface="Open Sans" charset="0"/>
              </a:rPr>
              <a:t>Provide a basic outline of what he/she should expect (duration, interactive components, etc.)</a:t>
            </a:r>
          </a:p>
          <a:p>
            <a:r>
              <a:rPr lang="en-US" sz="2600" dirty="0">
                <a:latin typeface="Open Sans" charset="0"/>
                <a:ea typeface="Open Sans" charset="0"/>
                <a:cs typeface="Open Sans" charset="0"/>
              </a:rPr>
              <a:t>Allow room for questions or concerns to be voiced</a:t>
            </a:r>
          </a:p>
        </p:txBody>
      </p:sp>
      <p:sp>
        <p:nvSpPr>
          <p:cNvPr id="4" name="Date Placeholder 3">
            <a:extLst>
              <a:ext uri="{FF2B5EF4-FFF2-40B4-BE49-F238E27FC236}">
                <a16:creationId xmlns:a16="http://schemas.microsoft.com/office/drawing/2014/main" id="{79333449-F6A4-4FDE-BADA-95794AD22E40}"/>
              </a:ext>
            </a:extLst>
          </p:cNvPr>
          <p:cNvSpPr>
            <a:spLocks noGrp="1"/>
          </p:cNvSpPr>
          <p:nvPr>
            <p:ph type="dt" sz="half" idx="10"/>
          </p:nvPr>
        </p:nvSpPr>
        <p:spPr/>
        <p:txBody>
          <a:bodyPr/>
          <a:lstStyle/>
          <a:p>
            <a:fld id="{75976338-EA5E-4248-91A7-D6BACFA3496C}" type="datetime1">
              <a:rPr lang="en-US" smtClean="0"/>
              <a:t>10/22/2021</a:t>
            </a:fld>
            <a:endParaRPr lang="en-US"/>
          </a:p>
        </p:txBody>
      </p:sp>
    </p:spTree>
    <p:extLst>
      <p:ext uri="{BB962C8B-B14F-4D97-AF65-F5344CB8AC3E}">
        <p14:creationId xmlns:p14="http://schemas.microsoft.com/office/powerpoint/2010/main" val="39379497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Questions</a:t>
            </a:r>
          </a:p>
        </p:txBody>
      </p:sp>
      <p:sp>
        <p:nvSpPr>
          <p:cNvPr id="3" name="Content Placeholder 2"/>
          <p:cNvSpPr>
            <a:spLocks noGrp="1"/>
          </p:cNvSpPr>
          <p:nvPr>
            <p:ph idx="1"/>
          </p:nvPr>
        </p:nvSpPr>
        <p:spPr>
          <a:xfrm>
            <a:off x="511175" y="1371601"/>
            <a:ext cx="8121650" cy="4144963"/>
          </a:xfrm>
        </p:spPr>
        <p:txBody>
          <a:bodyPr>
            <a:noAutofit/>
          </a:bodyPr>
          <a:lstStyle/>
          <a:p>
            <a:r>
              <a:rPr lang="en-US" sz="2400" dirty="0">
                <a:latin typeface="Open Sans" charset="0"/>
                <a:ea typeface="Open Sans" charset="0"/>
                <a:cs typeface="Open Sans" charset="0"/>
              </a:rPr>
              <a:t>Ask the same questions in the same manner to each participant</a:t>
            </a:r>
          </a:p>
          <a:p>
            <a:r>
              <a:rPr lang="en-US" sz="2400" dirty="0">
                <a:latin typeface="Open Sans" charset="0"/>
                <a:ea typeface="Open Sans" charset="0"/>
                <a:cs typeface="Open Sans" charset="0"/>
              </a:rPr>
              <a:t>Important to consider the sensitive nature of questions</a:t>
            </a:r>
            <a:endParaRPr lang="en-US" sz="2400" baseline="30000" dirty="0">
              <a:latin typeface="Open Sans" charset="0"/>
              <a:ea typeface="Open Sans" charset="0"/>
              <a:cs typeface="Open Sans" charset="0"/>
            </a:endParaRPr>
          </a:p>
          <a:p>
            <a:r>
              <a:rPr lang="en-US" sz="2400" dirty="0">
                <a:latin typeface="Open Sans" charset="0"/>
                <a:ea typeface="Open Sans" charset="0"/>
                <a:cs typeface="Open Sans" charset="0"/>
              </a:rPr>
              <a:t>For structured or semi-structured interviews, follow the script as closely as possible </a:t>
            </a:r>
          </a:p>
          <a:p>
            <a:pPr lvl="1"/>
            <a:r>
              <a:rPr lang="en-US" sz="2400" dirty="0">
                <a:latin typeface="Open Sans" charset="0"/>
                <a:ea typeface="Open Sans" charset="0"/>
                <a:cs typeface="Open Sans" charset="0"/>
              </a:rPr>
              <a:t>Do not offer extraneous information</a:t>
            </a:r>
          </a:p>
          <a:p>
            <a:pPr lvl="1"/>
            <a:r>
              <a:rPr lang="en-US" sz="2400" dirty="0">
                <a:latin typeface="Open Sans" charset="0"/>
                <a:ea typeface="Open Sans" charset="0"/>
                <a:cs typeface="Open Sans" charset="0"/>
              </a:rPr>
              <a:t>Do not lead, suggest, or inject an opinion</a:t>
            </a:r>
          </a:p>
          <a:p>
            <a:r>
              <a:rPr lang="en-US" sz="2400" dirty="0">
                <a:latin typeface="Open Sans" charset="0"/>
                <a:ea typeface="Open Sans" charset="0"/>
                <a:cs typeface="Open Sans" charset="0"/>
              </a:rPr>
              <a:t>Remain neutral throughout the interview</a:t>
            </a:r>
          </a:p>
          <a:p>
            <a:pPr lvl="1"/>
            <a:r>
              <a:rPr lang="en-US" sz="2400" dirty="0">
                <a:latin typeface="Open Sans" charset="0"/>
                <a:ea typeface="Open Sans" charset="0"/>
                <a:cs typeface="Open Sans" charset="0"/>
              </a:rPr>
              <a:t>If you disagree with the participant, do not argue</a:t>
            </a:r>
          </a:p>
          <a:p>
            <a:r>
              <a:rPr lang="en-US" sz="2400" dirty="0">
                <a:latin typeface="Open Sans" charset="0"/>
                <a:ea typeface="Open Sans" charset="0"/>
                <a:cs typeface="Open Sans" charset="0"/>
              </a:rPr>
              <a:t>Provide </a:t>
            </a:r>
            <a:r>
              <a:rPr lang="en-US" sz="2400" b="1" dirty="0">
                <a:solidFill>
                  <a:schemeClr val="accent3"/>
                </a:solidFill>
                <a:latin typeface="Open Sans" charset="0"/>
                <a:ea typeface="Open Sans" charset="0"/>
                <a:cs typeface="Open Sans" charset="0"/>
              </a:rPr>
              <a:t>clarification</a:t>
            </a:r>
            <a:r>
              <a:rPr lang="en-US" sz="2400" dirty="0">
                <a:solidFill>
                  <a:schemeClr val="accent3"/>
                </a:solidFill>
                <a:latin typeface="Open Sans" charset="0"/>
                <a:ea typeface="Open Sans" charset="0"/>
                <a:cs typeface="Open Sans" charset="0"/>
              </a:rPr>
              <a:t> </a:t>
            </a:r>
            <a:r>
              <a:rPr lang="en-US" sz="2400" dirty="0">
                <a:latin typeface="Open Sans" charset="0"/>
                <a:ea typeface="Open Sans" charset="0"/>
                <a:cs typeface="Open Sans" charset="0"/>
              </a:rPr>
              <a:t>and </a:t>
            </a:r>
            <a:r>
              <a:rPr lang="en-US" sz="2400" b="1" dirty="0">
                <a:solidFill>
                  <a:schemeClr val="accent3"/>
                </a:solidFill>
                <a:latin typeface="Open Sans" charset="0"/>
                <a:ea typeface="Open Sans" charset="0"/>
                <a:cs typeface="Open Sans" charset="0"/>
              </a:rPr>
              <a:t>probing</a:t>
            </a:r>
            <a:r>
              <a:rPr lang="en-US" sz="2400" dirty="0">
                <a:solidFill>
                  <a:schemeClr val="accent3"/>
                </a:solidFill>
                <a:latin typeface="Open Sans" charset="0"/>
                <a:ea typeface="Open Sans" charset="0"/>
                <a:cs typeface="Open Sans" charset="0"/>
              </a:rPr>
              <a:t> </a:t>
            </a:r>
            <a:r>
              <a:rPr lang="en-US" sz="2400" dirty="0">
                <a:latin typeface="Open Sans" charset="0"/>
                <a:ea typeface="Open Sans" charset="0"/>
                <a:cs typeface="Open Sans" charset="0"/>
              </a:rPr>
              <a:t>questions as needed</a:t>
            </a:r>
          </a:p>
        </p:txBody>
      </p:sp>
      <p:sp>
        <p:nvSpPr>
          <p:cNvPr id="4" name="Date Placeholder 3">
            <a:extLst>
              <a:ext uri="{FF2B5EF4-FFF2-40B4-BE49-F238E27FC236}">
                <a16:creationId xmlns:a16="http://schemas.microsoft.com/office/drawing/2014/main" id="{53CF7685-E5DD-4253-AB07-593247E133DA}"/>
              </a:ext>
            </a:extLst>
          </p:cNvPr>
          <p:cNvSpPr>
            <a:spLocks noGrp="1"/>
          </p:cNvSpPr>
          <p:nvPr>
            <p:ph type="dt" sz="half" idx="10"/>
          </p:nvPr>
        </p:nvSpPr>
        <p:spPr/>
        <p:txBody>
          <a:bodyPr/>
          <a:lstStyle/>
          <a:p>
            <a:fld id="{BCFEE2CC-6096-4671-A57E-E509AA66666C}" type="datetime1">
              <a:rPr lang="en-US" smtClean="0"/>
              <a:t>10/22/2021</a:t>
            </a:fld>
            <a:endParaRPr lang="en-US"/>
          </a:p>
        </p:txBody>
      </p:sp>
    </p:spTree>
    <p:extLst>
      <p:ext uri="{BB962C8B-B14F-4D97-AF65-F5344CB8AC3E}">
        <p14:creationId xmlns:p14="http://schemas.microsoft.com/office/powerpoint/2010/main" val="39011412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Probes</a:t>
            </a:r>
          </a:p>
        </p:txBody>
      </p:sp>
      <p:sp>
        <p:nvSpPr>
          <p:cNvPr id="3" name="Content Placeholder 2"/>
          <p:cNvSpPr>
            <a:spLocks noGrp="1"/>
          </p:cNvSpPr>
          <p:nvPr>
            <p:ph idx="1"/>
          </p:nvPr>
        </p:nvSpPr>
        <p:spPr>
          <a:xfrm>
            <a:off x="511175" y="1371601"/>
            <a:ext cx="8121650" cy="4144963"/>
          </a:xfrm>
        </p:spPr>
        <p:txBody>
          <a:bodyPr/>
          <a:lstStyle/>
          <a:p>
            <a:r>
              <a:rPr lang="en-US" sz="2400" dirty="0">
                <a:latin typeface="Open Sans" charset="0"/>
                <a:ea typeface="Open Sans" charset="0"/>
                <a:cs typeface="Open Sans" charset="0"/>
              </a:rPr>
              <a:t>Natural phrase, question, gesture, and/or sound to encourage the participant to speak more or elaborate on her answer</a:t>
            </a:r>
            <a:endParaRPr lang="en-US" sz="2400" dirty="0">
              <a:solidFill>
                <a:srgbClr val="404040"/>
              </a:solidFill>
              <a:latin typeface="Open Sans" charset="0"/>
              <a:ea typeface="Open Sans" charset="0"/>
              <a:cs typeface="Open Sans" charset="0"/>
            </a:endParaRPr>
          </a:p>
          <a:p>
            <a:r>
              <a:rPr lang="en-US" sz="2400" b="1" dirty="0">
                <a:solidFill>
                  <a:schemeClr val="accent3"/>
                </a:solidFill>
                <a:latin typeface="Open Sans" charset="0"/>
                <a:ea typeface="Open Sans" charset="0"/>
                <a:cs typeface="Open Sans" charset="0"/>
              </a:rPr>
              <a:t>Probing</a:t>
            </a:r>
          </a:p>
          <a:p>
            <a:pPr lvl="1"/>
            <a:r>
              <a:rPr lang="en-US" sz="2200" dirty="0">
                <a:latin typeface="Open Sans" charset="0"/>
                <a:ea typeface="Open Sans" charset="0"/>
                <a:cs typeface="Open Sans" charset="0"/>
              </a:rPr>
              <a:t>Probes help to dig deeper and help guide the discussion</a:t>
            </a:r>
          </a:p>
          <a:p>
            <a:pPr lvl="1"/>
            <a:r>
              <a:rPr lang="en-US" sz="2400" dirty="0">
                <a:latin typeface="Open Sans" charset="0"/>
                <a:ea typeface="Open Sans" charset="0"/>
                <a:cs typeface="Open Sans" charset="0"/>
              </a:rPr>
              <a:t>Not all probing questions have to be used</a:t>
            </a:r>
          </a:p>
          <a:p>
            <a:pPr lvl="1"/>
            <a:r>
              <a:rPr lang="en-US" sz="2400" dirty="0">
                <a:latin typeface="Open Sans" charset="0"/>
                <a:ea typeface="Open Sans" charset="0"/>
                <a:cs typeface="Open Sans" charset="0"/>
              </a:rPr>
              <a:t>Use when response is brief or unclear</a:t>
            </a:r>
          </a:p>
          <a:p>
            <a:pPr lvl="1"/>
            <a:r>
              <a:rPr lang="en-US" sz="2400" dirty="0">
                <a:latin typeface="Open Sans" charset="0"/>
                <a:ea typeface="Open Sans" charset="0"/>
                <a:cs typeface="Open Sans" charset="0"/>
              </a:rPr>
              <a:t>Indicate active listening</a:t>
            </a:r>
            <a:endParaRPr lang="en-US" sz="2400" dirty="0">
              <a:solidFill>
                <a:schemeClr val="tx1"/>
              </a:solidFill>
              <a:latin typeface="Open Sans" charset="0"/>
              <a:ea typeface="Open Sans" charset="0"/>
              <a:cs typeface="Open Sans" charset="0"/>
            </a:endParaRPr>
          </a:p>
          <a:p>
            <a:pPr lvl="1"/>
            <a:r>
              <a:rPr lang="en-US" sz="2400" dirty="0">
                <a:latin typeface="Open Sans" charset="0"/>
                <a:ea typeface="Open Sans" charset="0"/>
                <a:cs typeface="Open Sans" charset="0"/>
              </a:rPr>
              <a:t>Important not to probe too much or too little</a:t>
            </a:r>
          </a:p>
        </p:txBody>
      </p:sp>
      <p:sp>
        <p:nvSpPr>
          <p:cNvPr id="4" name="Date Placeholder 3">
            <a:extLst>
              <a:ext uri="{FF2B5EF4-FFF2-40B4-BE49-F238E27FC236}">
                <a16:creationId xmlns:a16="http://schemas.microsoft.com/office/drawing/2014/main" id="{784947E8-3135-4D61-9246-D62BA665CF46}"/>
              </a:ext>
            </a:extLst>
          </p:cNvPr>
          <p:cNvSpPr>
            <a:spLocks noGrp="1"/>
          </p:cNvSpPr>
          <p:nvPr>
            <p:ph type="dt" sz="half" idx="10"/>
          </p:nvPr>
        </p:nvSpPr>
        <p:spPr/>
        <p:txBody>
          <a:bodyPr/>
          <a:lstStyle/>
          <a:p>
            <a:fld id="{F53AB58A-8365-4DD8-8CE5-D000C17D4C55}" type="datetime1">
              <a:rPr lang="en-US" smtClean="0"/>
              <a:t>10/22/2021</a:t>
            </a:fld>
            <a:endParaRPr lang="en-US"/>
          </a:p>
        </p:txBody>
      </p:sp>
    </p:spTree>
    <p:extLst>
      <p:ext uri="{BB962C8B-B14F-4D97-AF65-F5344CB8AC3E}">
        <p14:creationId xmlns:p14="http://schemas.microsoft.com/office/powerpoint/2010/main" val="36654905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Types of Probes</a:t>
            </a:r>
          </a:p>
        </p:txBody>
      </p:sp>
      <p:sp>
        <p:nvSpPr>
          <p:cNvPr id="3" name="Content Placeholder 2"/>
          <p:cNvSpPr>
            <a:spLocks noGrp="1"/>
          </p:cNvSpPr>
          <p:nvPr>
            <p:ph idx="1"/>
          </p:nvPr>
        </p:nvSpPr>
        <p:spPr>
          <a:xfrm>
            <a:off x="511175" y="1371601"/>
            <a:ext cx="8121650" cy="4144963"/>
          </a:xfrm>
        </p:spPr>
        <p:txBody>
          <a:bodyPr/>
          <a:lstStyle/>
          <a:p>
            <a:r>
              <a:rPr lang="en-US" sz="2200" b="1" dirty="0">
                <a:solidFill>
                  <a:schemeClr val="accent3"/>
                </a:solidFill>
                <a:latin typeface="Open Sans" charset="0"/>
                <a:ea typeface="Open Sans" charset="0"/>
                <a:cs typeface="Open Sans" charset="0"/>
              </a:rPr>
              <a:t>Direct questions </a:t>
            </a:r>
            <a:r>
              <a:rPr lang="en-US" sz="2200" dirty="0">
                <a:latin typeface="Open Sans" charset="0"/>
                <a:ea typeface="Open Sans" charset="0"/>
                <a:cs typeface="Open Sans" charset="0"/>
              </a:rPr>
              <a:t>on “how”, “why”, “what do you mean”?</a:t>
            </a:r>
          </a:p>
          <a:p>
            <a:r>
              <a:rPr lang="en-US" sz="2200" b="1" dirty="0">
                <a:solidFill>
                  <a:schemeClr val="accent3"/>
                </a:solidFill>
                <a:latin typeface="Open Sans" charset="0"/>
                <a:ea typeface="Open Sans" charset="0"/>
                <a:cs typeface="Open Sans" charset="0"/>
              </a:rPr>
              <a:t>Neutral</a:t>
            </a:r>
            <a:r>
              <a:rPr lang="en-US" sz="2200" dirty="0">
                <a:solidFill>
                  <a:schemeClr val="accent3"/>
                </a:solidFill>
                <a:latin typeface="Open Sans" charset="0"/>
                <a:ea typeface="Open Sans" charset="0"/>
                <a:cs typeface="Open Sans" charset="0"/>
              </a:rPr>
              <a:t> </a:t>
            </a:r>
            <a:r>
              <a:rPr lang="en-US" sz="2200" dirty="0">
                <a:latin typeface="Open Sans" charset="0"/>
                <a:ea typeface="Open Sans" charset="0"/>
                <a:cs typeface="Open Sans" charset="0"/>
              </a:rPr>
              <a:t>verbal expressions, nodding (“Uh-huh” probe)</a:t>
            </a:r>
          </a:p>
          <a:p>
            <a:r>
              <a:rPr lang="en-US" sz="2200" b="1" dirty="0">
                <a:solidFill>
                  <a:schemeClr val="accent3"/>
                </a:solidFill>
                <a:latin typeface="Open Sans" charset="0"/>
                <a:ea typeface="Open Sans" charset="0"/>
                <a:cs typeface="Open Sans" charset="0"/>
              </a:rPr>
              <a:t>Mirroring technique</a:t>
            </a:r>
            <a:r>
              <a:rPr lang="en-US" sz="2200" b="1" dirty="0">
                <a:latin typeface="Open Sans" charset="0"/>
                <a:ea typeface="Open Sans" charset="0"/>
                <a:cs typeface="Open Sans" charset="0"/>
              </a:rPr>
              <a:t> </a:t>
            </a:r>
            <a:r>
              <a:rPr lang="en-US" sz="2200" dirty="0">
                <a:latin typeface="Open Sans" charset="0"/>
                <a:ea typeface="Open Sans" charset="0"/>
                <a:cs typeface="Open Sans" charset="0"/>
              </a:rPr>
              <a:t>/ Echo probe (repeating prior point)</a:t>
            </a:r>
          </a:p>
          <a:p>
            <a:r>
              <a:rPr lang="en-US" sz="2200" b="1" dirty="0">
                <a:solidFill>
                  <a:schemeClr val="accent3"/>
                </a:solidFill>
                <a:latin typeface="Open Sans" charset="0"/>
                <a:ea typeface="Open Sans" charset="0"/>
                <a:cs typeface="Open Sans" charset="0"/>
              </a:rPr>
              <a:t>Silent</a:t>
            </a:r>
            <a:r>
              <a:rPr lang="en-US" sz="2200" b="1" dirty="0">
                <a:latin typeface="Open Sans" charset="0"/>
                <a:ea typeface="Open Sans" charset="0"/>
                <a:cs typeface="Open Sans" charset="0"/>
              </a:rPr>
              <a:t> </a:t>
            </a:r>
            <a:r>
              <a:rPr lang="en-US" sz="2200" dirty="0">
                <a:latin typeface="Open Sans" charset="0"/>
                <a:ea typeface="Open Sans" charset="0"/>
                <a:cs typeface="Open Sans" charset="0"/>
              </a:rPr>
              <a:t>probe</a:t>
            </a:r>
            <a:r>
              <a:rPr lang="en-US" sz="2200" b="1" dirty="0">
                <a:latin typeface="Open Sans" charset="0"/>
                <a:ea typeface="Open Sans" charset="0"/>
                <a:cs typeface="Open Sans" charset="0"/>
              </a:rPr>
              <a:t> </a:t>
            </a:r>
            <a:r>
              <a:rPr lang="en-US" sz="2200" dirty="0">
                <a:latin typeface="Open Sans" charset="0"/>
                <a:ea typeface="Open Sans" charset="0"/>
                <a:cs typeface="Open Sans" charset="0"/>
              </a:rPr>
              <a:t>(remaining quiet)</a:t>
            </a:r>
          </a:p>
          <a:p>
            <a:r>
              <a:rPr lang="en-US" sz="2200" b="1" dirty="0">
                <a:solidFill>
                  <a:schemeClr val="accent3"/>
                </a:solidFill>
                <a:latin typeface="Open Sans" charset="0"/>
                <a:ea typeface="Open Sans" charset="0"/>
                <a:cs typeface="Open Sans" charset="0"/>
              </a:rPr>
              <a:t>Exploratory</a:t>
            </a:r>
            <a:r>
              <a:rPr lang="en-US" sz="2200" dirty="0">
                <a:solidFill>
                  <a:schemeClr val="accent3"/>
                </a:solidFill>
                <a:latin typeface="Open Sans" charset="0"/>
                <a:ea typeface="Open Sans" charset="0"/>
                <a:cs typeface="Open Sans" charset="0"/>
              </a:rPr>
              <a:t> </a:t>
            </a:r>
            <a:r>
              <a:rPr lang="en-US" sz="2200" dirty="0">
                <a:latin typeface="Open Sans" charset="0"/>
                <a:ea typeface="Open Sans" charset="0"/>
                <a:cs typeface="Open Sans" charset="0"/>
              </a:rPr>
              <a:t>probe (“What else?” “Tell me more about...”)</a:t>
            </a:r>
          </a:p>
          <a:p>
            <a:r>
              <a:rPr lang="en-US" sz="2200" b="1" dirty="0">
                <a:solidFill>
                  <a:schemeClr val="accent3"/>
                </a:solidFill>
                <a:latin typeface="Open Sans" charset="0"/>
                <a:ea typeface="Open Sans" charset="0"/>
                <a:cs typeface="Open Sans" charset="0"/>
              </a:rPr>
              <a:t>Baiting/phased assertion </a:t>
            </a:r>
            <a:r>
              <a:rPr lang="en-US" sz="2200" dirty="0">
                <a:latin typeface="Open Sans" charset="0"/>
                <a:ea typeface="Open Sans" charset="0"/>
                <a:cs typeface="Open Sans" charset="0"/>
              </a:rPr>
              <a:t>probes (Hint of already knowing)</a:t>
            </a:r>
          </a:p>
          <a:p>
            <a:endParaRPr lang="en-US" sz="2200" dirty="0">
              <a:latin typeface="Open Sans" charset="0"/>
              <a:ea typeface="Open Sans" charset="0"/>
              <a:cs typeface="Open Sans" charset="0"/>
            </a:endParaRPr>
          </a:p>
          <a:p>
            <a:endParaRPr lang="en-US" sz="2200" dirty="0">
              <a:latin typeface="Open Sans" charset="0"/>
              <a:ea typeface="Open Sans" charset="0"/>
              <a:cs typeface="Open Sans" charset="0"/>
            </a:endParaRPr>
          </a:p>
        </p:txBody>
      </p:sp>
      <p:sp>
        <p:nvSpPr>
          <p:cNvPr id="4" name="Date Placeholder 3">
            <a:extLst>
              <a:ext uri="{FF2B5EF4-FFF2-40B4-BE49-F238E27FC236}">
                <a16:creationId xmlns:a16="http://schemas.microsoft.com/office/drawing/2014/main" id="{66ADAF17-3DDF-45D4-914F-FDF2020DB92C}"/>
              </a:ext>
            </a:extLst>
          </p:cNvPr>
          <p:cNvSpPr>
            <a:spLocks noGrp="1"/>
          </p:cNvSpPr>
          <p:nvPr>
            <p:ph type="dt" sz="half" idx="10"/>
          </p:nvPr>
        </p:nvSpPr>
        <p:spPr/>
        <p:txBody>
          <a:bodyPr/>
          <a:lstStyle/>
          <a:p>
            <a:fld id="{4AB5B2EB-94D0-42E2-BA4A-C744F0B13CCD}" type="datetime1">
              <a:rPr lang="en-US" smtClean="0"/>
              <a:t>10/22/2021</a:t>
            </a:fld>
            <a:endParaRPr lang="en-US"/>
          </a:p>
        </p:txBody>
      </p:sp>
    </p:spTree>
    <p:extLst>
      <p:ext uri="{BB962C8B-B14F-4D97-AF65-F5344CB8AC3E}">
        <p14:creationId xmlns:p14="http://schemas.microsoft.com/office/powerpoint/2010/main" val="17375329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Clarification</a:t>
            </a:r>
          </a:p>
        </p:txBody>
      </p:sp>
      <p:sp>
        <p:nvSpPr>
          <p:cNvPr id="3" name="Content Placeholder 2"/>
          <p:cNvSpPr>
            <a:spLocks noGrp="1"/>
          </p:cNvSpPr>
          <p:nvPr>
            <p:ph idx="1"/>
          </p:nvPr>
        </p:nvSpPr>
        <p:spPr>
          <a:xfrm>
            <a:off x="511175" y="1371601"/>
            <a:ext cx="8121650" cy="4144963"/>
          </a:xfrm>
        </p:spPr>
        <p:txBody>
          <a:bodyPr>
            <a:normAutofit lnSpcReduction="10000"/>
          </a:bodyPr>
          <a:lstStyle/>
          <a:p>
            <a:r>
              <a:rPr lang="en-US" sz="2400" dirty="0">
                <a:latin typeface="Open Sans" charset="0"/>
                <a:ea typeface="Open Sans" charset="0"/>
                <a:cs typeface="Open Sans" charset="0"/>
              </a:rPr>
              <a:t>If a participant asks for clarification, goes off topic, or gives an irrelevant answer, then there a few key methods for responding:</a:t>
            </a:r>
          </a:p>
          <a:p>
            <a:pPr lvl="1"/>
            <a:r>
              <a:rPr lang="en-US" sz="2400" dirty="0">
                <a:latin typeface="Open Sans" charset="0"/>
                <a:ea typeface="Open Sans" charset="0"/>
                <a:cs typeface="Open Sans" charset="0"/>
              </a:rPr>
              <a:t>Repeat the question</a:t>
            </a:r>
          </a:p>
          <a:p>
            <a:pPr lvl="1"/>
            <a:r>
              <a:rPr lang="en-US" sz="2400" dirty="0">
                <a:latin typeface="Open Sans" charset="0"/>
                <a:ea typeface="Open Sans" charset="0"/>
                <a:cs typeface="Open Sans" charset="0"/>
              </a:rPr>
              <a:t>Frame the question a different way</a:t>
            </a:r>
          </a:p>
          <a:p>
            <a:pPr lvl="2"/>
            <a:r>
              <a:rPr lang="en-US" sz="2200" dirty="0">
                <a:latin typeface="Open Sans" charset="0"/>
                <a:ea typeface="Open Sans" charset="0"/>
                <a:cs typeface="Open Sans" charset="0"/>
              </a:rPr>
              <a:t>Provide context</a:t>
            </a:r>
          </a:p>
          <a:p>
            <a:pPr lvl="2"/>
            <a:r>
              <a:rPr lang="en-US" sz="2200" dirty="0">
                <a:latin typeface="Open Sans" charset="0"/>
                <a:ea typeface="Open Sans" charset="0"/>
                <a:cs typeface="Open Sans" charset="0"/>
              </a:rPr>
              <a:t>Use different descriptors that provide the same or similar meaning</a:t>
            </a:r>
          </a:p>
          <a:p>
            <a:pPr lvl="1"/>
            <a:r>
              <a:rPr lang="en-US" sz="2400" dirty="0">
                <a:latin typeface="Open Sans" charset="0"/>
                <a:ea typeface="Open Sans" charset="0"/>
                <a:cs typeface="Open Sans" charset="0"/>
              </a:rPr>
              <a:t>Utilize the probing questions </a:t>
            </a:r>
          </a:p>
          <a:p>
            <a:pPr lvl="2"/>
            <a:r>
              <a:rPr lang="en-US" sz="2200" dirty="0">
                <a:latin typeface="Open Sans" charset="0"/>
                <a:ea typeface="Open Sans" charset="0"/>
                <a:cs typeface="Open Sans" charset="0"/>
              </a:rPr>
              <a:t>Paint a clearer picture of what you are trying to understand</a:t>
            </a:r>
          </a:p>
          <a:p>
            <a:endParaRPr lang="en-US" sz="2200" dirty="0">
              <a:latin typeface="Open Sans" charset="0"/>
              <a:ea typeface="Open Sans" charset="0"/>
              <a:cs typeface="Open Sans" charset="0"/>
            </a:endParaRPr>
          </a:p>
          <a:p>
            <a:endParaRPr lang="en-US" sz="2200" dirty="0">
              <a:latin typeface="Open Sans" charset="0"/>
              <a:ea typeface="Open Sans" charset="0"/>
              <a:cs typeface="Open Sans" charset="0"/>
            </a:endParaRPr>
          </a:p>
        </p:txBody>
      </p:sp>
      <p:sp>
        <p:nvSpPr>
          <p:cNvPr id="4" name="Date Placeholder 3">
            <a:extLst>
              <a:ext uri="{FF2B5EF4-FFF2-40B4-BE49-F238E27FC236}">
                <a16:creationId xmlns:a16="http://schemas.microsoft.com/office/drawing/2014/main" id="{7926FEC0-7719-4C7D-B890-0B67869DF744}"/>
              </a:ext>
            </a:extLst>
          </p:cNvPr>
          <p:cNvSpPr>
            <a:spLocks noGrp="1"/>
          </p:cNvSpPr>
          <p:nvPr>
            <p:ph type="dt" sz="half" idx="10"/>
          </p:nvPr>
        </p:nvSpPr>
        <p:spPr/>
        <p:txBody>
          <a:bodyPr/>
          <a:lstStyle/>
          <a:p>
            <a:fld id="{EC3A00DD-BA3D-4627-84C7-B6CE6837E385}" type="datetime1">
              <a:rPr lang="en-US" smtClean="0"/>
              <a:t>10/22/2021</a:t>
            </a:fld>
            <a:endParaRPr lang="en-US"/>
          </a:p>
        </p:txBody>
      </p:sp>
    </p:spTree>
    <p:extLst>
      <p:ext uri="{BB962C8B-B14F-4D97-AF65-F5344CB8AC3E}">
        <p14:creationId xmlns:p14="http://schemas.microsoft.com/office/powerpoint/2010/main" val="29536332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500" dirty="0">
                <a:latin typeface="Open Sans" charset="0"/>
                <a:ea typeface="Open Sans" charset="0"/>
                <a:cs typeface="Open Sans" charset="0"/>
              </a:rPr>
              <a:t>Balancing Listening, Talking, &amp; Silence</a:t>
            </a:r>
          </a:p>
        </p:txBody>
      </p:sp>
      <p:sp>
        <p:nvSpPr>
          <p:cNvPr id="3" name="Content Placeholder 2"/>
          <p:cNvSpPr>
            <a:spLocks noGrp="1"/>
          </p:cNvSpPr>
          <p:nvPr>
            <p:ph idx="1"/>
          </p:nvPr>
        </p:nvSpPr>
        <p:spPr>
          <a:xfrm>
            <a:off x="511175" y="1371601"/>
            <a:ext cx="8121650" cy="4144963"/>
          </a:xfrm>
        </p:spPr>
        <p:txBody>
          <a:bodyPr/>
          <a:lstStyle/>
          <a:p>
            <a:r>
              <a:rPr lang="en-US" sz="2400" dirty="0">
                <a:latin typeface="Open Sans" charset="0"/>
                <a:ea typeface="Open Sans" charset="0"/>
                <a:cs typeface="Open Sans" charset="0"/>
              </a:rPr>
              <a:t> Some silence is OK!</a:t>
            </a:r>
          </a:p>
          <a:p>
            <a:r>
              <a:rPr lang="en-US" sz="2400" dirty="0">
                <a:latin typeface="Open Sans" charset="0"/>
                <a:ea typeface="Open Sans" charset="0"/>
                <a:cs typeface="Open Sans" charset="0"/>
              </a:rPr>
              <a:t> Listen more, talk less</a:t>
            </a:r>
          </a:p>
          <a:p>
            <a:r>
              <a:rPr lang="en-US" sz="2400" dirty="0">
                <a:latin typeface="Open Sans" charset="0"/>
                <a:ea typeface="Open Sans" charset="0"/>
                <a:cs typeface="Open Sans" charset="0"/>
              </a:rPr>
              <a:t> Explore laughter</a:t>
            </a:r>
          </a:p>
          <a:p>
            <a:r>
              <a:rPr lang="en-US" sz="2400" dirty="0">
                <a:latin typeface="Open Sans" charset="0"/>
                <a:ea typeface="Open Sans" charset="0"/>
                <a:cs typeface="Open Sans" charset="0"/>
              </a:rPr>
              <a:t> Follow-up, but don’t interrupt</a:t>
            </a:r>
          </a:p>
          <a:p>
            <a:r>
              <a:rPr lang="en-US" sz="2400" dirty="0">
                <a:latin typeface="Open Sans" charset="0"/>
                <a:ea typeface="Open Sans" charset="0"/>
                <a:cs typeface="Open Sans" charset="0"/>
              </a:rPr>
              <a:t> Only share personal experiences occasionally</a:t>
            </a:r>
          </a:p>
          <a:p>
            <a:r>
              <a:rPr lang="en-US" sz="2400" dirty="0">
                <a:latin typeface="Open Sans" charset="0"/>
                <a:ea typeface="Open Sans" charset="0"/>
                <a:cs typeface="Open Sans" charset="0"/>
              </a:rPr>
              <a:t> Ask questions when you don’t understand</a:t>
            </a:r>
          </a:p>
          <a:p>
            <a:endParaRPr lang="en-US" sz="2400" dirty="0">
              <a:latin typeface="Open Sans" charset="0"/>
              <a:ea typeface="Open Sans" charset="0"/>
              <a:cs typeface="Open Sans" charset="0"/>
            </a:endParaRPr>
          </a:p>
        </p:txBody>
      </p:sp>
      <p:sp>
        <p:nvSpPr>
          <p:cNvPr id="4" name="Date Placeholder 3">
            <a:extLst>
              <a:ext uri="{FF2B5EF4-FFF2-40B4-BE49-F238E27FC236}">
                <a16:creationId xmlns:a16="http://schemas.microsoft.com/office/drawing/2014/main" id="{6FCD414F-DD42-4400-8288-029BA66573F9}"/>
              </a:ext>
            </a:extLst>
          </p:cNvPr>
          <p:cNvSpPr>
            <a:spLocks noGrp="1"/>
          </p:cNvSpPr>
          <p:nvPr>
            <p:ph type="dt" sz="half" idx="10"/>
          </p:nvPr>
        </p:nvSpPr>
        <p:spPr/>
        <p:txBody>
          <a:bodyPr/>
          <a:lstStyle/>
          <a:p>
            <a:fld id="{04460CC1-8830-4C51-93F2-8891074C6769}" type="datetime1">
              <a:rPr lang="en-US" smtClean="0"/>
              <a:t>10/22/2021</a:t>
            </a:fld>
            <a:endParaRPr lang="en-US"/>
          </a:p>
        </p:txBody>
      </p:sp>
    </p:spTree>
    <p:extLst>
      <p:ext uri="{BB962C8B-B14F-4D97-AF65-F5344CB8AC3E}">
        <p14:creationId xmlns:p14="http://schemas.microsoft.com/office/powerpoint/2010/main" val="32323866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500" dirty="0">
                <a:latin typeface="Open Sans" charset="0"/>
                <a:ea typeface="Open Sans" charset="0"/>
                <a:cs typeface="Open Sans" charset="0"/>
              </a:rPr>
              <a:t>Closing</a:t>
            </a:r>
          </a:p>
        </p:txBody>
      </p:sp>
      <p:sp>
        <p:nvSpPr>
          <p:cNvPr id="3" name="Content Placeholder 2"/>
          <p:cNvSpPr>
            <a:spLocks noGrp="1"/>
          </p:cNvSpPr>
          <p:nvPr>
            <p:ph idx="1"/>
          </p:nvPr>
        </p:nvSpPr>
        <p:spPr>
          <a:xfrm>
            <a:off x="511175" y="1371601"/>
            <a:ext cx="8121650" cy="4144963"/>
          </a:xfrm>
        </p:spPr>
        <p:txBody>
          <a:bodyPr>
            <a:normAutofit fontScale="77500" lnSpcReduction="20000"/>
          </a:bodyPr>
          <a:lstStyle/>
          <a:p>
            <a:r>
              <a:rPr lang="en-US" dirty="0">
                <a:latin typeface="Open Sans" charset="0"/>
                <a:ea typeface="Open Sans" charset="0"/>
                <a:cs typeface="Open Sans" charset="0"/>
              </a:rPr>
              <a:t>Remember to thank the participant for his or her time</a:t>
            </a:r>
          </a:p>
          <a:p>
            <a:r>
              <a:rPr lang="en-US" dirty="0">
                <a:latin typeface="Open Sans" charset="0"/>
                <a:ea typeface="Open Sans" charset="0"/>
                <a:cs typeface="Open Sans" charset="0"/>
              </a:rPr>
              <a:t>Remain professional and pleasant, and provide contact information for any questions the participant may have about the investigation and/or the survey. </a:t>
            </a:r>
          </a:p>
          <a:p>
            <a:r>
              <a:rPr lang="en-US" dirty="0">
                <a:latin typeface="Open Sans" charset="0"/>
                <a:ea typeface="Open Sans" charset="0"/>
                <a:cs typeface="Open Sans" charset="0"/>
              </a:rPr>
              <a:t>Quickly review what was discussed before you conclude the interview to make sure all questions have been answered</a:t>
            </a:r>
          </a:p>
          <a:p>
            <a:r>
              <a:rPr lang="en-US" dirty="0">
                <a:latin typeface="Open Sans" charset="0"/>
                <a:ea typeface="Open Sans" charset="0"/>
                <a:cs typeface="Open Sans" charset="0"/>
              </a:rPr>
              <a:t>Allow room for any remaining thoughts or questions</a:t>
            </a:r>
          </a:p>
          <a:p>
            <a:r>
              <a:rPr lang="en-US" dirty="0">
                <a:latin typeface="Open Sans" charset="0"/>
                <a:ea typeface="Open Sans" charset="0"/>
                <a:cs typeface="Open Sans" charset="0"/>
              </a:rPr>
              <a:t>Administer the exit survey as applicable</a:t>
            </a:r>
          </a:p>
          <a:p>
            <a:r>
              <a:rPr lang="en-US" dirty="0">
                <a:latin typeface="Open Sans" charset="0"/>
                <a:ea typeface="Open Sans" charset="0"/>
                <a:cs typeface="Open Sans" charset="0"/>
              </a:rPr>
              <a:t>Ensure participants have a safe and reliable means of transportation</a:t>
            </a:r>
          </a:p>
          <a:p>
            <a:pPr lvl="3"/>
            <a:r>
              <a:rPr lang="en-US" sz="2000" dirty="0">
                <a:latin typeface="Open Sans" charset="0"/>
                <a:ea typeface="Open Sans" charset="0"/>
                <a:cs typeface="Open Sans" charset="0"/>
              </a:rPr>
              <a:t>Connect to local resources as needed</a:t>
            </a:r>
          </a:p>
          <a:p>
            <a:endParaRPr lang="en-US" dirty="0">
              <a:latin typeface="Open Sans" charset="0"/>
              <a:ea typeface="Open Sans" charset="0"/>
              <a:cs typeface="Open Sans" charset="0"/>
            </a:endParaRPr>
          </a:p>
        </p:txBody>
      </p:sp>
      <p:sp>
        <p:nvSpPr>
          <p:cNvPr id="4" name="Date Placeholder 3">
            <a:extLst>
              <a:ext uri="{FF2B5EF4-FFF2-40B4-BE49-F238E27FC236}">
                <a16:creationId xmlns:a16="http://schemas.microsoft.com/office/drawing/2014/main" id="{FF3863D3-CCFB-4993-ADA0-38DE1E5D2C52}"/>
              </a:ext>
            </a:extLst>
          </p:cNvPr>
          <p:cNvSpPr>
            <a:spLocks noGrp="1"/>
          </p:cNvSpPr>
          <p:nvPr>
            <p:ph type="dt" sz="half" idx="10"/>
          </p:nvPr>
        </p:nvSpPr>
        <p:spPr/>
        <p:txBody>
          <a:bodyPr/>
          <a:lstStyle/>
          <a:p>
            <a:fld id="{FBE224D5-4149-4D71-B13F-6E3312ED9081}" type="datetime1">
              <a:rPr lang="en-US" smtClean="0"/>
              <a:t>10/22/2021</a:t>
            </a:fld>
            <a:endParaRPr lang="en-US"/>
          </a:p>
        </p:txBody>
      </p:sp>
    </p:spTree>
    <p:extLst>
      <p:ext uri="{BB962C8B-B14F-4D97-AF65-F5344CB8AC3E}">
        <p14:creationId xmlns:p14="http://schemas.microsoft.com/office/powerpoint/2010/main" val="25337615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7238" y="2630453"/>
            <a:ext cx="3953247" cy="1828800"/>
          </a:xfrm>
        </p:spPr>
        <p:txBody>
          <a:bodyPr>
            <a:normAutofit/>
          </a:bodyPr>
          <a:lstStyle/>
          <a:p>
            <a:pPr algn="ctr"/>
            <a:r>
              <a:rPr lang="en-US" sz="3200" dirty="0">
                <a:latin typeface="Open Sans" charset="0"/>
                <a:ea typeface="Open Sans" charset="0"/>
                <a:cs typeface="Open Sans" charset="0"/>
              </a:rPr>
              <a:t>Qualitative Research Ethics</a:t>
            </a:r>
          </a:p>
        </p:txBody>
      </p:sp>
      <p:sp>
        <p:nvSpPr>
          <p:cNvPr id="3" name="Subtitle 2"/>
          <p:cNvSpPr>
            <a:spLocks noGrp="1"/>
          </p:cNvSpPr>
          <p:nvPr>
            <p:ph type="subTitle" idx="1"/>
          </p:nvPr>
        </p:nvSpPr>
        <p:spPr>
          <a:xfrm>
            <a:off x="3449087" y="6050037"/>
            <a:ext cx="5390113" cy="685800"/>
          </a:xfrm>
        </p:spPr>
        <p:txBody>
          <a:bodyPr>
            <a:normAutofit/>
          </a:bodyPr>
          <a:lstStyle/>
          <a:p>
            <a:pPr algn="r"/>
            <a:endParaRPr lang="en-US" dirty="0"/>
          </a:p>
        </p:txBody>
      </p:sp>
      <p:sp>
        <p:nvSpPr>
          <p:cNvPr id="6" name="Subtitle 2"/>
          <p:cNvSpPr txBox="1">
            <a:spLocks/>
          </p:cNvSpPr>
          <p:nvPr/>
        </p:nvSpPr>
        <p:spPr>
          <a:xfrm>
            <a:off x="3449087" y="4834641"/>
            <a:ext cx="5390113" cy="1283639"/>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pPr algn="r"/>
            <a:endParaRPr lang="en-US" sz="1800" dirty="0">
              <a:solidFill>
                <a:schemeClr val="accent2"/>
              </a:solidFill>
            </a:endParaRPr>
          </a:p>
          <a:p>
            <a:pPr algn="r"/>
            <a:endParaRPr lang="en-US" sz="1800" dirty="0">
              <a:solidFill>
                <a:schemeClr val="accent2"/>
              </a:solidFill>
            </a:endParaRPr>
          </a:p>
        </p:txBody>
      </p:sp>
      <p:sp>
        <p:nvSpPr>
          <p:cNvPr id="4" name="Date Placeholder 3">
            <a:extLst>
              <a:ext uri="{FF2B5EF4-FFF2-40B4-BE49-F238E27FC236}">
                <a16:creationId xmlns:a16="http://schemas.microsoft.com/office/drawing/2014/main" id="{C3271EB5-32AA-48B8-AF6D-257923A7232C}"/>
              </a:ext>
            </a:extLst>
          </p:cNvPr>
          <p:cNvSpPr>
            <a:spLocks noGrp="1"/>
          </p:cNvSpPr>
          <p:nvPr>
            <p:ph type="dt" sz="half" idx="10"/>
          </p:nvPr>
        </p:nvSpPr>
        <p:spPr/>
        <p:txBody>
          <a:bodyPr/>
          <a:lstStyle/>
          <a:p>
            <a:fld id="{8371D9E2-AC2B-4C05-B999-1565FD4EC264}" type="datetime1">
              <a:rPr lang="en-US" smtClean="0"/>
              <a:t>10/22/2021</a:t>
            </a:fld>
            <a:endParaRPr lang="en-US"/>
          </a:p>
        </p:txBody>
      </p:sp>
    </p:spTree>
    <p:extLst>
      <p:ext uri="{BB962C8B-B14F-4D97-AF65-F5344CB8AC3E}">
        <p14:creationId xmlns:p14="http://schemas.microsoft.com/office/powerpoint/2010/main" val="2039685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latin typeface="Open Sans" charset="0"/>
                <a:ea typeface="Open Sans" charset="0"/>
                <a:cs typeface="Open Sans" charset="0"/>
              </a:rPr>
              <a:t>Would you conduct a qualitative or quantitative study? </a:t>
            </a:r>
            <a:br>
              <a:rPr lang="en-US" dirty="0">
                <a:latin typeface="Open Sans" charset="0"/>
                <a:ea typeface="Open Sans" charset="0"/>
                <a:cs typeface="Open Sans" charset="0"/>
              </a:rPr>
            </a:br>
            <a:endParaRPr lang="en-US" dirty="0">
              <a:latin typeface="Open Sans" charset="0"/>
              <a:ea typeface="Open Sans" charset="0"/>
              <a:cs typeface="Open Sans" charset="0"/>
            </a:endParaRPr>
          </a:p>
        </p:txBody>
      </p:sp>
      <p:sp>
        <p:nvSpPr>
          <p:cNvPr id="3" name="Content Placeholder 2"/>
          <p:cNvSpPr>
            <a:spLocks noGrp="1"/>
          </p:cNvSpPr>
          <p:nvPr>
            <p:ph idx="1"/>
          </p:nvPr>
        </p:nvSpPr>
        <p:spPr>
          <a:xfrm>
            <a:off x="511175" y="2609850"/>
            <a:ext cx="8121650" cy="4144963"/>
          </a:xfrm>
        </p:spPr>
        <p:txBody>
          <a:bodyPr/>
          <a:lstStyle/>
          <a:p>
            <a:r>
              <a:rPr lang="en-US" sz="3000" dirty="0">
                <a:latin typeface="Open Sans" charset="0"/>
                <a:ea typeface="Open Sans" charset="0"/>
                <a:cs typeface="Open Sans" charset="0"/>
              </a:rPr>
              <a:t>RQ: Does the post-natal health education program in Malawi improve the health status of children up to one year old? </a:t>
            </a:r>
          </a:p>
        </p:txBody>
      </p:sp>
      <p:sp>
        <p:nvSpPr>
          <p:cNvPr id="4" name="Date Placeholder 3">
            <a:extLst>
              <a:ext uri="{FF2B5EF4-FFF2-40B4-BE49-F238E27FC236}">
                <a16:creationId xmlns:a16="http://schemas.microsoft.com/office/drawing/2014/main" id="{7C6B5924-98A0-42C4-AF9F-C6832D8B157B}"/>
              </a:ext>
            </a:extLst>
          </p:cNvPr>
          <p:cNvSpPr>
            <a:spLocks noGrp="1"/>
          </p:cNvSpPr>
          <p:nvPr>
            <p:ph type="dt" sz="half" idx="10"/>
          </p:nvPr>
        </p:nvSpPr>
        <p:spPr/>
        <p:txBody>
          <a:bodyPr/>
          <a:lstStyle/>
          <a:p>
            <a:fld id="{BE1EF1A7-03CD-4D2E-A284-D49747A2D668}" type="datetime1">
              <a:rPr lang="en-US" smtClean="0"/>
              <a:t>10/22/2021</a:t>
            </a:fld>
            <a:endParaRPr lang="en-US"/>
          </a:p>
        </p:txBody>
      </p:sp>
    </p:spTree>
    <p:extLst>
      <p:ext uri="{BB962C8B-B14F-4D97-AF65-F5344CB8AC3E}">
        <p14:creationId xmlns:p14="http://schemas.microsoft.com/office/powerpoint/2010/main" val="415343692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Top priority in research</a:t>
            </a:r>
          </a:p>
        </p:txBody>
      </p:sp>
      <p:sp>
        <p:nvSpPr>
          <p:cNvPr id="3" name="Content Placeholder 2"/>
          <p:cNvSpPr>
            <a:spLocks noGrp="1"/>
          </p:cNvSpPr>
          <p:nvPr>
            <p:ph idx="1"/>
          </p:nvPr>
        </p:nvSpPr>
        <p:spPr/>
        <p:txBody>
          <a:bodyPr/>
          <a:lstStyle/>
          <a:p>
            <a:r>
              <a:rPr lang="en-US" dirty="0">
                <a:latin typeface="Open Sans" charset="0"/>
                <a:ea typeface="Open Sans" charset="0"/>
                <a:cs typeface="Open Sans" charset="0"/>
              </a:rPr>
              <a:t>Protect the </a:t>
            </a:r>
            <a:r>
              <a:rPr lang="en-US" b="1" dirty="0">
                <a:latin typeface="Open Sans" charset="0"/>
                <a:ea typeface="Open Sans" charset="0"/>
                <a:cs typeface="Open Sans" charset="0"/>
              </a:rPr>
              <a:t>well-being</a:t>
            </a:r>
            <a:r>
              <a:rPr lang="en-US" dirty="0">
                <a:latin typeface="Open Sans" charset="0"/>
                <a:ea typeface="Open Sans" charset="0"/>
                <a:cs typeface="Open Sans" charset="0"/>
              </a:rPr>
              <a:t> of research participants</a:t>
            </a:r>
          </a:p>
          <a:p>
            <a:r>
              <a:rPr lang="en-US" dirty="0">
                <a:latin typeface="Open Sans" charset="0"/>
                <a:ea typeface="Open Sans" charset="0"/>
                <a:cs typeface="Open Sans" charset="0"/>
              </a:rPr>
              <a:t>Research question is always of secondary importance</a:t>
            </a:r>
          </a:p>
          <a:p>
            <a:r>
              <a:rPr lang="en-US" dirty="0">
                <a:latin typeface="Open Sans" charset="0"/>
                <a:ea typeface="Open Sans" charset="0"/>
                <a:cs typeface="Open Sans" charset="0"/>
              </a:rPr>
              <a:t>Choice between doing harm to participant and doing harm to the research: </a:t>
            </a:r>
            <a:r>
              <a:rPr lang="en-US" b="1" dirty="0">
                <a:latin typeface="Open Sans" charset="0"/>
                <a:ea typeface="Open Sans" charset="0"/>
                <a:cs typeface="Open Sans" charset="0"/>
              </a:rPr>
              <a:t>always protect the participant!</a:t>
            </a:r>
          </a:p>
        </p:txBody>
      </p:sp>
      <p:sp>
        <p:nvSpPr>
          <p:cNvPr id="4" name="Date Placeholder 3">
            <a:extLst>
              <a:ext uri="{FF2B5EF4-FFF2-40B4-BE49-F238E27FC236}">
                <a16:creationId xmlns:a16="http://schemas.microsoft.com/office/drawing/2014/main" id="{3C710569-4A23-424E-9DA6-75DBC2131C48}"/>
              </a:ext>
            </a:extLst>
          </p:cNvPr>
          <p:cNvSpPr>
            <a:spLocks noGrp="1"/>
          </p:cNvSpPr>
          <p:nvPr>
            <p:ph type="dt" sz="half" idx="10"/>
          </p:nvPr>
        </p:nvSpPr>
        <p:spPr/>
        <p:txBody>
          <a:bodyPr/>
          <a:lstStyle/>
          <a:p>
            <a:fld id="{D53B1B68-87EF-475B-A962-231D95754925}" type="datetime1">
              <a:rPr lang="en-US" smtClean="0"/>
              <a:t>10/22/2021</a:t>
            </a:fld>
            <a:endParaRPr lang="en-US"/>
          </a:p>
        </p:txBody>
      </p:sp>
    </p:spTree>
    <p:extLst>
      <p:ext uri="{BB962C8B-B14F-4D97-AF65-F5344CB8AC3E}">
        <p14:creationId xmlns:p14="http://schemas.microsoft.com/office/powerpoint/2010/main" val="428468479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Open Sans" charset="0"/>
                <a:ea typeface="Open Sans" charset="0"/>
                <a:cs typeface="Open Sans" charset="0"/>
              </a:rPr>
              <a:t>Principles for research to protect human subjects</a:t>
            </a:r>
          </a:p>
        </p:txBody>
      </p:sp>
      <p:sp>
        <p:nvSpPr>
          <p:cNvPr id="3" name="Content Placeholder 2"/>
          <p:cNvSpPr>
            <a:spLocks noGrp="1"/>
          </p:cNvSpPr>
          <p:nvPr>
            <p:ph idx="1"/>
          </p:nvPr>
        </p:nvSpPr>
        <p:spPr/>
        <p:txBody>
          <a:bodyPr>
            <a:normAutofit fontScale="92500" lnSpcReduction="10000"/>
          </a:bodyPr>
          <a:lstStyle/>
          <a:p>
            <a:r>
              <a:rPr lang="en-US" b="1" dirty="0">
                <a:latin typeface="Open Sans" charset="0"/>
                <a:ea typeface="Open Sans" charset="0"/>
                <a:cs typeface="Open Sans" charset="0"/>
              </a:rPr>
              <a:t>Respect for persons</a:t>
            </a:r>
            <a:r>
              <a:rPr lang="en-US" dirty="0">
                <a:latin typeface="Open Sans" charset="0"/>
                <a:ea typeface="Open Sans" charset="0"/>
                <a:cs typeface="Open Sans" charset="0"/>
              </a:rPr>
              <a:t>: ensure autonomy of research participants and protect people from exploitation; informed consent &amp; refusal</a:t>
            </a:r>
          </a:p>
          <a:p>
            <a:r>
              <a:rPr lang="en-US" b="1" dirty="0">
                <a:latin typeface="Open Sans" charset="0"/>
                <a:ea typeface="Open Sans" charset="0"/>
                <a:cs typeface="Open Sans" charset="0"/>
              </a:rPr>
              <a:t>Beneficence</a:t>
            </a:r>
            <a:r>
              <a:rPr lang="en-US" dirty="0">
                <a:latin typeface="Open Sans" charset="0"/>
                <a:ea typeface="Open Sans" charset="0"/>
                <a:cs typeface="Open Sans" charset="0"/>
              </a:rPr>
              <a:t>: minimize risks and maximize benefits of participating in research; protect privacy and confidentiality</a:t>
            </a:r>
          </a:p>
          <a:p>
            <a:r>
              <a:rPr lang="en-US" b="1" dirty="0">
                <a:latin typeface="Open Sans" charset="0"/>
                <a:ea typeface="Open Sans" charset="0"/>
                <a:cs typeface="Open Sans" charset="0"/>
              </a:rPr>
              <a:t>Justice</a:t>
            </a:r>
            <a:r>
              <a:rPr lang="en-US" dirty="0">
                <a:latin typeface="Open Sans" charset="0"/>
                <a:ea typeface="Open Sans" charset="0"/>
                <a:cs typeface="Open Sans" charset="0"/>
              </a:rPr>
              <a:t>: ensure fair distribution of risks and benefits, no individual or groups should be over-burdened without gaining potential benefits; protect vulnerable populations</a:t>
            </a:r>
          </a:p>
          <a:p>
            <a:endParaRPr lang="en-US" dirty="0">
              <a:latin typeface="Open Sans" charset="0"/>
              <a:ea typeface="Open Sans" charset="0"/>
              <a:cs typeface="Open Sans" charset="0"/>
            </a:endParaRPr>
          </a:p>
        </p:txBody>
      </p:sp>
      <p:sp>
        <p:nvSpPr>
          <p:cNvPr id="4" name="Date Placeholder 3">
            <a:extLst>
              <a:ext uri="{FF2B5EF4-FFF2-40B4-BE49-F238E27FC236}">
                <a16:creationId xmlns:a16="http://schemas.microsoft.com/office/drawing/2014/main" id="{65C2251A-8067-4F81-B2AF-7144FEAD2F13}"/>
              </a:ext>
            </a:extLst>
          </p:cNvPr>
          <p:cNvSpPr>
            <a:spLocks noGrp="1"/>
          </p:cNvSpPr>
          <p:nvPr>
            <p:ph type="dt" sz="half" idx="10"/>
          </p:nvPr>
        </p:nvSpPr>
        <p:spPr/>
        <p:txBody>
          <a:bodyPr/>
          <a:lstStyle/>
          <a:p>
            <a:fld id="{71E4EE83-3689-4447-8CA2-57558831E056}" type="datetime1">
              <a:rPr lang="en-US" smtClean="0"/>
              <a:t>10/22/2021</a:t>
            </a:fld>
            <a:endParaRPr lang="en-US"/>
          </a:p>
        </p:txBody>
      </p:sp>
    </p:spTree>
    <p:extLst>
      <p:ext uri="{BB962C8B-B14F-4D97-AF65-F5344CB8AC3E}">
        <p14:creationId xmlns:p14="http://schemas.microsoft.com/office/powerpoint/2010/main" val="27462038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Institutional Review Board (IRB)</a:t>
            </a:r>
          </a:p>
        </p:txBody>
      </p:sp>
      <p:sp>
        <p:nvSpPr>
          <p:cNvPr id="3" name="Content Placeholder 2"/>
          <p:cNvSpPr>
            <a:spLocks noGrp="1"/>
          </p:cNvSpPr>
          <p:nvPr>
            <p:ph idx="1"/>
          </p:nvPr>
        </p:nvSpPr>
        <p:spPr/>
        <p:txBody>
          <a:bodyPr>
            <a:normAutofit/>
          </a:bodyPr>
          <a:lstStyle/>
          <a:p>
            <a:r>
              <a:rPr lang="en-US" dirty="0">
                <a:latin typeface="Open Sans" charset="0"/>
                <a:ea typeface="Open Sans" charset="0"/>
                <a:cs typeface="Open Sans" charset="0"/>
              </a:rPr>
              <a:t>Research protocol submitted to and approved by ?? Kano State Health Research and Ethic Committee; AKTH HREC, </a:t>
            </a:r>
            <a:r>
              <a:rPr lang="en-US" dirty="0" err="1">
                <a:latin typeface="Open Sans" charset="0"/>
                <a:ea typeface="Open Sans" charset="0"/>
                <a:cs typeface="Open Sans" charset="0"/>
              </a:rPr>
              <a:t>Bayero</a:t>
            </a:r>
            <a:r>
              <a:rPr lang="en-US" dirty="0">
                <a:latin typeface="Open Sans" charset="0"/>
                <a:ea typeface="Open Sans" charset="0"/>
                <a:cs typeface="Open Sans" charset="0"/>
              </a:rPr>
              <a:t> University of Kano</a:t>
            </a:r>
          </a:p>
          <a:p>
            <a:r>
              <a:rPr lang="en-US" dirty="0">
                <a:latin typeface="Open Sans" charset="0"/>
                <a:ea typeface="Open Sans" charset="0"/>
                <a:cs typeface="Open Sans" charset="0"/>
              </a:rPr>
              <a:t>IRB ensures research protocol adheres to principles of human research</a:t>
            </a:r>
          </a:p>
          <a:p>
            <a:r>
              <a:rPr lang="en-US" dirty="0">
                <a:latin typeface="Open Sans" charset="0"/>
                <a:ea typeface="Open Sans" charset="0"/>
                <a:cs typeface="Open Sans" charset="0"/>
              </a:rPr>
              <a:t>Ultimately, researchers are responsible for protecting participants!</a:t>
            </a:r>
          </a:p>
        </p:txBody>
      </p:sp>
      <p:sp>
        <p:nvSpPr>
          <p:cNvPr id="4" name="Date Placeholder 3">
            <a:extLst>
              <a:ext uri="{FF2B5EF4-FFF2-40B4-BE49-F238E27FC236}">
                <a16:creationId xmlns:a16="http://schemas.microsoft.com/office/drawing/2014/main" id="{82AD6873-7D58-45CC-9FAB-96C5A02CF416}"/>
              </a:ext>
            </a:extLst>
          </p:cNvPr>
          <p:cNvSpPr>
            <a:spLocks noGrp="1"/>
          </p:cNvSpPr>
          <p:nvPr>
            <p:ph type="dt" sz="half" idx="10"/>
          </p:nvPr>
        </p:nvSpPr>
        <p:spPr/>
        <p:txBody>
          <a:bodyPr/>
          <a:lstStyle/>
          <a:p>
            <a:fld id="{794CC1D3-046F-4097-A223-400102B70E0F}" type="datetime1">
              <a:rPr lang="en-US" smtClean="0"/>
              <a:t>10/22/2021</a:t>
            </a:fld>
            <a:endParaRPr lang="en-US"/>
          </a:p>
        </p:txBody>
      </p:sp>
    </p:spTree>
    <p:extLst>
      <p:ext uri="{BB962C8B-B14F-4D97-AF65-F5344CB8AC3E}">
        <p14:creationId xmlns:p14="http://schemas.microsoft.com/office/powerpoint/2010/main" val="6205047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Ethics in Qualitative Research</a:t>
            </a:r>
          </a:p>
        </p:txBody>
      </p:sp>
      <p:sp>
        <p:nvSpPr>
          <p:cNvPr id="3" name="Content Placeholder 2"/>
          <p:cNvSpPr>
            <a:spLocks noGrp="1"/>
          </p:cNvSpPr>
          <p:nvPr>
            <p:ph idx="1"/>
          </p:nvPr>
        </p:nvSpPr>
        <p:spPr/>
        <p:txBody>
          <a:bodyPr/>
          <a:lstStyle/>
          <a:p>
            <a:r>
              <a:rPr lang="en-US" dirty="0">
                <a:latin typeface="Open Sans" charset="0"/>
                <a:ea typeface="Open Sans" charset="0"/>
                <a:cs typeface="Open Sans" charset="0"/>
              </a:rPr>
              <a:t>Desire for person to participate depends on willingness to share his or her experiences</a:t>
            </a:r>
          </a:p>
          <a:p>
            <a:r>
              <a:rPr lang="en-US" dirty="0">
                <a:latin typeface="Open Sans" charset="0"/>
                <a:ea typeface="Open Sans" charset="0"/>
                <a:cs typeface="Open Sans" charset="0"/>
              </a:rPr>
              <a:t>Qualitative research involves:</a:t>
            </a:r>
          </a:p>
          <a:p>
            <a:pPr marL="571500" lvl="1" indent="-342900">
              <a:buFont typeface="+mj-lt"/>
              <a:buAutoNum type="arabicPeriod"/>
            </a:pPr>
            <a:r>
              <a:rPr lang="en-US" sz="2000" dirty="0">
                <a:latin typeface="Open Sans" charset="0"/>
                <a:ea typeface="Open Sans" charset="0"/>
                <a:cs typeface="Open Sans" charset="0"/>
              </a:rPr>
              <a:t>researcher/participant relationship</a:t>
            </a:r>
          </a:p>
          <a:p>
            <a:pPr marL="571500" lvl="1" indent="-342900">
              <a:buFont typeface="+mj-lt"/>
              <a:buAutoNum type="arabicPeriod"/>
            </a:pPr>
            <a:r>
              <a:rPr lang="en-US" sz="2000" dirty="0">
                <a:latin typeface="Open Sans" charset="0"/>
                <a:ea typeface="Open Sans" charset="0"/>
                <a:cs typeface="Open Sans" charset="0"/>
              </a:rPr>
              <a:t>researchers’ subjective interpretation of data</a:t>
            </a:r>
          </a:p>
          <a:p>
            <a:pPr marL="571500" lvl="1" indent="-342900">
              <a:buFont typeface="+mj-lt"/>
              <a:buAutoNum type="arabicPeriod"/>
            </a:pPr>
            <a:r>
              <a:rPr lang="en-US" sz="2000" dirty="0">
                <a:latin typeface="Open Sans" charset="0"/>
                <a:ea typeface="Open Sans" charset="0"/>
                <a:cs typeface="Open Sans" charset="0"/>
              </a:rPr>
              <a:t>the study design </a:t>
            </a:r>
          </a:p>
        </p:txBody>
      </p:sp>
      <p:sp>
        <p:nvSpPr>
          <p:cNvPr id="4" name="Date Placeholder 3">
            <a:extLst>
              <a:ext uri="{FF2B5EF4-FFF2-40B4-BE49-F238E27FC236}">
                <a16:creationId xmlns:a16="http://schemas.microsoft.com/office/drawing/2014/main" id="{56C9A689-6E0F-4E54-96F3-A0C397672DC2}"/>
              </a:ext>
            </a:extLst>
          </p:cNvPr>
          <p:cNvSpPr>
            <a:spLocks noGrp="1"/>
          </p:cNvSpPr>
          <p:nvPr>
            <p:ph type="dt" sz="half" idx="10"/>
          </p:nvPr>
        </p:nvSpPr>
        <p:spPr/>
        <p:txBody>
          <a:bodyPr/>
          <a:lstStyle/>
          <a:p>
            <a:fld id="{AECB6260-D90C-433E-8ED1-D2BA4E3B4CA9}" type="datetime1">
              <a:rPr lang="en-US" smtClean="0"/>
              <a:t>10/22/2021</a:t>
            </a:fld>
            <a:endParaRPr lang="en-US"/>
          </a:p>
        </p:txBody>
      </p:sp>
    </p:spTree>
    <p:extLst>
      <p:ext uri="{BB962C8B-B14F-4D97-AF65-F5344CB8AC3E}">
        <p14:creationId xmlns:p14="http://schemas.microsoft.com/office/powerpoint/2010/main" val="9129526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Open Sans" charset="0"/>
                <a:ea typeface="Open Sans" charset="0"/>
                <a:cs typeface="Open Sans" charset="0"/>
              </a:rPr>
              <a:t>Five Ethical Considerations for Qualitative Research</a:t>
            </a:r>
          </a:p>
        </p:txBody>
      </p:sp>
      <p:sp>
        <p:nvSpPr>
          <p:cNvPr id="3" name="Content Placeholder 2"/>
          <p:cNvSpPr>
            <a:spLocks noGrp="1"/>
          </p:cNvSpPr>
          <p:nvPr>
            <p:ph idx="1"/>
          </p:nvPr>
        </p:nvSpPr>
        <p:spPr/>
        <p:txBody>
          <a:bodyPr>
            <a:normAutofit fontScale="85000" lnSpcReduction="10000"/>
          </a:bodyPr>
          <a:lstStyle/>
          <a:p>
            <a:r>
              <a:rPr lang="en-US" b="1" dirty="0">
                <a:latin typeface="Open Sans" charset="0"/>
                <a:ea typeface="Open Sans" charset="0"/>
                <a:cs typeface="Open Sans" charset="0"/>
              </a:rPr>
              <a:t>Informed consent</a:t>
            </a:r>
            <a:r>
              <a:rPr lang="en-US" dirty="0">
                <a:latin typeface="Open Sans" charset="0"/>
                <a:ea typeface="Open Sans" charset="0"/>
                <a:cs typeface="Open Sans" charset="0"/>
              </a:rPr>
              <a:t>: ongoing process</a:t>
            </a:r>
            <a:endParaRPr lang="en-US" b="1" dirty="0">
              <a:latin typeface="Open Sans" charset="0"/>
              <a:ea typeface="Open Sans" charset="0"/>
              <a:cs typeface="Open Sans" charset="0"/>
            </a:endParaRPr>
          </a:p>
          <a:p>
            <a:r>
              <a:rPr lang="en-US" b="1" dirty="0">
                <a:latin typeface="Open Sans" charset="0"/>
                <a:ea typeface="Open Sans" charset="0"/>
                <a:cs typeface="Open Sans" charset="0"/>
              </a:rPr>
              <a:t>Participant rapport</a:t>
            </a:r>
            <a:r>
              <a:rPr lang="en-US" dirty="0">
                <a:latin typeface="Open Sans" charset="0"/>
                <a:ea typeface="Open Sans" charset="0"/>
                <a:cs typeface="Open Sans" charset="0"/>
              </a:rPr>
              <a:t>: trust, care around sensitive topics, but don’t feign friendship to encourage disclosure/ don’t act as a therapist (refer) </a:t>
            </a:r>
          </a:p>
          <a:p>
            <a:r>
              <a:rPr lang="en-US" b="1" dirty="0">
                <a:latin typeface="Open Sans" charset="0"/>
                <a:ea typeface="Open Sans" charset="0"/>
                <a:cs typeface="Open Sans" charset="0"/>
              </a:rPr>
              <a:t>Disclosure</a:t>
            </a:r>
            <a:r>
              <a:rPr lang="en-US" dirty="0">
                <a:latin typeface="Open Sans" charset="0"/>
                <a:ea typeface="Open Sans" charset="0"/>
                <a:cs typeface="Open Sans" charset="0"/>
              </a:rPr>
              <a:t>: remove personal identifiers, option to share “off the record”</a:t>
            </a:r>
          </a:p>
          <a:p>
            <a:r>
              <a:rPr lang="en-US" b="1" dirty="0">
                <a:latin typeface="Open Sans" charset="0"/>
                <a:ea typeface="Open Sans" charset="0"/>
                <a:cs typeface="Open Sans" charset="0"/>
              </a:rPr>
              <a:t>Representation</a:t>
            </a:r>
            <a:r>
              <a:rPr lang="en-US" dirty="0">
                <a:latin typeface="Open Sans" charset="0"/>
                <a:ea typeface="Open Sans" charset="0"/>
                <a:cs typeface="Open Sans" charset="0"/>
              </a:rPr>
              <a:t>: QR is interpretive, respect narratives about self and community, avoid stereotyping </a:t>
            </a:r>
          </a:p>
          <a:p>
            <a:r>
              <a:rPr lang="en-US" b="1" dirty="0">
                <a:latin typeface="Open Sans" charset="0"/>
                <a:ea typeface="Open Sans" charset="0"/>
                <a:cs typeface="Open Sans" charset="0"/>
              </a:rPr>
              <a:t>Power differentials</a:t>
            </a:r>
            <a:r>
              <a:rPr lang="en-US" dirty="0">
                <a:latin typeface="Open Sans" charset="0"/>
                <a:ea typeface="Open Sans" charset="0"/>
                <a:cs typeface="Open Sans" charset="0"/>
              </a:rPr>
              <a:t>: involve community, acknowledge influence of research relationships </a:t>
            </a:r>
          </a:p>
        </p:txBody>
      </p:sp>
      <p:sp>
        <p:nvSpPr>
          <p:cNvPr id="4" name="Date Placeholder 3">
            <a:extLst>
              <a:ext uri="{FF2B5EF4-FFF2-40B4-BE49-F238E27FC236}">
                <a16:creationId xmlns:a16="http://schemas.microsoft.com/office/drawing/2014/main" id="{58EAA504-6260-4A62-8320-0221EEEB301C}"/>
              </a:ext>
            </a:extLst>
          </p:cNvPr>
          <p:cNvSpPr>
            <a:spLocks noGrp="1"/>
          </p:cNvSpPr>
          <p:nvPr>
            <p:ph type="dt" sz="half" idx="10"/>
          </p:nvPr>
        </p:nvSpPr>
        <p:spPr/>
        <p:txBody>
          <a:bodyPr/>
          <a:lstStyle/>
          <a:p>
            <a:fld id="{719776E8-9346-4ED7-912F-40BE4D142788}" type="datetime1">
              <a:rPr lang="en-US" smtClean="0"/>
              <a:t>10/22/2021</a:t>
            </a:fld>
            <a:endParaRPr lang="en-US"/>
          </a:p>
        </p:txBody>
      </p:sp>
    </p:spTree>
    <p:extLst>
      <p:ext uri="{BB962C8B-B14F-4D97-AF65-F5344CB8AC3E}">
        <p14:creationId xmlns:p14="http://schemas.microsoft.com/office/powerpoint/2010/main" val="17610679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Vulnerable populations</a:t>
            </a:r>
          </a:p>
        </p:txBody>
      </p:sp>
      <p:sp>
        <p:nvSpPr>
          <p:cNvPr id="3" name="Content Placeholder 2"/>
          <p:cNvSpPr>
            <a:spLocks noGrp="1"/>
          </p:cNvSpPr>
          <p:nvPr>
            <p:ph idx="1"/>
          </p:nvPr>
        </p:nvSpPr>
        <p:spPr>
          <a:xfrm>
            <a:off x="511175" y="1600200"/>
            <a:ext cx="8121650" cy="4144963"/>
          </a:xfrm>
        </p:spPr>
        <p:txBody>
          <a:bodyPr>
            <a:normAutofit lnSpcReduction="10000"/>
          </a:bodyPr>
          <a:lstStyle/>
          <a:p>
            <a:r>
              <a:rPr lang="en-US" dirty="0">
                <a:latin typeface="Open Sans" charset="0"/>
                <a:ea typeface="Open Sans" charset="0"/>
                <a:cs typeface="Open Sans" charset="0"/>
              </a:rPr>
              <a:t>Persons with </a:t>
            </a:r>
            <a:r>
              <a:rPr lang="en-US" b="1" dirty="0">
                <a:latin typeface="Open Sans" charset="0"/>
                <a:ea typeface="Open Sans" charset="0"/>
                <a:cs typeface="Open Sans" charset="0"/>
              </a:rPr>
              <a:t>limited opportunities or abilities </a:t>
            </a:r>
            <a:r>
              <a:rPr lang="en-US" dirty="0">
                <a:latin typeface="Open Sans" charset="0"/>
                <a:ea typeface="Open Sans" charset="0"/>
                <a:cs typeface="Open Sans" charset="0"/>
              </a:rPr>
              <a:t>within a society</a:t>
            </a:r>
          </a:p>
          <a:p>
            <a:r>
              <a:rPr lang="en-US" dirty="0">
                <a:latin typeface="Open Sans" charset="0"/>
                <a:ea typeface="Open Sans" charset="0"/>
                <a:cs typeface="Open Sans" charset="0"/>
              </a:rPr>
              <a:t>Examples:</a:t>
            </a:r>
          </a:p>
          <a:p>
            <a:pPr lvl="1"/>
            <a:r>
              <a:rPr lang="en-US" sz="2000" dirty="0">
                <a:latin typeface="Open Sans" charset="0"/>
                <a:ea typeface="Open Sans" charset="0"/>
                <a:cs typeface="Open Sans" charset="0"/>
              </a:rPr>
              <a:t>Children and youth</a:t>
            </a:r>
          </a:p>
          <a:p>
            <a:pPr lvl="1"/>
            <a:r>
              <a:rPr lang="en-US" sz="2000" dirty="0">
                <a:latin typeface="Open Sans" charset="0"/>
                <a:ea typeface="Open Sans" charset="0"/>
                <a:cs typeface="Open Sans" charset="0"/>
              </a:rPr>
              <a:t>Pregnant women</a:t>
            </a:r>
          </a:p>
          <a:p>
            <a:pPr lvl="1"/>
            <a:r>
              <a:rPr lang="en-US" sz="2000" dirty="0">
                <a:latin typeface="Open Sans" charset="0"/>
                <a:ea typeface="Open Sans" charset="0"/>
                <a:cs typeface="Open Sans" charset="0"/>
              </a:rPr>
              <a:t>Elderly</a:t>
            </a:r>
          </a:p>
          <a:p>
            <a:pPr lvl="1"/>
            <a:r>
              <a:rPr lang="en-US" sz="2000" dirty="0">
                <a:latin typeface="Open Sans" charset="0"/>
                <a:ea typeface="Open Sans" charset="0"/>
                <a:cs typeface="Open Sans" charset="0"/>
              </a:rPr>
              <a:t>Prisoners</a:t>
            </a:r>
          </a:p>
          <a:p>
            <a:pPr lvl="1"/>
            <a:r>
              <a:rPr lang="en-US" sz="2000" dirty="0">
                <a:latin typeface="Open Sans" charset="0"/>
                <a:ea typeface="Open Sans" charset="0"/>
                <a:cs typeface="Open Sans" charset="0"/>
              </a:rPr>
              <a:t>The homeless</a:t>
            </a:r>
          </a:p>
          <a:p>
            <a:pPr lvl="1"/>
            <a:r>
              <a:rPr lang="en-US" sz="2000" dirty="0">
                <a:latin typeface="Open Sans" charset="0"/>
                <a:ea typeface="Open Sans" charset="0"/>
                <a:cs typeface="Open Sans" charset="0"/>
              </a:rPr>
              <a:t>People with intellectual disabilities</a:t>
            </a:r>
          </a:p>
          <a:p>
            <a:pPr lvl="1"/>
            <a:r>
              <a:rPr lang="en-US" sz="2000" dirty="0">
                <a:latin typeface="Open Sans" charset="0"/>
                <a:ea typeface="Open Sans" charset="0"/>
                <a:cs typeface="Open Sans" charset="0"/>
              </a:rPr>
              <a:t>People with limited access to health care</a:t>
            </a:r>
          </a:p>
        </p:txBody>
      </p:sp>
      <p:sp>
        <p:nvSpPr>
          <p:cNvPr id="4" name="Date Placeholder 3">
            <a:extLst>
              <a:ext uri="{FF2B5EF4-FFF2-40B4-BE49-F238E27FC236}">
                <a16:creationId xmlns:a16="http://schemas.microsoft.com/office/drawing/2014/main" id="{055B4D0F-BD30-489A-A295-78097C38060C}"/>
              </a:ext>
            </a:extLst>
          </p:cNvPr>
          <p:cNvSpPr>
            <a:spLocks noGrp="1"/>
          </p:cNvSpPr>
          <p:nvPr>
            <p:ph type="dt" sz="half" idx="10"/>
          </p:nvPr>
        </p:nvSpPr>
        <p:spPr/>
        <p:txBody>
          <a:bodyPr/>
          <a:lstStyle/>
          <a:p>
            <a:fld id="{FBB4F635-329E-4C9A-8515-D5AC9811FB62}" type="datetime1">
              <a:rPr lang="en-US" smtClean="0"/>
              <a:t>10/22/2021</a:t>
            </a:fld>
            <a:endParaRPr lang="en-US"/>
          </a:p>
        </p:txBody>
      </p:sp>
    </p:spTree>
    <p:extLst>
      <p:ext uri="{BB962C8B-B14F-4D97-AF65-F5344CB8AC3E}">
        <p14:creationId xmlns:p14="http://schemas.microsoft.com/office/powerpoint/2010/main" val="67216873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Adverse events</a:t>
            </a:r>
          </a:p>
        </p:txBody>
      </p:sp>
      <p:sp>
        <p:nvSpPr>
          <p:cNvPr id="3" name="Content Placeholder 2"/>
          <p:cNvSpPr>
            <a:spLocks noGrp="1"/>
          </p:cNvSpPr>
          <p:nvPr>
            <p:ph idx="1"/>
          </p:nvPr>
        </p:nvSpPr>
        <p:spPr>
          <a:xfrm>
            <a:off x="511175" y="1600200"/>
            <a:ext cx="8121650" cy="4144963"/>
          </a:xfrm>
        </p:spPr>
        <p:txBody>
          <a:bodyPr>
            <a:normAutofit lnSpcReduction="10000"/>
          </a:bodyPr>
          <a:lstStyle/>
          <a:p>
            <a:r>
              <a:rPr lang="en-US" dirty="0">
                <a:latin typeface="Open Sans" charset="0"/>
                <a:ea typeface="Open Sans" charset="0"/>
                <a:cs typeface="Open Sans" charset="0"/>
              </a:rPr>
              <a:t>During the course of a study or interview, an </a:t>
            </a:r>
            <a:r>
              <a:rPr lang="en-US" b="1" dirty="0">
                <a:latin typeface="Open Sans" charset="0"/>
                <a:ea typeface="Open Sans" charset="0"/>
                <a:cs typeface="Open Sans" charset="0"/>
              </a:rPr>
              <a:t>unfavorable situation</a:t>
            </a:r>
            <a:r>
              <a:rPr lang="en-US" dirty="0">
                <a:latin typeface="Open Sans" charset="0"/>
                <a:ea typeface="Open Sans" charset="0"/>
                <a:cs typeface="Open Sans" charset="0"/>
              </a:rPr>
              <a:t> may occur</a:t>
            </a:r>
          </a:p>
          <a:p>
            <a:r>
              <a:rPr lang="en-US" dirty="0">
                <a:latin typeface="Open Sans" charset="0"/>
                <a:ea typeface="Open Sans" charset="0"/>
                <a:cs typeface="Open Sans" charset="0"/>
              </a:rPr>
              <a:t>This can include: </a:t>
            </a:r>
          </a:p>
          <a:p>
            <a:pPr lvl="1"/>
            <a:r>
              <a:rPr lang="en-US" sz="2000" dirty="0">
                <a:latin typeface="Open Sans" charset="0"/>
                <a:ea typeface="Open Sans" charset="0"/>
                <a:cs typeface="Open Sans" charset="0"/>
              </a:rPr>
              <a:t>a participants’ negative reaction to a question or discussion</a:t>
            </a:r>
          </a:p>
          <a:p>
            <a:pPr lvl="1"/>
            <a:r>
              <a:rPr lang="en-US" sz="2000" dirty="0">
                <a:latin typeface="Open Sans" charset="0"/>
                <a:ea typeface="Open Sans" charset="0"/>
                <a:cs typeface="Open Sans" charset="0"/>
              </a:rPr>
              <a:t>accidental breach of confidentiality</a:t>
            </a:r>
          </a:p>
          <a:p>
            <a:pPr lvl="1"/>
            <a:r>
              <a:rPr lang="en-US" sz="2000" dirty="0">
                <a:latin typeface="Open Sans" charset="0"/>
                <a:ea typeface="Open Sans" charset="0"/>
                <a:cs typeface="Open Sans" charset="0"/>
              </a:rPr>
              <a:t>deviation from study protocol so that confidential information becomes public</a:t>
            </a:r>
          </a:p>
          <a:p>
            <a:r>
              <a:rPr lang="en-US" b="1" dirty="0">
                <a:latin typeface="Open Sans" charset="0"/>
                <a:ea typeface="Open Sans" charset="0"/>
                <a:cs typeface="Open Sans" charset="0"/>
              </a:rPr>
              <a:t>What’s your role as an interviewer? </a:t>
            </a:r>
          </a:p>
          <a:p>
            <a:pPr lvl="1"/>
            <a:r>
              <a:rPr lang="en-US" sz="2000" dirty="0">
                <a:latin typeface="Open Sans" charset="0"/>
                <a:ea typeface="Open Sans" charset="0"/>
                <a:cs typeface="Open Sans" charset="0"/>
              </a:rPr>
              <a:t>Report any adverse event to supervisor and principle investigator so they can resolve the issue</a:t>
            </a:r>
          </a:p>
        </p:txBody>
      </p:sp>
      <p:sp>
        <p:nvSpPr>
          <p:cNvPr id="4" name="Date Placeholder 3">
            <a:extLst>
              <a:ext uri="{FF2B5EF4-FFF2-40B4-BE49-F238E27FC236}">
                <a16:creationId xmlns:a16="http://schemas.microsoft.com/office/drawing/2014/main" id="{622E9CF0-4DBF-41F6-9653-A6873B7AB29C}"/>
              </a:ext>
            </a:extLst>
          </p:cNvPr>
          <p:cNvSpPr>
            <a:spLocks noGrp="1"/>
          </p:cNvSpPr>
          <p:nvPr>
            <p:ph type="dt" sz="half" idx="10"/>
          </p:nvPr>
        </p:nvSpPr>
        <p:spPr/>
        <p:txBody>
          <a:bodyPr/>
          <a:lstStyle/>
          <a:p>
            <a:fld id="{A127B9D1-D498-4C18-8A51-8CBA0549738F}" type="datetime1">
              <a:rPr lang="en-US" smtClean="0"/>
              <a:t>10/22/2021</a:t>
            </a:fld>
            <a:endParaRPr lang="en-US"/>
          </a:p>
        </p:txBody>
      </p:sp>
    </p:spTree>
    <p:extLst>
      <p:ext uri="{BB962C8B-B14F-4D97-AF65-F5344CB8AC3E}">
        <p14:creationId xmlns:p14="http://schemas.microsoft.com/office/powerpoint/2010/main" val="29513156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Informed consent</a:t>
            </a:r>
          </a:p>
        </p:txBody>
      </p:sp>
      <p:sp>
        <p:nvSpPr>
          <p:cNvPr id="3" name="Content Placeholder 2"/>
          <p:cNvSpPr>
            <a:spLocks noGrp="1"/>
          </p:cNvSpPr>
          <p:nvPr>
            <p:ph idx="1"/>
          </p:nvPr>
        </p:nvSpPr>
        <p:spPr>
          <a:xfrm>
            <a:off x="511175" y="1349680"/>
            <a:ext cx="8121650" cy="4144963"/>
          </a:xfrm>
        </p:spPr>
        <p:txBody>
          <a:bodyPr>
            <a:normAutofit fontScale="85000" lnSpcReduction="20000"/>
          </a:bodyPr>
          <a:lstStyle/>
          <a:p>
            <a:r>
              <a:rPr lang="en-US" dirty="0">
                <a:latin typeface="Open Sans" charset="0"/>
                <a:ea typeface="Open Sans" charset="0"/>
                <a:cs typeface="Open Sans" charset="0"/>
              </a:rPr>
              <a:t>Ensure people </a:t>
            </a:r>
            <a:r>
              <a:rPr lang="en-US" b="1" dirty="0">
                <a:latin typeface="Open Sans" charset="0"/>
                <a:ea typeface="Open Sans" charset="0"/>
                <a:cs typeface="Open Sans" charset="0"/>
              </a:rPr>
              <a:t>fully understand</a:t>
            </a:r>
            <a:r>
              <a:rPr lang="en-US" dirty="0">
                <a:latin typeface="Open Sans" charset="0"/>
                <a:ea typeface="Open Sans" charset="0"/>
                <a:cs typeface="Open Sans" charset="0"/>
              </a:rPr>
              <a:t> what is involved in participating in research study so they can </a:t>
            </a:r>
            <a:r>
              <a:rPr lang="en-US" b="1" dirty="0">
                <a:latin typeface="Open Sans" charset="0"/>
                <a:ea typeface="Open Sans" charset="0"/>
                <a:cs typeface="Open Sans" charset="0"/>
              </a:rPr>
              <a:t>decide</a:t>
            </a:r>
            <a:r>
              <a:rPr lang="en-US" dirty="0">
                <a:latin typeface="Open Sans" charset="0"/>
                <a:ea typeface="Open Sans" charset="0"/>
                <a:cs typeface="Open Sans" charset="0"/>
              </a:rPr>
              <a:t> whether to participate</a:t>
            </a:r>
          </a:p>
          <a:p>
            <a:r>
              <a:rPr lang="en-US" b="1" dirty="0">
                <a:latin typeface="Open Sans" charset="0"/>
                <a:ea typeface="Open Sans" charset="0"/>
                <a:cs typeface="Open Sans" charset="0"/>
              </a:rPr>
              <a:t>Consent is a process</a:t>
            </a:r>
            <a:r>
              <a:rPr lang="en-US" dirty="0">
                <a:latin typeface="Open Sans" charset="0"/>
                <a:ea typeface="Open Sans" charset="0"/>
                <a:cs typeface="Open Sans" charset="0"/>
              </a:rPr>
              <a:t>: </a:t>
            </a:r>
          </a:p>
          <a:p>
            <a:pPr lvl="1"/>
            <a:r>
              <a:rPr lang="en-US" sz="2000" dirty="0">
                <a:latin typeface="Open Sans" charset="0"/>
                <a:ea typeface="Open Sans" charset="0"/>
                <a:cs typeface="Open Sans" charset="0"/>
              </a:rPr>
              <a:t>Written forms contain important information including:</a:t>
            </a:r>
          </a:p>
          <a:p>
            <a:pPr lvl="2"/>
            <a:r>
              <a:rPr lang="en-US" sz="2000" dirty="0">
                <a:latin typeface="Open Sans" charset="0"/>
                <a:ea typeface="Open Sans" charset="0"/>
                <a:cs typeface="Open Sans" charset="0"/>
              </a:rPr>
              <a:t>purpose of research</a:t>
            </a:r>
          </a:p>
          <a:p>
            <a:pPr lvl="2"/>
            <a:r>
              <a:rPr lang="en-US" sz="2000" dirty="0">
                <a:latin typeface="Open Sans" charset="0"/>
                <a:ea typeface="Open Sans" charset="0"/>
                <a:cs typeface="Open Sans" charset="0"/>
              </a:rPr>
              <a:t>time commitment </a:t>
            </a:r>
          </a:p>
          <a:p>
            <a:pPr lvl="2"/>
            <a:r>
              <a:rPr lang="en-US" sz="2000" dirty="0">
                <a:latin typeface="Open Sans" charset="0"/>
                <a:ea typeface="Open Sans" charset="0"/>
                <a:cs typeface="Open Sans" charset="0"/>
              </a:rPr>
              <a:t>potential risks and benefits</a:t>
            </a:r>
          </a:p>
          <a:p>
            <a:pPr lvl="2"/>
            <a:r>
              <a:rPr lang="en-US" sz="2000" dirty="0">
                <a:latin typeface="Open Sans" charset="0"/>
                <a:ea typeface="Open Sans" charset="0"/>
                <a:cs typeface="Open Sans" charset="0"/>
              </a:rPr>
              <a:t>voluntariness of participation &amp; withdrawing</a:t>
            </a:r>
          </a:p>
          <a:p>
            <a:pPr lvl="2"/>
            <a:r>
              <a:rPr lang="en-US" sz="2000" dirty="0">
                <a:latin typeface="Open Sans" charset="0"/>
                <a:ea typeface="Open Sans" charset="0"/>
                <a:cs typeface="Open Sans" charset="0"/>
              </a:rPr>
              <a:t>protection of confidentiality </a:t>
            </a:r>
          </a:p>
          <a:p>
            <a:pPr lvl="2"/>
            <a:r>
              <a:rPr lang="en-US" sz="2000" dirty="0">
                <a:latin typeface="Open Sans" charset="0"/>
                <a:ea typeface="Open Sans" charset="0"/>
                <a:cs typeface="Open Sans" charset="0"/>
              </a:rPr>
              <a:t>names and contact info of study lead and ethics committee </a:t>
            </a:r>
          </a:p>
          <a:p>
            <a:pPr lvl="1"/>
            <a:r>
              <a:rPr lang="en-US" sz="2000" dirty="0">
                <a:latin typeface="Open Sans" charset="0"/>
                <a:ea typeface="Open Sans" charset="0"/>
                <a:cs typeface="Open Sans" charset="0"/>
              </a:rPr>
              <a:t>Participants have opportunities to ask questions throughout</a:t>
            </a:r>
          </a:p>
          <a:p>
            <a:pPr lvl="1"/>
            <a:r>
              <a:rPr lang="en-US" sz="2000" dirty="0">
                <a:latin typeface="Open Sans" charset="0"/>
                <a:ea typeface="Open Sans" charset="0"/>
                <a:cs typeface="Open Sans" charset="0"/>
              </a:rPr>
              <a:t>Participants can refuse or stop at any point</a:t>
            </a:r>
          </a:p>
          <a:p>
            <a:pPr lvl="1"/>
            <a:endParaRPr lang="en-US" dirty="0">
              <a:latin typeface="Open Sans" charset="0"/>
              <a:ea typeface="Open Sans" charset="0"/>
              <a:cs typeface="Open Sans" charset="0"/>
            </a:endParaRPr>
          </a:p>
        </p:txBody>
      </p:sp>
      <p:sp>
        <p:nvSpPr>
          <p:cNvPr id="4" name="Date Placeholder 3">
            <a:extLst>
              <a:ext uri="{FF2B5EF4-FFF2-40B4-BE49-F238E27FC236}">
                <a16:creationId xmlns:a16="http://schemas.microsoft.com/office/drawing/2014/main" id="{B3EA2049-7380-4717-A4B0-889D31515656}"/>
              </a:ext>
            </a:extLst>
          </p:cNvPr>
          <p:cNvSpPr>
            <a:spLocks noGrp="1"/>
          </p:cNvSpPr>
          <p:nvPr>
            <p:ph type="dt" sz="half" idx="10"/>
          </p:nvPr>
        </p:nvSpPr>
        <p:spPr/>
        <p:txBody>
          <a:bodyPr/>
          <a:lstStyle/>
          <a:p>
            <a:fld id="{120F8EF6-9A45-4BD5-89FA-C4FC6AFA9822}" type="datetime1">
              <a:rPr lang="en-US" smtClean="0"/>
              <a:t>10/22/2021</a:t>
            </a:fld>
            <a:endParaRPr lang="en-US"/>
          </a:p>
        </p:txBody>
      </p:sp>
    </p:spTree>
    <p:extLst>
      <p:ext uri="{BB962C8B-B14F-4D97-AF65-F5344CB8AC3E}">
        <p14:creationId xmlns:p14="http://schemas.microsoft.com/office/powerpoint/2010/main" val="269572189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Open Sans" charset="0"/>
                <a:ea typeface="Open Sans" charset="0"/>
                <a:cs typeface="Open Sans" charset="0"/>
              </a:rPr>
              <a:t>Protecting confidentiality &amp; privacy</a:t>
            </a:r>
          </a:p>
        </p:txBody>
      </p:sp>
      <p:sp>
        <p:nvSpPr>
          <p:cNvPr id="3" name="Content Placeholder 2"/>
          <p:cNvSpPr>
            <a:spLocks noGrp="1"/>
          </p:cNvSpPr>
          <p:nvPr>
            <p:ph idx="1"/>
          </p:nvPr>
        </p:nvSpPr>
        <p:spPr>
          <a:xfrm>
            <a:off x="511175" y="1455107"/>
            <a:ext cx="8121650" cy="4144963"/>
          </a:xfrm>
        </p:spPr>
        <p:txBody>
          <a:bodyPr/>
          <a:lstStyle/>
          <a:p>
            <a:r>
              <a:rPr lang="en-US" sz="1800" dirty="0">
                <a:latin typeface="Open Sans" charset="0"/>
                <a:ea typeface="Open Sans" charset="0"/>
                <a:cs typeface="Open Sans" charset="0"/>
              </a:rPr>
              <a:t>Conduct interviews in places with privacy </a:t>
            </a:r>
          </a:p>
          <a:p>
            <a:r>
              <a:rPr lang="en-US" sz="1800" dirty="0">
                <a:latin typeface="Open Sans" charset="0"/>
                <a:ea typeface="Open Sans" charset="0"/>
                <a:cs typeface="Open Sans" charset="0"/>
              </a:rPr>
              <a:t>Do not share information from interviews with other research participants or anyone else outside of the research study team</a:t>
            </a:r>
          </a:p>
          <a:p>
            <a:r>
              <a:rPr lang="en-US" sz="1800" dirty="0">
                <a:latin typeface="Open Sans" charset="0"/>
                <a:ea typeface="Open Sans" charset="0"/>
                <a:cs typeface="Open Sans" charset="0"/>
              </a:rPr>
              <a:t>Use numeric codes for participants during transcription of interviews</a:t>
            </a:r>
          </a:p>
          <a:p>
            <a:r>
              <a:rPr lang="en-US" sz="1800" dirty="0">
                <a:latin typeface="Open Sans" charset="0"/>
                <a:ea typeface="Open Sans" charset="0"/>
                <a:cs typeface="Open Sans" charset="0"/>
              </a:rPr>
              <a:t>Personal information collected form participants will be used for research purposes only</a:t>
            </a:r>
          </a:p>
          <a:p>
            <a:r>
              <a:rPr lang="en-US" sz="1800" dirty="0">
                <a:latin typeface="Open Sans" charset="0"/>
                <a:ea typeface="Open Sans" charset="0"/>
                <a:cs typeface="Open Sans" charset="0"/>
              </a:rPr>
              <a:t>Individual responses will be analyzed together with information collected from other participants</a:t>
            </a:r>
          </a:p>
          <a:p>
            <a:r>
              <a:rPr lang="en-US" sz="1800" dirty="0">
                <a:latin typeface="Open Sans" charset="0"/>
                <a:ea typeface="Open Sans" charset="0"/>
                <a:cs typeface="Open Sans" charset="0"/>
              </a:rPr>
              <a:t>Audio recordings will be destroyed after validation of transcripts</a:t>
            </a:r>
          </a:p>
          <a:p>
            <a:r>
              <a:rPr lang="en-US" sz="1800" dirty="0">
                <a:latin typeface="Open Sans" charset="0"/>
                <a:ea typeface="Open Sans" charset="0"/>
                <a:cs typeface="Open Sans" charset="0"/>
              </a:rPr>
              <a:t>Files will be stored so that only study team members have access</a:t>
            </a:r>
          </a:p>
        </p:txBody>
      </p:sp>
      <p:sp>
        <p:nvSpPr>
          <p:cNvPr id="4" name="Date Placeholder 3">
            <a:extLst>
              <a:ext uri="{FF2B5EF4-FFF2-40B4-BE49-F238E27FC236}">
                <a16:creationId xmlns:a16="http://schemas.microsoft.com/office/drawing/2014/main" id="{DEB718E1-8F10-4309-A12D-D0E3BC053713}"/>
              </a:ext>
            </a:extLst>
          </p:cNvPr>
          <p:cNvSpPr>
            <a:spLocks noGrp="1"/>
          </p:cNvSpPr>
          <p:nvPr>
            <p:ph type="dt" sz="half" idx="10"/>
          </p:nvPr>
        </p:nvSpPr>
        <p:spPr/>
        <p:txBody>
          <a:bodyPr/>
          <a:lstStyle/>
          <a:p>
            <a:fld id="{834A55C7-DA03-4338-BCED-36FED957E760}" type="datetime1">
              <a:rPr lang="en-US" smtClean="0"/>
              <a:t>10/22/2021</a:t>
            </a:fld>
            <a:endParaRPr lang="en-US"/>
          </a:p>
        </p:txBody>
      </p:sp>
    </p:spTree>
    <p:extLst>
      <p:ext uri="{BB962C8B-B14F-4D97-AF65-F5344CB8AC3E}">
        <p14:creationId xmlns:p14="http://schemas.microsoft.com/office/powerpoint/2010/main" val="269435713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7343" y="3131494"/>
            <a:ext cx="3953247" cy="1828800"/>
          </a:xfrm>
        </p:spPr>
        <p:txBody>
          <a:bodyPr>
            <a:normAutofit/>
          </a:bodyPr>
          <a:lstStyle/>
          <a:p>
            <a:pPr algn="ctr"/>
            <a:r>
              <a:rPr lang="en-US" sz="4000">
                <a:latin typeface="Open Sans" charset="0"/>
                <a:ea typeface="Open Sans" charset="0"/>
                <a:cs typeface="Open Sans" charset="0"/>
              </a:rPr>
              <a:t>Transcription and Audio Files</a:t>
            </a:r>
            <a:endParaRPr lang="en-US" sz="4000" dirty="0">
              <a:latin typeface="Open Sans" charset="0"/>
              <a:ea typeface="Open Sans" charset="0"/>
              <a:cs typeface="Open Sans" charset="0"/>
            </a:endParaRPr>
          </a:p>
        </p:txBody>
      </p:sp>
      <p:sp>
        <p:nvSpPr>
          <p:cNvPr id="3" name="Subtitle 2"/>
          <p:cNvSpPr>
            <a:spLocks noGrp="1"/>
          </p:cNvSpPr>
          <p:nvPr>
            <p:ph type="subTitle" idx="1"/>
          </p:nvPr>
        </p:nvSpPr>
        <p:spPr>
          <a:xfrm>
            <a:off x="3449087" y="6050037"/>
            <a:ext cx="5390113" cy="685800"/>
          </a:xfrm>
        </p:spPr>
        <p:txBody>
          <a:bodyPr>
            <a:normAutofit/>
          </a:bodyPr>
          <a:lstStyle/>
          <a:p>
            <a:pPr algn="r"/>
            <a:endParaRPr lang="en-US" dirty="0"/>
          </a:p>
        </p:txBody>
      </p:sp>
      <p:sp>
        <p:nvSpPr>
          <p:cNvPr id="6" name="Subtitle 2"/>
          <p:cNvSpPr txBox="1">
            <a:spLocks/>
          </p:cNvSpPr>
          <p:nvPr/>
        </p:nvSpPr>
        <p:spPr>
          <a:xfrm>
            <a:off x="4592936" y="4834641"/>
            <a:ext cx="4246264" cy="1283639"/>
          </a:xfrm>
          <a:prstGeom prst="rect">
            <a:avLst/>
          </a:prstGeom>
        </p:spPr>
        <p:txBody>
          <a:bodyPr vert="horz" anchor="ctr">
            <a:normAutofit/>
          </a:bodyPr>
          <a:lstStyle>
            <a:lvl1pPr marL="0" indent="0" algn="l" rtl="0" eaLnBrk="1" latinLnBrk="0" hangingPunct="1">
              <a:spcBef>
                <a:spcPts val="700"/>
              </a:spcBef>
              <a:buClr>
                <a:schemeClr val="accent2"/>
              </a:buClr>
              <a:buSzPct val="60000"/>
              <a:buFont typeface="Wingdings"/>
              <a:buNone/>
              <a:defRPr kumimoji="0" sz="2600" kern="1200">
                <a:solidFill>
                  <a:srgbClr val="FFFFFF"/>
                </a:solidFill>
                <a:latin typeface="+mn-lt"/>
                <a:ea typeface="+mn-ea"/>
                <a:cs typeface="+mn-cs"/>
              </a:defRPr>
            </a:lvl1pPr>
            <a:lvl2pPr marL="457200" indent="0" algn="ctr" rtl="0" eaLnBrk="1" latinLnBrk="0" hangingPunct="1">
              <a:spcBef>
                <a:spcPts val="550"/>
              </a:spcBef>
              <a:buClr>
                <a:schemeClr val="accent1"/>
              </a:buClr>
              <a:buSzPct val="70000"/>
              <a:buFont typeface="Wingdings 2"/>
              <a:buNone/>
              <a:defRPr kumimoji="0" sz="2600" kern="1200">
                <a:solidFill>
                  <a:schemeClr val="tx1"/>
                </a:solidFill>
                <a:latin typeface="+mn-lt"/>
                <a:ea typeface="+mn-ea"/>
                <a:cs typeface="+mn-cs"/>
              </a:defRPr>
            </a:lvl2pPr>
            <a:lvl3pPr marL="914400" indent="0" algn="ctr" rtl="0" eaLnBrk="1" latinLnBrk="0" hangingPunct="1">
              <a:spcBef>
                <a:spcPts val="500"/>
              </a:spcBef>
              <a:buClr>
                <a:schemeClr val="accent2"/>
              </a:buClr>
              <a:buSzPct val="75000"/>
              <a:buFont typeface="Wingdings"/>
              <a:buNone/>
              <a:defRPr kumimoji="0" sz="2300" kern="1200">
                <a:solidFill>
                  <a:schemeClr val="tx1"/>
                </a:solidFill>
                <a:latin typeface="+mn-lt"/>
                <a:ea typeface="+mn-ea"/>
                <a:cs typeface="+mn-cs"/>
              </a:defRPr>
            </a:lvl3pPr>
            <a:lvl4pPr marL="1371600" indent="0" algn="ctr" rtl="0" eaLnBrk="1" latinLnBrk="0" hangingPunct="1">
              <a:spcBef>
                <a:spcPts val="400"/>
              </a:spcBef>
              <a:buClr>
                <a:schemeClr val="accent3"/>
              </a:buClr>
              <a:buSzPct val="75000"/>
              <a:buFont typeface="Wingdings"/>
              <a:buNone/>
              <a:defRPr kumimoji="0" sz="2000" kern="1200">
                <a:solidFill>
                  <a:schemeClr val="tx1"/>
                </a:solidFill>
                <a:latin typeface="+mn-lt"/>
                <a:ea typeface="+mn-ea"/>
                <a:cs typeface="+mn-cs"/>
              </a:defRPr>
            </a:lvl4pPr>
            <a:lvl5pPr marL="1828800" indent="0" algn="ctr" rtl="0" eaLnBrk="1" latinLnBrk="0" hangingPunct="1">
              <a:spcBef>
                <a:spcPts val="400"/>
              </a:spcBef>
              <a:buClr>
                <a:schemeClr val="accent4"/>
              </a:buClr>
              <a:buSzPct val="65000"/>
              <a:buFont typeface="Wingdings"/>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743200" indent="0" algn="ctr" rtl="0" eaLnBrk="1" latinLnBrk="0" hangingPunct="1">
              <a:spcBef>
                <a:spcPct val="20000"/>
              </a:spcBef>
              <a:buClr>
                <a:schemeClr val="accent2"/>
              </a:buClr>
              <a:buFont typeface="Wingdings"/>
              <a:buNone/>
              <a:defRPr kumimoji="0" sz="1800" kern="1200" baseline="0">
                <a:solidFill>
                  <a:schemeClr val="tx1"/>
                </a:solidFill>
                <a:latin typeface="+mn-lt"/>
                <a:ea typeface="+mn-ea"/>
                <a:cs typeface="+mn-cs"/>
              </a:defRPr>
            </a:lvl7pPr>
            <a:lvl8pPr marL="3200400" indent="0" algn="ctr" rtl="0" eaLnBrk="1" latinLnBrk="0" hangingPunct="1">
              <a:spcBef>
                <a:spcPct val="20000"/>
              </a:spcBef>
              <a:buClr>
                <a:schemeClr val="accent3"/>
              </a:buClr>
              <a:buFont typeface="Wingdings"/>
              <a:buNone/>
              <a:defRPr kumimoji="0" sz="1800" kern="1200" baseline="0">
                <a:solidFill>
                  <a:schemeClr val="tx1"/>
                </a:solidFill>
                <a:latin typeface="+mn-lt"/>
                <a:ea typeface="+mn-ea"/>
                <a:cs typeface="+mn-cs"/>
              </a:defRPr>
            </a:lvl8pPr>
            <a:lvl9pPr marL="3657600" indent="0" algn="ctr" rtl="0" eaLnBrk="1" latinLnBrk="0" hangingPunct="1">
              <a:spcBef>
                <a:spcPct val="20000"/>
              </a:spcBef>
              <a:buClr>
                <a:schemeClr val="accent4"/>
              </a:buClr>
              <a:buFont typeface="Wingdings"/>
              <a:buNone/>
              <a:defRPr kumimoji="0" sz="1800" kern="1200" baseline="0">
                <a:solidFill>
                  <a:schemeClr val="tx1"/>
                </a:solidFill>
                <a:latin typeface="+mn-lt"/>
                <a:ea typeface="+mn-ea"/>
                <a:cs typeface="+mn-cs"/>
              </a:defRPr>
            </a:lvl9pPr>
          </a:lstStyle>
          <a:p>
            <a:pPr algn="r"/>
            <a:endParaRPr lang="en-US" dirty="0">
              <a:solidFill>
                <a:schemeClr val="accent2"/>
              </a:solidFill>
            </a:endParaRPr>
          </a:p>
          <a:p>
            <a:pPr algn="r"/>
            <a:endParaRPr lang="en-US" dirty="0">
              <a:solidFill>
                <a:schemeClr val="accent2"/>
              </a:solidFill>
            </a:endParaRPr>
          </a:p>
        </p:txBody>
      </p:sp>
      <p:sp>
        <p:nvSpPr>
          <p:cNvPr id="4" name="Date Placeholder 3">
            <a:extLst>
              <a:ext uri="{FF2B5EF4-FFF2-40B4-BE49-F238E27FC236}">
                <a16:creationId xmlns:a16="http://schemas.microsoft.com/office/drawing/2014/main" id="{693B3A9F-E2E9-4625-A6AC-6F06C04EBB96}"/>
              </a:ext>
            </a:extLst>
          </p:cNvPr>
          <p:cNvSpPr>
            <a:spLocks noGrp="1"/>
          </p:cNvSpPr>
          <p:nvPr>
            <p:ph type="dt" sz="half" idx="10"/>
          </p:nvPr>
        </p:nvSpPr>
        <p:spPr/>
        <p:txBody>
          <a:bodyPr/>
          <a:lstStyle/>
          <a:p>
            <a:fld id="{6BD2F1AC-7157-4A90-BB47-1F141DB19D83}" type="datetime1">
              <a:rPr lang="en-US" smtClean="0"/>
              <a:t>10/22/2021</a:t>
            </a:fld>
            <a:endParaRPr lang="en-US"/>
          </a:p>
        </p:txBody>
      </p:sp>
    </p:spTree>
    <p:extLst>
      <p:ext uri="{BB962C8B-B14F-4D97-AF65-F5344CB8AC3E}">
        <p14:creationId xmlns:p14="http://schemas.microsoft.com/office/powerpoint/2010/main" val="3355700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a:latin typeface="Open Sans" charset="0"/>
                <a:ea typeface="Open Sans" charset="0"/>
                <a:cs typeface="Open Sans" charset="0"/>
              </a:rPr>
              <a:t>Would you conduct a qualitative or quantitative study? </a:t>
            </a:r>
            <a:br>
              <a:rPr lang="en-US" dirty="0">
                <a:latin typeface="Open Sans" charset="0"/>
                <a:ea typeface="Open Sans" charset="0"/>
                <a:cs typeface="Open Sans" charset="0"/>
              </a:rPr>
            </a:br>
            <a:endParaRPr lang="en-US" dirty="0">
              <a:latin typeface="Open Sans" charset="0"/>
              <a:ea typeface="Open Sans" charset="0"/>
              <a:cs typeface="Open Sans" charset="0"/>
            </a:endParaRPr>
          </a:p>
        </p:txBody>
      </p:sp>
      <p:sp>
        <p:nvSpPr>
          <p:cNvPr id="3" name="Content Placeholder 2"/>
          <p:cNvSpPr>
            <a:spLocks noGrp="1"/>
          </p:cNvSpPr>
          <p:nvPr>
            <p:ph idx="1"/>
          </p:nvPr>
        </p:nvSpPr>
        <p:spPr/>
        <p:txBody>
          <a:bodyPr/>
          <a:lstStyle/>
          <a:p>
            <a:r>
              <a:rPr lang="en-US" sz="3000" dirty="0">
                <a:latin typeface="Open Sans" charset="0"/>
                <a:ea typeface="Open Sans" charset="0"/>
                <a:cs typeface="Open Sans" charset="0"/>
              </a:rPr>
              <a:t>RQ: What are the experiences of parents with sick children at Kampala General hospital? </a:t>
            </a:r>
          </a:p>
        </p:txBody>
      </p:sp>
      <p:sp>
        <p:nvSpPr>
          <p:cNvPr id="4" name="Date Placeholder 3">
            <a:extLst>
              <a:ext uri="{FF2B5EF4-FFF2-40B4-BE49-F238E27FC236}">
                <a16:creationId xmlns:a16="http://schemas.microsoft.com/office/drawing/2014/main" id="{510A3AD9-474B-4A1A-A701-081770217644}"/>
              </a:ext>
            </a:extLst>
          </p:cNvPr>
          <p:cNvSpPr>
            <a:spLocks noGrp="1"/>
          </p:cNvSpPr>
          <p:nvPr>
            <p:ph type="dt" sz="half" idx="10"/>
          </p:nvPr>
        </p:nvSpPr>
        <p:spPr/>
        <p:txBody>
          <a:bodyPr/>
          <a:lstStyle/>
          <a:p>
            <a:fld id="{51F09018-70B9-4321-9523-ADDF248814E3}" type="datetime1">
              <a:rPr lang="en-US" smtClean="0"/>
              <a:t>10/22/2021</a:t>
            </a:fld>
            <a:endParaRPr lang="en-US"/>
          </a:p>
        </p:txBody>
      </p:sp>
    </p:spTree>
    <p:extLst>
      <p:ext uri="{BB962C8B-B14F-4D97-AF65-F5344CB8AC3E}">
        <p14:creationId xmlns:p14="http://schemas.microsoft.com/office/powerpoint/2010/main" val="239175376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Open Sans" charset="0"/>
                <a:ea typeface="Open Sans" charset="0"/>
                <a:cs typeface="Open Sans" charset="0"/>
              </a:rPr>
              <a:t>Your friend sends you an SMS/ text message. This is what it says:</a:t>
            </a:r>
          </a:p>
        </p:txBody>
      </p:sp>
      <p:sp>
        <p:nvSpPr>
          <p:cNvPr id="3" name="Content Placeholder 2"/>
          <p:cNvSpPr>
            <a:spLocks noGrp="1"/>
          </p:cNvSpPr>
          <p:nvPr>
            <p:ph idx="1"/>
          </p:nvPr>
        </p:nvSpPr>
        <p:spPr/>
        <p:txBody>
          <a:bodyPr/>
          <a:lstStyle/>
          <a:p>
            <a:r>
              <a:rPr lang="en-US" sz="2400" dirty="0">
                <a:latin typeface="Open Sans" charset="0"/>
                <a:ea typeface="Open Sans" charset="0"/>
                <a:cs typeface="Open Sans" charset="0"/>
              </a:rPr>
              <a:t>“I don’t want you to come to visit me at my house tonight. Just come another time.” </a:t>
            </a:r>
          </a:p>
          <a:p>
            <a:endParaRPr lang="en-US" dirty="0"/>
          </a:p>
          <a:p>
            <a:endParaRPr lang="en-US" dirty="0"/>
          </a:p>
        </p:txBody>
      </p:sp>
      <p:sp>
        <p:nvSpPr>
          <p:cNvPr id="4" name="Date Placeholder 3">
            <a:extLst>
              <a:ext uri="{FF2B5EF4-FFF2-40B4-BE49-F238E27FC236}">
                <a16:creationId xmlns:a16="http://schemas.microsoft.com/office/drawing/2014/main" id="{94A36E98-F020-4200-9BF1-90E232565AF7}"/>
              </a:ext>
            </a:extLst>
          </p:cNvPr>
          <p:cNvSpPr>
            <a:spLocks noGrp="1"/>
          </p:cNvSpPr>
          <p:nvPr>
            <p:ph type="dt" sz="half" idx="10"/>
          </p:nvPr>
        </p:nvSpPr>
        <p:spPr/>
        <p:txBody>
          <a:bodyPr/>
          <a:lstStyle/>
          <a:p>
            <a:fld id="{9AE4C47E-F1AC-4735-B764-E0ACC8C1C935}" type="datetime1">
              <a:rPr lang="en-US" smtClean="0"/>
              <a:t>10/22/2021</a:t>
            </a:fld>
            <a:endParaRPr lang="en-US"/>
          </a:p>
        </p:txBody>
      </p:sp>
    </p:spTree>
    <p:extLst>
      <p:ext uri="{BB962C8B-B14F-4D97-AF65-F5344CB8AC3E}">
        <p14:creationId xmlns:p14="http://schemas.microsoft.com/office/powerpoint/2010/main" val="42479432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Open Sans" charset="0"/>
                <a:ea typeface="Open Sans" charset="0"/>
                <a:cs typeface="Open Sans" charset="0"/>
              </a:rPr>
              <a:t>Your friend talks to your mom, and your mom leaves you a note:</a:t>
            </a:r>
          </a:p>
        </p:txBody>
      </p:sp>
      <p:sp>
        <p:nvSpPr>
          <p:cNvPr id="3" name="Content Placeholder 2"/>
          <p:cNvSpPr>
            <a:spLocks noGrp="1"/>
          </p:cNvSpPr>
          <p:nvPr>
            <p:ph idx="1"/>
          </p:nvPr>
        </p:nvSpPr>
        <p:spPr/>
        <p:txBody>
          <a:bodyPr/>
          <a:lstStyle/>
          <a:p>
            <a:r>
              <a:rPr lang="en-US" sz="2400" dirty="0">
                <a:latin typeface="Open Sans" charset="0"/>
                <a:ea typeface="Open Sans" charset="0"/>
                <a:cs typeface="Open Sans" charset="0"/>
              </a:rPr>
              <a:t>“Joseph said he prefers you do not go to his place, but maybe you can go later.” </a:t>
            </a:r>
          </a:p>
        </p:txBody>
      </p:sp>
      <p:sp>
        <p:nvSpPr>
          <p:cNvPr id="4" name="Date Placeholder 3">
            <a:extLst>
              <a:ext uri="{FF2B5EF4-FFF2-40B4-BE49-F238E27FC236}">
                <a16:creationId xmlns:a16="http://schemas.microsoft.com/office/drawing/2014/main" id="{74CAF712-01FA-4120-BA25-C62EFE3DAC92}"/>
              </a:ext>
            </a:extLst>
          </p:cNvPr>
          <p:cNvSpPr>
            <a:spLocks noGrp="1"/>
          </p:cNvSpPr>
          <p:nvPr>
            <p:ph type="dt" sz="half" idx="10"/>
          </p:nvPr>
        </p:nvSpPr>
        <p:spPr/>
        <p:txBody>
          <a:bodyPr/>
          <a:lstStyle/>
          <a:p>
            <a:fld id="{F4ECAF62-36B4-44C2-86D7-77C77E96BD55}" type="datetime1">
              <a:rPr lang="en-US" smtClean="0"/>
              <a:t>10/22/2021</a:t>
            </a:fld>
            <a:endParaRPr lang="en-US"/>
          </a:p>
        </p:txBody>
      </p:sp>
    </p:spTree>
    <p:extLst>
      <p:ext uri="{BB962C8B-B14F-4D97-AF65-F5344CB8AC3E}">
        <p14:creationId xmlns:p14="http://schemas.microsoft.com/office/powerpoint/2010/main" val="16503389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Objectives of transcription</a:t>
            </a:r>
          </a:p>
        </p:txBody>
      </p:sp>
      <p:sp>
        <p:nvSpPr>
          <p:cNvPr id="3" name="Content Placeholder 2"/>
          <p:cNvSpPr>
            <a:spLocks noGrp="1"/>
          </p:cNvSpPr>
          <p:nvPr>
            <p:ph idx="1"/>
          </p:nvPr>
        </p:nvSpPr>
        <p:spPr>
          <a:xfrm>
            <a:off x="511175" y="1600200"/>
            <a:ext cx="8121650" cy="4144963"/>
          </a:xfrm>
        </p:spPr>
        <p:txBody>
          <a:bodyPr/>
          <a:lstStyle/>
          <a:p>
            <a:pPr marL="457200" indent="-457200">
              <a:buFont typeface="+mj-lt"/>
              <a:buAutoNum type="arabicPeriod"/>
            </a:pPr>
            <a:r>
              <a:rPr lang="en-US" sz="2400" dirty="0">
                <a:latin typeface="Open Sans" charset="0"/>
                <a:ea typeface="Open Sans" charset="0"/>
                <a:cs typeface="Open Sans" charset="0"/>
              </a:rPr>
              <a:t>Translate audio recording into text</a:t>
            </a:r>
          </a:p>
          <a:p>
            <a:pPr marL="457200" indent="-457200">
              <a:buFont typeface="+mj-lt"/>
              <a:buAutoNum type="arabicPeriod"/>
            </a:pPr>
            <a:r>
              <a:rPr lang="en-US" sz="2400" dirty="0">
                <a:latin typeface="Open Sans" charset="0"/>
                <a:ea typeface="Open Sans" charset="0"/>
                <a:cs typeface="Open Sans" charset="0"/>
              </a:rPr>
              <a:t>Ensure the person who reads the transcript understands the interview as if he/she were present for the interview</a:t>
            </a:r>
          </a:p>
          <a:p>
            <a:pPr marL="457200" indent="-457200">
              <a:buFont typeface="+mj-lt"/>
              <a:buAutoNum type="arabicPeriod"/>
            </a:pPr>
            <a:r>
              <a:rPr lang="en-US" sz="2400" dirty="0">
                <a:latin typeface="Open Sans" charset="0"/>
                <a:ea typeface="Open Sans" charset="0"/>
                <a:cs typeface="Open Sans" charset="0"/>
              </a:rPr>
              <a:t>Create an exact record in words (</a:t>
            </a:r>
            <a:r>
              <a:rPr lang="en-US" sz="2400" b="1" dirty="0">
                <a:latin typeface="Open Sans" charset="0"/>
                <a:ea typeface="Open Sans" charset="0"/>
                <a:cs typeface="Open Sans" charset="0"/>
              </a:rPr>
              <a:t>verbatim transcription</a:t>
            </a:r>
            <a:r>
              <a:rPr lang="en-US" sz="2400" dirty="0">
                <a:latin typeface="Open Sans" charset="0"/>
                <a:ea typeface="Open Sans" charset="0"/>
                <a:cs typeface="Open Sans" charset="0"/>
              </a:rPr>
              <a:t>) of what took place during interview (verbal and non-verbal)</a:t>
            </a:r>
          </a:p>
        </p:txBody>
      </p:sp>
      <p:sp>
        <p:nvSpPr>
          <p:cNvPr id="4" name="Date Placeholder 3">
            <a:extLst>
              <a:ext uri="{FF2B5EF4-FFF2-40B4-BE49-F238E27FC236}">
                <a16:creationId xmlns:a16="http://schemas.microsoft.com/office/drawing/2014/main" id="{AA4B7AD2-91D6-4846-B7CE-36D6930F723C}"/>
              </a:ext>
            </a:extLst>
          </p:cNvPr>
          <p:cNvSpPr>
            <a:spLocks noGrp="1"/>
          </p:cNvSpPr>
          <p:nvPr>
            <p:ph type="dt" sz="half" idx="10"/>
          </p:nvPr>
        </p:nvSpPr>
        <p:spPr/>
        <p:txBody>
          <a:bodyPr/>
          <a:lstStyle/>
          <a:p>
            <a:fld id="{7A712FBA-3C1D-4326-A666-C528F955A63A}" type="datetime1">
              <a:rPr lang="en-US" smtClean="0"/>
              <a:t>10/22/2021</a:t>
            </a:fld>
            <a:endParaRPr lang="en-US"/>
          </a:p>
        </p:txBody>
      </p:sp>
    </p:spTree>
    <p:extLst>
      <p:ext uri="{BB962C8B-B14F-4D97-AF65-F5344CB8AC3E}">
        <p14:creationId xmlns:p14="http://schemas.microsoft.com/office/powerpoint/2010/main" val="34178101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Contents of transcript</a:t>
            </a:r>
          </a:p>
        </p:txBody>
      </p:sp>
      <p:sp>
        <p:nvSpPr>
          <p:cNvPr id="3" name="Content Placeholder 2"/>
          <p:cNvSpPr>
            <a:spLocks noGrp="1"/>
          </p:cNvSpPr>
          <p:nvPr>
            <p:ph idx="1"/>
          </p:nvPr>
        </p:nvSpPr>
        <p:spPr>
          <a:xfrm>
            <a:off x="511175" y="1600200"/>
            <a:ext cx="8121650" cy="4144963"/>
          </a:xfrm>
        </p:spPr>
        <p:txBody>
          <a:bodyPr/>
          <a:lstStyle/>
          <a:p>
            <a:pPr marL="457200" indent="-457200">
              <a:buFont typeface="+mj-lt"/>
              <a:buAutoNum type="arabicPeriod"/>
            </a:pPr>
            <a:r>
              <a:rPr lang="en-US" sz="2400" dirty="0">
                <a:latin typeface="Open Sans" charset="0"/>
                <a:ea typeface="Open Sans" charset="0"/>
                <a:cs typeface="Open Sans" charset="0"/>
              </a:rPr>
              <a:t>Background information</a:t>
            </a:r>
          </a:p>
          <a:p>
            <a:pPr marL="457200" indent="-457200">
              <a:buFont typeface="+mj-lt"/>
              <a:buAutoNum type="arabicPeriod"/>
            </a:pPr>
            <a:r>
              <a:rPr lang="en-US" sz="2400" dirty="0">
                <a:latin typeface="Open Sans" charset="0"/>
                <a:ea typeface="Open Sans" charset="0"/>
                <a:cs typeface="Open Sans" charset="0"/>
              </a:rPr>
              <a:t>Legend</a:t>
            </a:r>
          </a:p>
          <a:p>
            <a:pPr marL="457200" indent="-457200">
              <a:buFont typeface="+mj-lt"/>
              <a:buAutoNum type="arabicPeriod"/>
            </a:pPr>
            <a:r>
              <a:rPr lang="en-US" sz="2400" dirty="0">
                <a:latin typeface="Open Sans" charset="0"/>
                <a:ea typeface="Open Sans" charset="0"/>
                <a:cs typeface="Open Sans" charset="0"/>
              </a:rPr>
              <a:t>Interviewer notes/ reflections</a:t>
            </a:r>
          </a:p>
          <a:p>
            <a:pPr marL="457200" indent="-457200">
              <a:buFont typeface="+mj-lt"/>
              <a:buAutoNum type="arabicPeriod"/>
            </a:pPr>
            <a:r>
              <a:rPr lang="en-US" sz="2400" dirty="0">
                <a:latin typeface="Open Sans" charset="0"/>
                <a:ea typeface="Open Sans" charset="0"/>
                <a:cs typeface="Open Sans" charset="0"/>
              </a:rPr>
              <a:t>Main text body</a:t>
            </a:r>
          </a:p>
          <a:p>
            <a:pPr marL="457200" indent="-457200">
              <a:buFont typeface="+mj-lt"/>
              <a:buAutoNum type="arabicPeriod"/>
            </a:pPr>
            <a:r>
              <a:rPr lang="en-US" sz="2400" dirty="0">
                <a:latin typeface="Open Sans" charset="0"/>
                <a:ea typeface="Open Sans" charset="0"/>
                <a:cs typeface="Open Sans" charset="0"/>
              </a:rPr>
              <a:t>Non-verbal information</a:t>
            </a:r>
          </a:p>
          <a:p>
            <a:pPr marL="457200" indent="-457200">
              <a:buFont typeface="+mj-lt"/>
              <a:buAutoNum type="arabicPeriod"/>
            </a:pPr>
            <a:r>
              <a:rPr lang="en-US" sz="2400" dirty="0">
                <a:latin typeface="Open Sans" charset="0"/>
                <a:ea typeface="Open Sans" charset="0"/>
                <a:cs typeface="Open Sans" charset="0"/>
              </a:rPr>
              <a:t>Transcriber notes/ reflections</a:t>
            </a:r>
          </a:p>
        </p:txBody>
      </p:sp>
      <p:sp>
        <p:nvSpPr>
          <p:cNvPr id="4" name="Date Placeholder 3">
            <a:extLst>
              <a:ext uri="{FF2B5EF4-FFF2-40B4-BE49-F238E27FC236}">
                <a16:creationId xmlns:a16="http://schemas.microsoft.com/office/drawing/2014/main" id="{3AB774D4-0F32-49B3-85BC-12C5F6189AD3}"/>
              </a:ext>
            </a:extLst>
          </p:cNvPr>
          <p:cNvSpPr>
            <a:spLocks noGrp="1"/>
          </p:cNvSpPr>
          <p:nvPr>
            <p:ph type="dt" sz="half" idx="10"/>
          </p:nvPr>
        </p:nvSpPr>
        <p:spPr/>
        <p:txBody>
          <a:bodyPr/>
          <a:lstStyle/>
          <a:p>
            <a:fld id="{8E775BBE-700A-42D9-910B-3F2A8E64407F}" type="datetime1">
              <a:rPr lang="en-US" smtClean="0"/>
              <a:t>10/22/2021</a:t>
            </a:fld>
            <a:endParaRPr lang="en-US"/>
          </a:p>
        </p:txBody>
      </p:sp>
    </p:spTree>
    <p:extLst>
      <p:ext uri="{BB962C8B-B14F-4D97-AF65-F5344CB8AC3E}">
        <p14:creationId xmlns:p14="http://schemas.microsoft.com/office/powerpoint/2010/main" val="271536991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1. Background information</a:t>
            </a:r>
          </a:p>
        </p:txBody>
      </p:sp>
      <p:sp>
        <p:nvSpPr>
          <p:cNvPr id="3" name="Content Placeholder 2"/>
          <p:cNvSpPr>
            <a:spLocks noGrp="1"/>
          </p:cNvSpPr>
          <p:nvPr>
            <p:ph idx="1"/>
          </p:nvPr>
        </p:nvSpPr>
        <p:spPr>
          <a:xfrm>
            <a:off x="511175" y="1600200"/>
            <a:ext cx="8121650" cy="4144963"/>
          </a:xfrm>
        </p:spPr>
        <p:txBody>
          <a:bodyPr>
            <a:normAutofit fontScale="92500" lnSpcReduction="10000"/>
          </a:bodyPr>
          <a:lstStyle/>
          <a:p>
            <a:r>
              <a:rPr lang="en-US" dirty="0">
                <a:latin typeface="Open Sans" charset="0"/>
                <a:ea typeface="Open Sans" charset="0"/>
                <a:cs typeface="Open Sans" charset="0"/>
              </a:rPr>
              <a:t>Interview type: IDI</a:t>
            </a:r>
          </a:p>
          <a:p>
            <a:r>
              <a:rPr lang="en-US" dirty="0">
                <a:latin typeface="Open Sans" charset="0"/>
                <a:ea typeface="Open Sans" charset="0"/>
                <a:cs typeface="Open Sans" charset="0"/>
              </a:rPr>
              <a:t>Location of interview</a:t>
            </a:r>
          </a:p>
          <a:p>
            <a:r>
              <a:rPr lang="en-US" dirty="0">
                <a:latin typeface="Open Sans" charset="0"/>
                <a:ea typeface="Open Sans" charset="0"/>
                <a:cs typeface="Open Sans" charset="0"/>
              </a:rPr>
              <a:t>Date of interview</a:t>
            </a:r>
          </a:p>
          <a:p>
            <a:r>
              <a:rPr lang="en-US" dirty="0">
                <a:latin typeface="Open Sans" charset="0"/>
                <a:ea typeface="Open Sans" charset="0"/>
                <a:cs typeface="Open Sans" charset="0"/>
              </a:rPr>
              <a:t>Respondent number: e.g. R8</a:t>
            </a:r>
          </a:p>
          <a:p>
            <a:r>
              <a:rPr lang="en-US" dirty="0">
                <a:latin typeface="Open Sans" charset="0"/>
                <a:ea typeface="Open Sans" charset="0"/>
                <a:cs typeface="Open Sans" charset="0"/>
              </a:rPr>
              <a:t>Name of interviewer</a:t>
            </a:r>
          </a:p>
          <a:p>
            <a:r>
              <a:rPr lang="en-US" dirty="0">
                <a:latin typeface="Open Sans" charset="0"/>
                <a:ea typeface="Open Sans" charset="0"/>
                <a:cs typeface="Open Sans" charset="0"/>
              </a:rPr>
              <a:t>Time duration of interview</a:t>
            </a:r>
          </a:p>
          <a:p>
            <a:r>
              <a:rPr lang="en-US" dirty="0">
                <a:latin typeface="Open Sans" charset="0"/>
                <a:ea typeface="Open Sans" charset="0"/>
                <a:cs typeface="Open Sans" charset="0"/>
              </a:rPr>
              <a:t>Date of transcription</a:t>
            </a:r>
          </a:p>
          <a:p>
            <a:r>
              <a:rPr lang="en-US" dirty="0">
                <a:latin typeface="Open Sans" charset="0"/>
                <a:ea typeface="Open Sans" charset="0"/>
                <a:cs typeface="Open Sans" charset="0"/>
              </a:rPr>
              <a:t>Name of transcriber</a:t>
            </a:r>
          </a:p>
        </p:txBody>
      </p:sp>
      <p:sp>
        <p:nvSpPr>
          <p:cNvPr id="4" name="Date Placeholder 3">
            <a:extLst>
              <a:ext uri="{FF2B5EF4-FFF2-40B4-BE49-F238E27FC236}">
                <a16:creationId xmlns:a16="http://schemas.microsoft.com/office/drawing/2014/main" id="{0E204706-14E5-4912-9B50-64F2F382DF6F}"/>
              </a:ext>
            </a:extLst>
          </p:cNvPr>
          <p:cNvSpPr>
            <a:spLocks noGrp="1"/>
          </p:cNvSpPr>
          <p:nvPr>
            <p:ph type="dt" sz="half" idx="10"/>
          </p:nvPr>
        </p:nvSpPr>
        <p:spPr/>
        <p:txBody>
          <a:bodyPr/>
          <a:lstStyle/>
          <a:p>
            <a:fld id="{F88A89C7-C1F0-45DE-9C39-E668071F8C1D}" type="datetime1">
              <a:rPr lang="en-US" smtClean="0"/>
              <a:t>10/22/2021</a:t>
            </a:fld>
            <a:endParaRPr lang="en-US"/>
          </a:p>
        </p:txBody>
      </p:sp>
    </p:spTree>
    <p:extLst>
      <p:ext uri="{BB962C8B-B14F-4D97-AF65-F5344CB8AC3E}">
        <p14:creationId xmlns:p14="http://schemas.microsoft.com/office/powerpoint/2010/main" val="183161524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2. Legend</a:t>
            </a:r>
          </a:p>
        </p:txBody>
      </p:sp>
      <p:sp>
        <p:nvSpPr>
          <p:cNvPr id="3" name="Content Placeholder 2"/>
          <p:cNvSpPr>
            <a:spLocks noGrp="1"/>
          </p:cNvSpPr>
          <p:nvPr>
            <p:ph idx="1"/>
          </p:nvPr>
        </p:nvSpPr>
        <p:spPr>
          <a:xfrm>
            <a:off x="511175" y="1537570"/>
            <a:ext cx="8121650" cy="4144963"/>
          </a:xfrm>
        </p:spPr>
        <p:txBody>
          <a:bodyPr>
            <a:noAutofit/>
          </a:bodyPr>
          <a:lstStyle/>
          <a:p>
            <a:pPr marL="0" indent="0">
              <a:buNone/>
            </a:pPr>
            <a:r>
              <a:rPr lang="en-US" sz="2800" dirty="0">
                <a:latin typeface="Open Sans" charset="0"/>
                <a:ea typeface="Open Sans" charset="0"/>
                <a:cs typeface="Open Sans" charset="0"/>
              </a:rPr>
              <a:t>[ ] 		Analytical notes or comments</a:t>
            </a:r>
          </a:p>
          <a:p>
            <a:pPr marL="0" indent="0">
              <a:buNone/>
            </a:pPr>
            <a:r>
              <a:rPr lang="en-US" sz="2800" dirty="0">
                <a:latin typeface="Open Sans" charset="0"/>
                <a:ea typeface="Open Sans" charset="0"/>
                <a:cs typeface="Open Sans" charset="0"/>
              </a:rPr>
              <a:t>( ) 		Gestures or tone of voice</a:t>
            </a:r>
          </a:p>
          <a:p>
            <a:pPr marL="0" indent="0">
              <a:buNone/>
            </a:pPr>
            <a:r>
              <a:rPr lang="en-US" sz="2800" dirty="0">
                <a:latin typeface="Open Sans" charset="0"/>
                <a:ea typeface="Open Sans" charset="0"/>
                <a:cs typeface="Open Sans" charset="0"/>
              </a:rPr>
              <a:t>(Missing)	Missing information</a:t>
            </a:r>
          </a:p>
          <a:p>
            <a:pPr marL="0" indent="0">
              <a:buNone/>
            </a:pPr>
            <a:r>
              <a:rPr lang="en-US" sz="2800" dirty="0">
                <a:latin typeface="Open Sans" charset="0"/>
                <a:ea typeface="Open Sans" charset="0"/>
                <a:cs typeface="Open Sans" charset="0"/>
              </a:rPr>
              <a:t>(Not clear)	Unclear/ inaudible section of recording</a:t>
            </a:r>
          </a:p>
          <a:p>
            <a:pPr marL="0" indent="0">
              <a:buNone/>
            </a:pPr>
            <a:r>
              <a:rPr lang="en-US" sz="2800" dirty="0">
                <a:latin typeface="Open Sans" charset="0"/>
                <a:ea typeface="Open Sans" charset="0"/>
                <a:cs typeface="Open Sans" charset="0"/>
              </a:rPr>
              <a:t>(…)		Silence</a:t>
            </a:r>
          </a:p>
          <a:p>
            <a:pPr marL="0" indent="0">
              <a:buNone/>
            </a:pPr>
            <a:r>
              <a:rPr lang="en-US" sz="2800" dirty="0">
                <a:latin typeface="Open Sans" charset="0"/>
                <a:ea typeface="Open Sans" charset="0"/>
                <a:cs typeface="Open Sans" charset="0"/>
              </a:rPr>
              <a:t>CK		Initials of interviewer (Celia Karp)</a:t>
            </a:r>
          </a:p>
          <a:p>
            <a:pPr marL="0" indent="0">
              <a:buNone/>
            </a:pPr>
            <a:r>
              <a:rPr lang="en-US" sz="2800" dirty="0">
                <a:latin typeface="Open Sans" charset="0"/>
                <a:ea typeface="Open Sans" charset="0"/>
                <a:cs typeface="Open Sans" charset="0"/>
              </a:rPr>
              <a:t>R		Respondent </a:t>
            </a:r>
          </a:p>
          <a:p>
            <a:pPr marL="0" indent="0">
              <a:buNone/>
            </a:pPr>
            <a:r>
              <a:rPr lang="en-US" sz="2800" dirty="0">
                <a:latin typeface="Open Sans" charset="0"/>
                <a:ea typeface="Open Sans" charset="0"/>
                <a:cs typeface="Open Sans" charset="0"/>
              </a:rPr>
              <a:t>*		Replacement for a name mentioned in an interview</a:t>
            </a:r>
          </a:p>
        </p:txBody>
      </p:sp>
      <p:sp>
        <p:nvSpPr>
          <p:cNvPr id="4" name="Date Placeholder 3">
            <a:extLst>
              <a:ext uri="{FF2B5EF4-FFF2-40B4-BE49-F238E27FC236}">
                <a16:creationId xmlns:a16="http://schemas.microsoft.com/office/drawing/2014/main" id="{5ADFB11D-3A9F-4750-BBD3-D736D50CF394}"/>
              </a:ext>
            </a:extLst>
          </p:cNvPr>
          <p:cNvSpPr>
            <a:spLocks noGrp="1"/>
          </p:cNvSpPr>
          <p:nvPr>
            <p:ph type="dt" sz="half" idx="10"/>
          </p:nvPr>
        </p:nvSpPr>
        <p:spPr/>
        <p:txBody>
          <a:bodyPr/>
          <a:lstStyle/>
          <a:p>
            <a:fld id="{14A7B864-8498-4CF2-9911-87E56F71DD62}" type="datetime1">
              <a:rPr lang="en-US" smtClean="0"/>
              <a:t>10/22/2021</a:t>
            </a:fld>
            <a:endParaRPr lang="en-US"/>
          </a:p>
        </p:txBody>
      </p:sp>
    </p:spTree>
    <p:extLst>
      <p:ext uri="{BB962C8B-B14F-4D97-AF65-F5344CB8AC3E}">
        <p14:creationId xmlns:p14="http://schemas.microsoft.com/office/powerpoint/2010/main" val="23265562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3. Interviewer notes/ reflections</a:t>
            </a:r>
          </a:p>
        </p:txBody>
      </p:sp>
      <p:sp>
        <p:nvSpPr>
          <p:cNvPr id="3" name="Content Placeholder 2"/>
          <p:cNvSpPr>
            <a:spLocks noGrp="1"/>
          </p:cNvSpPr>
          <p:nvPr>
            <p:ph idx="1"/>
          </p:nvPr>
        </p:nvSpPr>
        <p:spPr>
          <a:xfrm>
            <a:off x="511175" y="1868466"/>
            <a:ext cx="8121650" cy="4144963"/>
          </a:xfrm>
        </p:spPr>
        <p:txBody>
          <a:bodyPr/>
          <a:lstStyle/>
          <a:p>
            <a:r>
              <a:rPr lang="en-US" sz="2400" dirty="0">
                <a:latin typeface="Open Sans" charset="0"/>
                <a:ea typeface="Open Sans" charset="0"/>
                <a:cs typeface="Open Sans" charset="0"/>
              </a:rPr>
              <a:t>Description of the context, atmosphere, and circumstances of the interview</a:t>
            </a:r>
          </a:p>
          <a:p>
            <a:r>
              <a:rPr lang="en-US" sz="2400" dirty="0">
                <a:latin typeface="Open Sans" charset="0"/>
                <a:ea typeface="Open Sans" charset="0"/>
                <a:cs typeface="Open Sans" charset="0"/>
              </a:rPr>
              <a:t>Allows reader of transcript to better understand the interview and respondent’s answers, which may assist and improve data analysis</a:t>
            </a:r>
          </a:p>
        </p:txBody>
      </p:sp>
      <p:sp>
        <p:nvSpPr>
          <p:cNvPr id="4" name="Date Placeholder 3">
            <a:extLst>
              <a:ext uri="{FF2B5EF4-FFF2-40B4-BE49-F238E27FC236}">
                <a16:creationId xmlns:a16="http://schemas.microsoft.com/office/drawing/2014/main" id="{8955B7AD-3F83-41CC-ABFB-22FBDCBB9DD4}"/>
              </a:ext>
            </a:extLst>
          </p:cNvPr>
          <p:cNvSpPr>
            <a:spLocks noGrp="1"/>
          </p:cNvSpPr>
          <p:nvPr>
            <p:ph type="dt" sz="half" idx="10"/>
          </p:nvPr>
        </p:nvSpPr>
        <p:spPr/>
        <p:txBody>
          <a:bodyPr/>
          <a:lstStyle/>
          <a:p>
            <a:fld id="{04BEEED3-08D5-4167-B732-F78EA4298888}" type="datetime1">
              <a:rPr lang="en-US" smtClean="0"/>
              <a:t>10/22/2021</a:t>
            </a:fld>
            <a:endParaRPr lang="en-US"/>
          </a:p>
        </p:txBody>
      </p:sp>
    </p:spTree>
    <p:extLst>
      <p:ext uri="{BB962C8B-B14F-4D97-AF65-F5344CB8AC3E}">
        <p14:creationId xmlns:p14="http://schemas.microsoft.com/office/powerpoint/2010/main" val="372401297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385915" y="1433029"/>
            <a:ext cx="8344726" cy="4144963"/>
          </a:xfrm>
        </p:spPr>
        <p:txBody>
          <a:bodyPr>
            <a:normAutofit fontScale="70000" lnSpcReduction="20000"/>
          </a:bodyPr>
          <a:lstStyle/>
          <a:p>
            <a:pPr marL="0" indent="0">
              <a:buNone/>
            </a:pPr>
            <a:r>
              <a:rPr lang="en-US" dirty="0">
                <a:latin typeface="Open Sans" charset="0"/>
                <a:ea typeface="Open Sans" charset="0"/>
                <a:cs typeface="Open Sans" charset="0"/>
              </a:rPr>
              <a:t>This interview was one of the most difficult I have ever done. It was impossible to speak without being interrupted. The interview occurred in the house of an old women, which was messy and in absolute disarray. At 10:00am I knocked on the door of the house and was received by a girl. She took me into the living room, which was full of old furniture, mattresses, torn sheets, and smelled terrible. The girl called her mother, who was in the kitchen preparing breakfast for her family. R is a tall woman with very dark complexion. As soon as she saw me she smiled and apologized for the mess. I asked if I could interview her. She stopped me immediately, began to clean up the mess, then served me tea. The woman seemed so happy and excited to be interviewed that I could barely ask a question without her beginning to speak. She often got off topic, wanting to discuss things irrelevant to my questions. </a:t>
            </a:r>
          </a:p>
        </p:txBody>
      </p:sp>
      <p:sp>
        <p:nvSpPr>
          <p:cNvPr id="4" name="Date Placeholder 3">
            <a:extLst>
              <a:ext uri="{FF2B5EF4-FFF2-40B4-BE49-F238E27FC236}">
                <a16:creationId xmlns:a16="http://schemas.microsoft.com/office/drawing/2014/main" id="{D2302945-14F7-49AA-9478-F429A1D2E80E}"/>
              </a:ext>
            </a:extLst>
          </p:cNvPr>
          <p:cNvSpPr>
            <a:spLocks noGrp="1"/>
          </p:cNvSpPr>
          <p:nvPr>
            <p:ph type="dt" sz="half" idx="10"/>
          </p:nvPr>
        </p:nvSpPr>
        <p:spPr/>
        <p:txBody>
          <a:bodyPr/>
          <a:lstStyle/>
          <a:p>
            <a:fld id="{4844C0D8-6BBF-4249-9B1F-6417C87646FF}" type="datetime1">
              <a:rPr lang="en-US" smtClean="0"/>
              <a:t>10/22/2021</a:t>
            </a:fld>
            <a:endParaRPr lang="en-US"/>
          </a:p>
        </p:txBody>
      </p:sp>
    </p:spTree>
    <p:extLst>
      <p:ext uri="{BB962C8B-B14F-4D97-AF65-F5344CB8AC3E}">
        <p14:creationId xmlns:p14="http://schemas.microsoft.com/office/powerpoint/2010/main" val="372527013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4. Main text body</a:t>
            </a:r>
          </a:p>
        </p:txBody>
      </p:sp>
      <p:sp>
        <p:nvSpPr>
          <p:cNvPr id="3" name="Content Placeholder 2"/>
          <p:cNvSpPr>
            <a:spLocks noGrp="1"/>
          </p:cNvSpPr>
          <p:nvPr>
            <p:ph idx="1"/>
          </p:nvPr>
        </p:nvSpPr>
        <p:spPr>
          <a:xfrm>
            <a:off x="511175" y="1793310"/>
            <a:ext cx="8121650" cy="4144963"/>
          </a:xfrm>
        </p:spPr>
        <p:txBody>
          <a:bodyPr/>
          <a:lstStyle/>
          <a:p>
            <a:r>
              <a:rPr lang="en-US" sz="2200" dirty="0">
                <a:latin typeface="Open Sans" charset="0"/>
                <a:ea typeface="Open Sans" charset="0"/>
                <a:cs typeface="Open Sans" charset="0"/>
              </a:rPr>
              <a:t>Use fonts that allow reader to distinguish people speaking. Type questions from interviewer in ALL CAPS. </a:t>
            </a:r>
          </a:p>
          <a:p>
            <a:r>
              <a:rPr lang="en-US" sz="2200" dirty="0">
                <a:latin typeface="Open Sans" charset="0"/>
                <a:ea typeface="Open Sans" charset="0"/>
                <a:cs typeface="Open Sans" charset="0"/>
              </a:rPr>
              <a:t>Skip a line when the speaker changes</a:t>
            </a:r>
          </a:p>
          <a:p>
            <a:r>
              <a:rPr lang="en-US" sz="2200" dirty="0">
                <a:latin typeface="Open Sans" charset="0"/>
                <a:ea typeface="Open Sans" charset="0"/>
                <a:cs typeface="Open Sans" charset="0"/>
              </a:rPr>
              <a:t>Do not include names or identifiable information about respondents. Use R for respondent if names are said aloud. </a:t>
            </a:r>
          </a:p>
          <a:p>
            <a:r>
              <a:rPr lang="en-US" sz="2200" dirty="0">
                <a:latin typeface="Open Sans" charset="0"/>
                <a:ea typeface="Open Sans" charset="0"/>
                <a:cs typeface="Open Sans" charset="0"/>
              </a:rPr>
              <a:t>Use correct spelling</a:t>
            </a:r>
          </a:p>
          <a:p>
            <a:r>
              <a:rPr lang="en-US" sz="2200" dirty="0">
                <a:latin typeface="Open Sans" charset="0"/>
                <a:ea typeface="Open Sans" charset="0"/>
                <a:cs typeface="Open Sans" charset="0"/>
              </a:rPr>
              <a:t>Type words verbatim (exact words used originally) </a:t>
            </a:r>
          </a:p>
        </p:txBody>
      </p:sp>
      <p:sp>
        <p:nvSpPr>
          <p:cNvPr id="4" name="Date Placeholder 3">
            <a:extLst>
              <a:ext uri="{FF2B5EF4-FFF2-40B4-BE49-F238E27FC236}">
                <a16:creationId xmlns:a16="http://schemas.microsoft.com/office/drawing/2014/main" id="{BDABE041-57F3-437E-A042-951763AFCB73}"/>
              </a:ext>
            </a:extLst>
          </p:cNvPr>
          <p:cNvSpPr>
            <a:spLocks noGrp="1"/>
          </p:cNvSpPr>
          <p:nvPr>
            <p:ph type="dt" sz="half" idx="10"/>
          </p:nvPr>
        </p:nvSpPr>
        <p:spPr/>
        <p:txBody>
          <a:bodyPr/>
          <a:lstStyle/>
          <a:p>
            <a:fld id="{C8B6D398-E44C-4B39-AC09-CDBB713C5CC7}" type="datetime1">
              <a:rPr lang="en-US" smtClean="0"/>
              <a:t>10/22/2021</a:t>
            </a:fld>
            <a:endParaRPr lang="en-US"/>
          </a:p>
        </p:txBody>
      </p:sp>
    </p:spTree>
    <p:extLst>
      <p:ext uri="{BB962C8B-B14F-4D97-AF65-F5344CB8AC3E}">
        <p14:creationId xmlns:p14="http://schemas.microsoft.com/office/powerpoint/2010/main" val="382777179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511175" y="1600200"/>
            <a:ext cx="8121650" cy="4144963"/>
          </a:xfrm>
        </p:spPr>
        <p:txBody>
          <a:bodyPr>
            <a:normAutofit fontScale="77500" lnSpcReduction="20000"/>
          </a:bodyPr>
          <a:lstStyle/>
          <a:p>
            <a:pPr marL="0" indent="0">
              <a:buNone/>
            </a:pPr>
            <a:r>
              <a:rPr lang="en-US" dirty="0">
                <a:latin typeface="Open Sans" charset="0"/>
                <a:ea typeface="Open Sans" charset="0"/>
                <a:cs typeface="Open Sans" charset="0"/>
              </a:rPr>
              <a:t>CAN YOU TELL ME ABOUT THE TOWN WHERE YOU WORK?</a:t>
            </a:r>
          </a:p>
          <a:p>
            <a:pPr marL="0" indent="0">
              <a:buNone/>
            </a:pPr>
            <a:r>
              <a:rPr lang="en-US" dirty="0">
                <a:latin typeface="Open Sans" charset="0"/>
                <a:ea typeface="Open Sans" charset="0"/>
                <a:cs typeface="Open Sans" charset="0"/>
              </a:rPr>
              <a:t>It is a very nice town. People settled here for trade, and residents are from all over Nigeria. (Another participant leave the room). Even neighboring countries. (…) </a:t>
            </a:r>
          </a:p>
          <a:p>
            <a:pPr marL="0" indent="0">
              <a:buNone/>
            </a:pPr>
            <a:r>
              <a:rPr lang="en-US" dirty="0">
                <a:latin typeface="Open Sans" charset="0"/>
                <a:ea typeface="Open Sans" charset="0"/>
                <a:cs typeface="Open Sans" charset="0"/>
              </a:rPr>
              <a:t>INTERESTING. WHAT ELSE? CAN YOU TELL ME MORE ABOUT WHAT IT”S LIKE?</a:t>
            </a:r>
          </a:p>
          <a:p>
            <a:pPr marL="0" indent="0">
              <a:buNone/>
            </a:pPr>
            <a:r>
              <a:rPr lang="en-US" dirty="0">
                <a:latin typeface="Open Sans" charset="0"/>
                <a:ea typeface="Open Sans" charset="0"/>
                <a:cs typeface="Open Sans" charset="0"/>
              </a:rPr>
              <a:t>People are friendly. My husband has a shop in town and people come to greet us every day. (Coughs). There is no jealousy here, hum hum [local expression that means yes]. Everyone looks out for each other and is happy for you if you are prosperous.</a:t>
            </a:r>
          </a:p>
        </p:txBody>
      </p:sp>
      <p:sp>
        <p:nvSpPr>
          <p:cNvPr id="4" name="Date Placeholder 3">
            <a:extLst>
              <a:ext uri="{FF2B5EF4-FFF2-40B4-BE49-F238E27FC236}">
                <a16:creationId xmlns:a16="http://schemas.microsoft.com/office/drawing/2014/main" id="{4906F5A1-22B0-47ED-A420-DD1CAD1597E9}"/>
              </a:ext>
            </a:extLst>
          </p:cNvPr>
          <p:cNvSpPr>
            <a:spLocks noGrp="1"/>
          </p:cNvSpPr>
          <p:nvPr>
            <p:ph type="dt" sz="half" idx="10"/>
          </p:nvPr>
        </p:nvSpPr>
        <p:spPr/>
        <p:txBody>
          <a:bodyPr/>
          <a:lstStyle/>
          <a:p>
            <a:fld id="{8B92C47A-327D-44D5-96DB-B6331C34E4CB}" type="datetime1">
              <a:rPr lang="en-US" smtClean="0"/>
              <a:t>10/22/2021</a:t>
            </a:fld>
            <a:endParaRPr lang="en-US"/>
          </a:p>
        </p:txBody>
      </p:sp>
    </p:spTree>
    <p:extLst>
      <p:ext uri="{BB962C8B-B14F-4D97-AF65-F5344CB8AC3E}">
        <p14:creationId xmlns:p14="http://schemas.microsoft.com/office/powerpoint/2010/main" val="293784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a:latin typeface="Open Sans" charset="0"/>
                <a:ea typeface="Open Sans" charset="0"/>
                <a:cs typeface="Open Sans" charset="0"/>
              </a:rPr>
              <a:t>Would you conduct a qualitative or quantitative study?</a:t>
            </a:r>
          </a:p>
        </p:txBody>
      </p:sp>
      <p:sp>
        <p:nvSpPr>
          <p:cNvPr id="3" name="Content Placeholder 2"/>
          <p:cNvSpPr>
            <a:spLocks noGrp="1"/>
          </p:cNvSpPr>
          <p:nvPr>
            <p:ph idx="1"/>
          </p:nvPr>
        </p:nvSpPr>
        <p:spPr/>
        <p:txBody>
          <a:bodyPr/>
          <a:lstStyle/>
          <a:p>
            <a:r>
              <a:rPr lang="en-US" sz="3000" dirty="0">
                <a:latin typeface="Open Sans" charset="0"/>
                <a:ea typeface="Open Sans" charset="0"/>
                <a:cs typeface="Open Sans" charset="0"/>
              </a:rPr>
              <a:t>RQ: How do women in Lagos choose their husbands? </a:t>
            </a:r>
          </a:p>
        </p:txBody>
      </p:sp>
      <p:sp>
        <p:nvSpPr>
          <p:cNvPr id="4" name="Date Placeholder 3">
            <a:extLst>
              <a:ext uri="{FF2B5EF4-FFF2-40B4-BE49-F238E27FC236}">
                <a16:creationId xmlns:a16="http://schemas.microsoft.com/office/drawing/2014/main" id="{68C54A8B-9A22-4187-8435-DF8B08A76519}"/>
              </a:ext>
            </a:extLst>
          </p:cNvPr>
          <p:cNvSpPr>
            <a:spLocks noGrp="1"/>
          </p:cNvSpPr>
          <p:nvPr>
            <p:ph type="dt" sz="half" idx="10"/>
          </p:nvPr>
        </p:nvSpPr>
        <p:spPr/>
        <p:txBody>
          <a:bodyPr/>
          <a:lstStyle/>
          <a:p>
            <a:fld id="{D0753AED-491F-4981-8023-4F2EDFF2A2C8}" type="datetime1">
              <a:rPr lang="en-US" smtClean="0"/>
              <a:t>10/22/2021</a:t>
            </a:fld>
            <a:endParaRPr lang="en-US"/>
          </a:p>
        </p:txBody>
      </p:sp>
    </p:spTree>
    <p:extLst>
      <p:ext uri="{BB962C8B-B14F-4D97-AF65-F5344CB8AC3E}">
        <p14:creationId xmlns:p14="http://schemas.microsoft.com/office/powerpoint/2010/main" val="24414866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5. Non-verbal information</a:t>
            </a:r>
          </a:p>
        </p:txBody>
      </p:sp>
      <p:sp>
        <p:nvSpPr>
          <p:cNvPr id="3" name="Content Placeholder 2"/>
          <p:cNvSpPr>
            <a:spLocks noGrp="1"/>
          </p:cNvSpPr>
          <p:nvPr>
            <p:ph idx="1"/>
          </p:nvPr>
        </p:nvSpPr>
        <p:spPr>
          <a:xfrm>
            <a:off x="511175" y="1718154"/>
            <a:ext cx="8121650" cy="4144963"/>
          </a:xfrm>
        </p:spPr>
        <p:txBody>
          <a:bodyPr/>
          <a:lstStyle/>
          <a:p>
            <a:r>
              <a:rPr lang="en-US" sz="2400" dirty="0">
                <a:latin typeface="Open Sans" charset="0"/>
                <a:ea typeface="Open Sans" charset="0"/>
                <a:cs typeface="Open Sans" charset="0"/>
              </a:rPr>
              <a:t>Tone of voice, speed of talk, pauses, etc.: </a:t>
            </a:r>
          </a:p>
          <a:p>
            <a:r>
              <a:rPr lang="en-US" sz="2400" dirty="0">
                <a:latin typeface="Open Sans" charset="0"/>
                <a:ea typeface="Open Sans" charset="0"/>
                <a:cs typeface="Open Sans" charset="0"/>
              </a:rPr>
              <a:t>Information that indicates dynamics and mood of the interview and emotions of the respondent </a:t>
            </a:r>
          </a:p>
        </p:txBody>
      </p:sp>
      <p:sp>
        <p:nvSpPr>
          <p:cNvPr id="4" name="Date Placeholder 3">
            <a:extLst>
              <a:ext uri="{FF2B5EF4-FFF2-40B4-BE49-F238E27FC236}">
                <a16:creationId xmlns:a16="http://schemas.microsoft.com/office/drawing/2014/main" id="{800B6210-4D78-41AF-84E1-C671646AA14E}"/>
              </a:ext>
            </a:extLst>
          </p:cNvPr>
          <p:cNvSpPr>
            <a:spLocks noGrp="1"/>
          </p:cNvSpPr>
          <p:nvPr>
            <p:ph type="dt" sz="half" idx="10"/>
          </p:nvPr>
        </p:nvSpPr>
        <p:spPr/>
        <p:txBody>
          <a:bodyPr/>
          <a:lstStyle/>
          <a:p>
            <a:fld id="{819BA5A7-1F65-46BC-9DD6-1F8E1EAE4A81}" type="datetime1">
              <a:rPr lang="en-US" smtClean="0"/>
              <a:t>10/22/2021</a:t>
            </a:fld>
            <a:endParaRPr lang="en-US"/>
          </a:p>
        </p:txBody>
      </p:sp>
    </p:spTree>
    <p:extLst>
      <p:ext uri="{BB962C8B-B14F-4D97-AF65-F5344CB8AC3E}">
        <p14:creationId xmlns:p14="http://schemas.microsoft.com/office/powerpoint/2010/main" val="219500239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Example: Doctor &amp; Patient (1a)</a:t>
            </a:r>
          </a:p>
        </p:txBody>
      </p:sp>
      <p:sp>
        <p:nvSpPr>
          <p:cNvPr id="3" name="Content Placeholder 2"/>
          <p:cNvSpPr>
            <a:spLocks noGrp="1"/>
          </p:cNvSpPr>
          <p:nvPr>
            <p:ph idx="1"/>
          </p:nvPr>
        </p:nvSpPr>
        <p:spPr>
          <a:xfrm>
            <a:off x="511175" y="1818362"/>
            <a:ext cx="8121650" cy="4144963"/>
          </a:xfrm>
        </p:spPr>
        <p:txBody>
          <a:bodyPr/>
          <a:lstStyle/>
          <a:p>
            <a:pPr marL="0" indent="0">
              <a:buNone/>
            </a:pPr>
            <a:r>
              <a:rPr lang="en-US" sz="2400" dirty="0">
                <a:latin typeface="Open Sans" charset="0"/>
                <a:ea typeface="Open Sans" charset="0"/>
                <a:cs typeface="Open Sans" charset="0"/>
              </a:rPr>
              <a:t>Dr9: I would suggest yes ibuprofen is a good symptomatic treatment, and you’ll be fine. </a:t>
            </a:r>
          </a:p>
          <a:p>
            <a:pPr marL="0" indent="0">
              <a:buNone/>
            </a:pPr>
            <a:r>
              <a:rPr lang="en-US" sz="2400" dirty="0">
                <a:latin typeface="Open Sans" charset="0"/>
                <a:ea typeface="Open Sans" charset="0"/>
                <a:cs typeface="Open Sans" charset="0"/>
              </a:rPr>
              <a:t>Pt3: Fine, okay, well, thank you very much. </a:t>
            </a:r>
          </a:p>
        </p:txBody>
      </p:sp>
      <p:sp>
        <p:nvSpPr>
          <p:cNvPr id="4" name="Date Placeholder 3">
            <a:extLst>
              <a:ext uri="{FF2B5EF4-FFF2-40B4-BE49-F238E27FC236}">
                <a16:creationId xmlns:a16="http://schemas.microsoft.com/office/drawing/2014/main" id="{4C6E1413-9645-460F-92E1-D78FBDCD4F39}"/>
              </a:ext>
            </a:extLst>
          </p:cNvPr>
          <p:cNvSpPr>
            <a:spLocks noGrp="1"/>
          </p:cNvSpPr>
          <p:nvPr>
            <p:ph type="dt" sz="half" idx="10"/>
          </p:nvPr>
        </p:nvSpPr>
        <p:spPr/>
        <p:txBody>
          <a:bodyPr/>
          <a:lstStyle/>
          <a:p>
            <a:fld id="{F6CB761F-5CB3-4707-BD67-7D12836D726A}" type="datetime1">
              <a:rPr lang="en-US" smtClean="0"/>
              <a:t>10/22/2021</a:t>
            </a:fld>
            <a:endParaRPr lang="en-US"/>
          </a:p>
        </p:txBody>
      </p:sp>
    </p:spTree>
    <p:extLst>
      <p:ext uri="{BB962C8B-B14F-4D97-AF65-F5344CB8AC3E}">
        <p14:creationId xmlns:p14="http://schemas.microsoft.com/office/powerpoint/2010/main" val="198421661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Example: Doctor &amp; Patient (1b)</a:t>
            </a:r>
          </a:p>
        </p:txBody>
      </p:sp>
      <p:sp>
        <p:nvSpPr>
          <p:cNvPr id="3" name="Content Placeholder 2"/>
          <p:cNvSpPr>
            <a:spLocks noGrp="1"/>
          </p:cNvSpPr>
          <p:nvPr>
            <p:ph idx="1"/>
          </p:nvPr>
        </p:nvSpPr>
        <p:spPr>
          <a:xfrm>
            <a:off x="511175" y="1600200"/>
            <a:ext cx="8121650" cy="4144963"/>
          </a:xfrm>
        </p:spPr>
        <p:txBody>
          <a:bodyPr/>
          <a:lstStyle/>
          <a:p>
            <a:pPr marL="0" indent="0">
              <a:buNone/>
            </a:pPr>
            <a:r>
              <a:rPr lang="en-US" sz="2400" dirty="0">
                <a:latin typeface="Open Sans" charset="0"/>
                <a:ea typeface="Open Sans" charset="0"/>
                <a:cs typeface="Open Sans" charset="0"/>
              </a:rPr>
              <a:t>Dr9: (…) I would suggest (…) yes ibuprofen is a good symptomatic treatment (…) um (slaps hand on knee), and you’ll be fine. </a:t>
            </a:r>
          </a:p>
          <a:p>
            <a:pPr marL="0" indent="0">
              <a:buNone/>
            </a:pPr>
            <a:r>
              <a:rPr lang="en-US" sz="2400" dirty="0">
                <a:latin typeface="Open Sans" charset="0"/>
                <a:ea typeface="Open Sans" charset="0"/>
                <a:cs typeface="Open Sans" charset="0"/>
              </a:rPr>
              <a:t>Pt3: Fine, okay, (not clear) well, (…) thank you very much [very quiet]? </a:t>
            </a:r>
          </a:p>
          <a:p>
            <a:pPr marL="0" indent="0">
              <a:buNone/>
            </a:pPr>
            <a:endParaRPr lang="en-US" dirty="0">
              <a:latin typeface="Open Sans" charset="0"/>
              <a:ea typeface="Open Sans" charset="0"/>
              <a:cs typeface="Open Sans" charset="0"/>
            </a:endParaRPr>
          </a:p>
          <a:p>
            <a:pPr marL="0" indent="0">
              <a:buNone/>
            </a:pPr>
            <a:r>
              <a:rPr lang="en-US" b="1" dirty="0">
                <a:solidFill>
                  <a:schemeClr val="accent1"/>
                </a:solidFill>
                <a:latin typeface="Open Sans" charset="0"/>
                <a:ea typeface="Open Sans" charset="0"/>
                <a:cs typeface="Open Sans" charset="0"/>
              </a:rPr>
              <a:t>Patients words seem to indicate agreement, but the way the words are said seems to indicate the opposite.</a:t>
            </a:r>
          </a:p>
          <a:p>
            <a:pPr marL="0" indent="0">
              <a:buNone/>
            </a:pPr>
            <a:endParaRPr lang="en-US" dirty="0">
              <a:latin typeface="Open Sans" charset="0"/>
              <a:ea typeface="Open Sans" charset="0"/>
              <a:cs typeface="Open Sans" charset="0"/>
            </a:endParaRPr>
          </a:p>
        </p:txBody>
      </p:sp>
      <p:sp>
        <p:nvSpPr>
          <p:cNvPr id="4" name="Date Placeholder 3">
            <a:extLst>
              <a:ext uri="{FF2B5EF4-FFF2-40B4-BE49-F238E27FC236}">
                <a16:creationId xmlns:a16="http://schemas.microsoft.com/office/drawing/2014/main" id="{FE477B34-0B60-41E1-A04E-9209A426B0DA}"/>
              </a:ext>
            </a:extLst>
          </p:cNvPr>
          <p:cNvSpPr>
            <a:spLocks noGrp="1"/>
          </p:cNvSpPr>
          <p:nvPr>
            <p:ph type="dt" sz="half" idx="10"/>
          </p:nvPr>
        </p:nvSpPr>
        <p:spPr/>
        <p:txBody>
          <a:bodyPr/>
          <a:lstStyle/>
          <a:p>
            <a:fld id="{5997E569-91E7-4AFC-AC88-EFE7BA1446B1}" type="datetime1">
              <a:rPr lang="en-US" smtClean="0"/>
              <a:t>10/22/2021</a:t>
            </a:fld>
            <a:endParaRPr lang="en-US"/>
          </a:p>
        </p:txBody>
      </p:sp>
    </p:spTree>
    <p:extLst>
      <p:ext uri="{BB962C8B-B14F-4D97-AF65-F5344CB8AC3E}">
        <p14:creationId xmlns:p14="http://schemas.microsoft.com/office/powerpoint/2010/main" val="379462205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6. Transcriber notes/ reflections </a:t>
            </a:r>
          </a:p>
        </p:txBody>
      </p:sp>
      <p:sp>
        <p:nvSpPr>
          <p:cNvPr id="3" name="Content Placeholder 2"/>
          <p:cNvSpPr>
            <a:spLocks noGrp="1"/>
          </p:cNvSpPr>
          <p:nvPr>
            <p:ph idx="1"/>
          </p:nvPr>
        </p:nvSpPr>
        <p:spPr/>
        <p:txBody>
          <a:bodyPr/>
          <a:lstStyle/>
          <a:p>
            <a:r>
              <a:rPr lang="en-US" sz="2400" dirty="0">
                <a:latin typeface="Open Sans" charset="0"/>
                <a:ea typeface="Open Sans" charset="0"/>
                <a:cs typeface="Open Sans" charset="0"/>
              </a:rPr>
              <a:t>Comments and reflections about the interview overall</a:t>
            </a:r>
          </a:p>
          <a:p>
            <a:r>
              <a:rPr lang="en-US" sz="2400" dirty="0">
                <a:latin typeface="Open Sans" charset="0"/>
                <a:ea typeface="Open Sans" charset="0"/>
                <a:cs typeface="Open Sans" charset="0"/>
              </a:rPr>
              <a:t>Convey impression of interview and emphasize [ ] notes</a:t>
            </a:r>
          </a:p>
        </p:txBody>
      </p:sp>
      <p:sp>
        <p:nvSpPr>
          <p:cNvPr id="4" name="Date Placeholder 3">
            <a:extLst>
              <a:ext uri="{FF2B5EF4-FFF2-40B4-BE49-F238E27FC236}">
                <a16:creationId xmlns:a16="http://schemas.microsoft.com/office/drawing/2014/main" id="{59BF4D7D-DB00-483B-81E4-10941E68396B}"/>
              </a:ext>
            </a:extLst>
          </p:cNvPr>
          <p:cNvSpPr>
            <a:spLocks noGrp="1"/>
          </p:cNvSpPr>
          <p:nvPr>
            <p:ph type="dt" sz="half" idx="10"/>
          </p:nvPr>
        </p:nvSpPr>
        <p:spPr/>
        <p:txBody>
          <a:bodyPr/>
          <a:lstStyle/>
          <a:p>
            <a:fld id="{355EA98B-86A7-4BD1-8826-31F890E78080}" type="datetime1">
              <a:rPr lang="en-US" smtClean="0"/>
              <a:t>10/22/2021</a:t>
            </a:fld>
            <a:endParaRPr lang="en-US"/>
          </a:p>
        </p:txBody>
      </p:sp>
    </p:spTree>
    <p:extLst>
      <p:ext uri="{BB962C8B-B14F-4D97-AF65-F5344CB8AC3E}">
        <p14:creationId xmlns:p14="http://schemas.microsoft.com/office/powerpoint/2010/main" val="422805158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Example</a:t>
            </a:r>
          </a:p>
        </p:txBody>
      </p:sp>
      <p:sp>
        <p:nvSpPr>
          <p:cNvPr id="3" name="Content Placeholder 2"/>
          <p:cNvSpPr>
            <a:spLocks noGrp="1"/>
          </p:cNvSpPr>
          <p:nvPr>
            <p:ph idx="1"/>
          </p:nvPr>
        </p:nvSpPr>
        <p:spPr>
          <a:xfrm>
            <a:off x="511175" y="1492685"/>
            <a:ext cx="8121650" cy="4144963"/>
          </a:xfrm>
        </p:spPr>
        <p:txBody>
          <a:bodyPr/>
          <a:lstStyle/>
          <a:p>
            <a:pPr marL="0" indent="0">
              <a:buNone/>
            </a:pPr>
            <a:r>
              <a:rPr lang="en-US" sz="2200" dirty="0">
                <a:latin typeface="Open Sans" charset="0"/>
                <a:ea typeface="Open Sans" charset="0"/>
                <a:cs typeface="Open Sans" charset="0"/>
              </a:rPr>
              <a:t>The respondent sounded as if she became angry during several points in the interview, which are noted in [ ]. The interviewer remained patient, often speaking softly and apologizing. Despite the respondent’s anger, the interviewer was able to complete the interview. Based on this interview, it seems the respondent is excited about where she lives and likes her neighbors. This relevant to our research question because it tells us that Ugandans who like where they live because they have relationships with people in their communities that are rewarding and meaningful. </a:t>
            </a:r>
          </a:p>
        </p:txBody>
      </p:sp>
      <p:sp>
        <p:nvSpPr>
          <p:cNvPr id="4" name="Date Placeholder 3">
            <a:extLst>
              <a:ext uri="{FF2B5EF4-FFF2-40B4-BE49-F238E27FC236}">
                <a16:creationId xmlns:a16="http://schemas.microsoft.com/office/drawing/2014/main" id="{C5B79BF7-C719-46B1-88EB-A0B308478684}"/>
              </a:ext>
            </a:extLst>
          </p:cNvPr>
          <p:cNvSpPr>
            <a:spLocks noGrp="1"/>
          </p:cNvSpPr>
          <p:nvPr>
            <p:ph type="dt" sz="half" idx="10"/>
          </p:nvPr>
        </p:nvSpPr>
        <p:spPr/>
        <p:txBody>
          <a:bodyPr/>
          <a:lstStyle/>
          <a:p>
            <a:fld id="{F5A61952-E13D-4967-A3B4-769F72329058}" type="datetime1">
              <a:rPr lang="en-US" smtClean="0"/>
              <a:t>10/22/2021</a:t>
            </a:fld>
            <a:endParaRPr lang="en-US"/>
          </a:p>
        </p:txBody>
      </p:sp>
    </p:spTree>
    <p:extLst>
      <p:ext uri="{BB962C8B-B14F-4D97-AF65-F5344CB8AC3E}">
        <p14:creationId xmlns:p14="http://schemas.microsoft.com/office/powerpoint/2010/main" val="98380113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Open Sans" charset="0"/>
                <a:ea typeface="Open Sans" charset="0"/>
                <a:cs typeface="Open Sans" charset="0"/>
              </a:rPr>
              <a:t>Transcription is an </a:t>
            </a:r>
            <a:r>
              <a:rPr lang="en-US" b="1" dirty="0">
                <a:latin typeface="Open Sans" charset="0"/>
                <a:ea typeface="Open Sans" charset="0"/>
                <a:cs typeface="Open Sans" charset="0"/>
              </a:rPr>
              <a:t>INTERPRETIVE</a:t>
            </a:r>
            <a:r>
              <a:rPr lang="en-US" dirty="0">
                <a:latin typeface="Open Sans" charset="0"/>
                <a:ea typeface="Open Sans" charset="0"/>
                <a:cs typeface="Open Sans" charset="0"/>
              </a:rPr>
              <a:t> process</a:t>
            </a:r>
          </a:p>
        </p:txBody>
      </p:sp>
      <p:sp>
        <p:nvSpPr>
          <p:cNvPr id="3" name="Content Placeholder 2"/>
          <p:cNvSpPr>
            <a:spLocks noGrp="1"/>
          </p:cNvSpPr>
          <p:nvPr>
            <p:ph idx="1"/>
          </p:nvPr>
        </p:nvSpPr>
        <p:spPr>
          <a:xfrm>
            <a:off x="511175" y="1981200"/>
            <a:ext cx="8382304" cy="4144963"/>
          </a:xfrm>
        </p:spPr>
        <p:txBody>
          <a:bodyPr/>
          <a:lstStyle/>
          <a:p>
            <a:r>
              <a:rPr lang="en-US" sz="2400" dirty="0">
                <a:latin typeface="Open Sans" charset="0"/>
                <a:ea typeface="Open Sans" charset="0"/>
                <a:cs typeface="Open Sans" charset="0"/>
              </a:rPr>
              <a:t>Not as simple and straight-forward as it might seem</a:t>
            </a:r>
          </a:p>
          <a:p>
            <a:pPr lvl="1"/>
            <a:r>
              <a:rPr lang="en-US" sz="2400" dirty="0">
                <a:latin typeface="Open Sans" charset="0"/>
                <a:ea typeface="Open Sans" charset="0"/>
                <a:cs typeface="Open Sans" charset="0"/>
              </a:rPr>
              <a:t>“I don’t know” versus “I don’t (…), no”</a:t>
            </a:r>
          </a:p>
          <a:p>
            <a:r>
              <a:rPr lang="en-US" sz="2400" dirty="0">
                <a:latin typeface="Open Sans" charset="0"/>
                <a:ea typeface="Open Sans" charset="0"/>
                <a:cs typeface="Open Sans" charset="0"/>
              </a:rPr>
              <a:t>You must interpret data and make decisions about how to represent data</a:t>
            </a:r>
          </a:p>
          <a:p>
            <a:r>
              <a:rPr lang="en-US" sz="2400" dirty="0">
                <a:latin typeface="Open Sans" charset="0"/>
                <a:ea typeface="Open Sans" charset="0"/>
                <a:cs typeface="Open Sans" charset="0"/>
              </a:rPr>
              <a:t>The goal is to make the written record as readable and meaningful as possible</a:t>
            </a:r>
          </a:p>
        </p:txBody>
      </p:sp>
      <p:sp>
        <p:nvSpPr>
          <p:cNvPr id="4" name="Date Placeholder 3">
            <a:extLst>
              <a:ext uri="{FF2B5EF4-FFF2-40B4-BE49-F238E27FC236}">
                <a16:creationId xmlns:a16="http://schemas.microsoft.com/office/drawing/2014/main" id="{50DBC983-F3BA-4645-B530-F19C5897D692}"/>
              </a:ext>
            </a:extLst>
          </p:cNvPr>
          <p:cNvSpPr>
            <a:spLocks noGrp="1"/>
          </p:cNvSpPr>
          <p:nvPr>
            <p:ph type="dt" sz="half" idx="10"/>
          </p:nvPr>
        </p:nvSpPr>
        <p:spPr/>
        <p:txBody>
          <a:bodyPr/>
          <a:lstStyle/>
          <a:p>
            <a:fld id="{EC3D7CFE-2432-4AC7-8F06-3F657F9E191B}" type="datetime1">
              <a:rPr lang="en-US" smtClean="0"/>
              <a:t>10/22/2021</a:t>
            </a:fld>
            <a:endParaRPr lang="en-US"/>
          </a:p>
        </p:txBody>
      </p:sp>
    </p:spTree>
    <p:extLst>
      <p:ext uri="{BB962C8B-B14F-4D97-AF65-F5344CB8AC3E}">
        <p14:creationId xmlns:p14="http://schemas.microsoft.com/office/powerpoint/2010/main" val="13838444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Frequently Asked Questions</a:t>
            </a:r>
          </a:p>
        </p:txBody>
      </p:sp>
      <p:sp>
        <p:nvSpPr>
          <p:cNvPr id="3" name="Content Placeholder 2"/>
          <p:cNvSpPr>
            <a:spLocks noGrp="1"/>
          </p:cNvSpPr>
          <p:nvPr>
            <p:ph idx="1"/>
          </p:nvPr>
        </p:nvSpPr>
        <p:spPr>
          <a:xfrm>
            <a:off x="511175" y="1467633"/>
            <a:ext cx="8121650" cy="4144963"/>
          </a:xfrm>
        </p:spPr>
        <p:txBody>
          <a:bodyPr>
            <a:normAutofit fontScale="77500" lnSpcReduction="20000"/>
          </a:bodyPr>
          <a:lstStyle/>
          <a:p>
            <a:r>
              <a:rPr lang="en-US" dirty="0">
                <a:latin typeface="Open Sans" charset="0"/>
                <a:ea typeface="Open Sans" charset="0"/>
                <a:cs typeface="Open Sans" charset="0"/>
              </a:rPr>
              <a:t>When should </a:t>
            </a:r>
            <a:r>
              <a:rPr lang="en-US" b="1" dirty="0">
                <a:latin typeface="Open Sans" charset="0"/>
                <a:ea typeface="Open Sans" charset="0"/>
                <a:cs typeface="Open Sans" charset="0"/>
              </a:rPr>
              <a:t>terms</a:t>
            </a:r>
            <a:r>
              <a:rPr lang="en-US" dirty="0">
                <a:latin typeface="Open Sans" charset="0"/>
                <a:ea typeface="Open Sans" charset="0"/>
                <a:cs typeface="Open Sans" charset="0"/>
              </a:rPr>
              <a:t> or </a:t>
            </a:r>
            <a:r>
              <a:rPr lang="en-US" b="1" dirty="0">
                <a:latin typeface="Open Sans" charset="0"/>
                <a:ea typeface="Open Sans" charset="0"/>
                <a:cs typeface="Open Sans" charset="0"/>
              </a:rPr>
              <a:t>concepts</a:t>
            </a:r>
            <a:r>
              <a:rPr lang="en-US" dirty="0">
                <a:latin typeface="Open Sans" charset="0"/>
                <a:ea typeface="Open Sans" charset="0"/>
                <a:cs typeface="Open Sans" charset="0"/>
              </a:rPr>
              <a:t> be kept in the </a:t>
            </a:r>
            <a:r>
              <a:rPr lang="en-US" b="1" dirty="0">
                <a:latin typeface="Open Sans" charset="0"/>
                <a:ea typeface="Open Sans" charset="0"/>
                <a:cs typeface="Open Sans" charset="0"/>
              </a:rPr>
              <a:t>local language</a:t>
            </a:r>
            <a:r>
              <a:rPr lang="en-US" dirty="0">
                <a:latin typeface="Open Sans" charset="0"/>
                <a:ea typeface="Open Sans" charset="0"/>
                <a:cs typeface="Open Sans" charset="0"/>
              </a:rPr>
              <a:t>?</a:t>
            </a:r>
          </a:p>
          <a:p>
            <a:pPr lvl="1"/>
            <a:r>
              <a:rPr lang="en-US" dirty="0">
                <a:latin typeface="Open Sans" charset="0"/>
                <a:ea typeface="Open Sans" charset="0"/>
                <a:cs typeface="Open Sans" charset="0"/>
              </a:rPr>
              <a:t>In general, translate and transcribe in English</a:t>
            </a:r>
          </a:p>
          <a:p>
            <a:pPr lvl="1"/>
            <a:r>
              <a:rPr lang="en-US" dirty="0">
                <a:latin typeface="Open Sans" charset="0"/>
                <a:ea typeface="Open Sans" charset="0"/>
                <a:cs typeface="Open Sans" charset="0"/>
              </a:rPr>
              <a:t>Sayings, proverbs, terms that are difficult to translate or may lose some meaning in translation may be kept, but </a:t>
            </a:r>
            <a:r>
              <a:rPr lang="en-US" b="1" dirty="0">
                <a:latin typeface="Open Sans" charset="0"/>
                <a:ea typeface="Open Sans" charset="0"/>
                <a:cs typeface="Open Sans" charset="0"/>
              </a:rPr>
              <a:t>ALWAYS PROVIDE A TRANSLATION IN ENGLISH</a:t>
            </a:r>
          </a:p>
          <a:p>
            <a:r>
              <a:rPr lang="en-US" dirty="0">
                <a:latin typeface="Open Sans" charset="0"/>
                <a:ea typeface="Open Sans" charset="0"/>
                <a:cs typeface="Open Sans" charset="0"/>
              </a:rPr>
              <a:t>To what extent should the exact words of the respondent, including grammatical errors, be transcribed exactly?</a:t>
            </a:r>
          </a:p>
          <a:p>
            <a:r>
              <a:rPr lang="en-US" dirty="0">
                <a:latin typeface="Open Sans" charset="0"/>
                <a:ea typeface="Open Sans" charset="0"/>
                <a:cs typeface="Open Sans" charset="0"/>
              </a:rPr>
              <a:t>Should we transcribe discussions that have nothing to do with study</a:t>
            </a:r>
          </a:p>
          <a:p>
            <a:pPr lvl="1"/>
            <a:r>
              <a:rPr lang="en-US" sz="2000" dirty="0">
                <a:latin typeface="Open Sans" charset="0"/>
                <a:ea typeface="Open Sans" charset="0"/>
                <a:cs typeface="Open Sans" charset="0"/>
              </a:rPr>
              <a:t>Yes, you have to transcribe; information may be important or informative</a:t>
            </a:r>
          </a:p>
        </p:txBody>
      </p:sp>
      <p:sp>
        <p:nvSpPr>
          <p:cNvPr id="4" name="Date Placeholder 3">
            <a:extLst>
              <a:ext uri="{FF2B5EF4-FFF2-40B4-BE49-F238E27FC236}">
                <a16:creationId xmlns:a16="http://schemas.microsoft.com/office/drawing/2014/main" id="{8A319D9A-D1DE-46D0-9EC4-58C74F102782}"/>
              </a:ext>
            </a:extLst>
          </p:cNvPr>
          <p:cNvSpPr>
            <a:spLocks noGrp="1"/>
          </p:cNvSpPr>
          <p:nvPr>
            <p:ph type="dt" sz="half" idx="10"/>
          </p:nvPr>
        </p:nvSpPr>
        <p:spPr/>
        <p:txBody>
          <a:bodyPr/>
          <a:lstStyle/>
          <a:p>
            <a:fld id="{B7F920AC-240A-4C9F-B6EF-EC8C02828A67}" type="datetime1">
              <a:rPr lang="en-US" smtClean="0"/>
              <a:t>10/22/2021</a:t>
            </a:fld>
            <a:endParaRPr lang="en-US"/>
          </a:p>
        </p:txBody>
      </p:sp>
    </p:spTree>
    <p:extLst>
      <p:ext uri="{BB962C8B-B14F-4D97-AF65-F5344CB8AC3E}">
        <p14:creationId xmlns:p14="http://schemas.microsoft.com/office/powerpoint/2010/main" val="6367170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Open Sans" charset="0"/>
                <a:ea typeface="Open Sans" charset="0"/>
                <a:cs typeface="Open Sans" charset="0"/>
              </a:rPr>
              <a:t>Translation</a:t>
            </a:r>
          </a:p>
        </p:txBody>
      </p:sp>
      <p:sp>
        <p:nvSpPr>
          <p:cNvPr id="3" name="Content Placeholder 2"/>
          <p:cNvSpPr>
            <a:spLocks noGrp="1"/>
          </p:cNvSpPr>
          <p:nvPr>
            <p:ph idx="1"/>
          </p:nvPr>
        </p:nvSpPr>
        <p:spPr>
          <a:xfrm>
            <a:off x="511175" y="1600200"/>
            <a:ext cx="8121650" cy="4144963"/>
          </a:xfrm>
        </p:spPr>
        <p:txBody>
          <a:bodyPr/>
          <a:lstStyle/>
          <a:p>
            <a:r>
              <a:rPr lang="en-US" sz="2200" dirty="0">
                <a:latin typeface="Open Sans" charset="0"/>
                <a:ea typeface="Open Sans" charset="0"/>
                <a:cs typeface="Open Sans" charset="0"/>
              </a:rPr>
              <a:t>Translation should occur at the same time as transcription</a:t>
            </a:r>
          </a:p>
          <a:p>
            <a:pPr lvl="1"/>
            <a:r>
              <a:rPr lang="en-US" sz="2200" dirty="0">
                <a:latin typeface="Open Sans" charset="0"/>
                <a:ea typeface="Open Sans" charset="0"/>
                <a:cs typeface="Open Sans" charset="0"/>
              </a:rPr>
              <a:t>Ideally, we would want an English and a Hausa/Igbo transcript</a:t>
            </a:r>
          </a:p>
          <a:p>
            <a:pPr lvl="1"/>
            <a:r>
              <a:rPr lang="en-US" sz="2200" dirty="0">
                <a:latin typeface="Open Sans" charset="0"/>
                <a:ea typeface="Open Sans" charset="0"/>
                <a:cs typeface="Open Sans" charset="0"/>
              </a:rPr>
              <a:t>Unfortunately, this is time intensive and we need these transcripts quickly</a:t>
            </a:r>
          </a:p>
          <a:p>
            <a:r>
              <a:rPr lang="en-US" sz="2200" dirty="0">
                <a:latin typeface="Open Sans" charset="0"/>
                <a:ea typeface="Open Sans" charset="0"/>
                <a:cs typeface="Open Sans" charset="0"/>
              </a:rPr>
              <a:t>If a phrase or word is not easily translated, please keep in local language</a:t>
            </a:r>
          </a:p>
          <a:p>
            <a:pPr lvl="1"/>
            <a:r>
              <a:rPr lang="en-US" sz="2200" dirty="0">
                <a:latin typeface="Open Sans" charset="0"/>
                <a:ea typeface="Open Sans" charset="0"/>
                <a:cs typeface="Open Sans" charset="0"/>
              </a:rPr>
              <a:t>Make footnote to them describe the word or phrase in English</a:t>
            </a:r>
          </a:p>
          <a:p>
            <a:r>
              <a:rPr lang="en-US" sz="2200" dirty="0">
                <a:latin typeface="Open Sans" charset="0"/>
                <a:ea typeface="Open Sans" charset="0"/>
                <a:cs typeface="Open Sans" charset="0"/>
              </a:rPr>
              <a:t>Ask others for assistance!</a:t>
            </a:r>
          </a:p>
        </p:txBody>
      </p:sp>
      <p:sp>
        <p:nvSpPr>
          <p:cNvPr id="4" name="Date Placeholder 3">
            <a:extLst>
              <a:ext uri="{FF2B5EF4-FFF2-40B4-BE49-F238E27FC236}">
                <a16:creationId xmlns:a16="http://schemas.microsoft.com/office/drawing/2014/main" id="{202ACDAE-62E6-46C4-A88B-E84027B045E6}"/>
              </a:ext>
            </a:extLst>
          </p:cNvPr>
          <p:cNvSpPr>
            <a:spLocks noGrp="1"/>
          </p:cNvSpPr>
          <p:nvPr>
            <p:ph type="dt" sz="half" idx="10"/>
          </p:nvPr>
        </p:nvSpPr>
        <p:spPr/>
        <p:txBody>
          <a:bodyPr/>
          <a:lstStyle/>
          <a:p>
            <a:fld id="{DAB6D963-46B4-4CC1-BDC9-977BE59A558A}" type="datetime1">
              <a:rPr lang="en-US" smtClean="0"/>
              <a:t>10/22/2021</a:t>
            </a:fld>
            <a:endParaRPr lang="en-US"/>
          </a:p>
        </p:txBody>
      </p:sp>
    </p:spTree>
    <p:extLst>
      <p:ext uri="{BB962C8B-B14F-4D97-AF65-F5344CB8AC3E}">
        <p14:creationId xmlns:p14="http://schemas.microsoft.com/office/powerpoint/2010/main" val="1276791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a:latin typeface="Open Sans" charset="0"/>
                <a:ea typeface="Open Sans" charset="0"/>
                <a:cs typeface="Open Sans" charset="0"/>
              </a:rPr>
              <a:t>Would you conduct a qualitative or quantitative study?</a:t>
            </a:r>
          </a:p>
        </p:txBody>
      </p:sp>
      <p:sp>
        <p:nvSpPr>
          <p:cNvPr id="3" name="Content Placeholder 2"/>
          <p:cNvSpPr>
            <a:spLocks noGrp="1"/>
          </p:cNvSpPr>
          <p:nvPr>
            <p:ph idx="1"/>
          </p:nvPr>
        </p:nvSpPr>
        <p:spPr>
          <a:xfrm>
            <a:off x="511175" y="2384424"/>
            <a:ext cx="8121650" cy="4144963"/>
          </a:xfrm>
        </p:spPr>
        <p:txBody>
          <a:bodyPr/>
          <a:lstStyle/>
          <a:p>
            <a:r>
              <a:rPr lang="en-US" sz="3000" dirty="0">
                <a:latin typeface="Open Sans" charset="0"/>
                <a:ea typeface="Open Sans" charset="0"/>
                <a:cs typeface="Open Sans" charset="0"/>
              </a:rPr>
              <a:t>RQ: Do adolescent women served by the Family Planning Clinic in Addis return to the clinic on-time for their Depo-Provera shots?</a:t>
            </a:r>
          </a:p>
        </p:txBody>
      </p:sp>
      <p:sp>
        <p:nvSpPr>
          <p:cNvPr id="4" name="Date Placeholder 3">
            <a:extLst>
              <a:ext uri="{FF2B5EF4-FFF2-40B4-BE49-F238E27FC236}">
                <a16:creationId xmlns:a16="http://schemas.microsoft.com/office/drawing/2014/main" id="{A5934875-4E23-4FFF-97B3-FBCAEC64E5D1}"/>
              </a:ext>
            </a:extLst>
          </p:cNvPr>
          <p:cNvSpPr>
            <a:spLocks noGrp="1"/>
          </p:cNvSpPr>
          <p:nvPr>
            <p:ph type="dt" sz="half" idx="10"/>
          </p:nvPr>
        </p:nvSpPr>
        <p:spPr/>
        <p:txBody>
          <a:bodyPr/>
          <a:lstStyle/>
          <a:p>
            <a:fld id="{0950B43E-3A94-4445-89AF-385FDB9ED54A}" type="datetime1">
              <a:rPr lang="en-US" smtClean="0"/>
              <a:t>10/22/2021</a:t>
            </a:fld>
            <a:endParaRPr lang="en-US"/>
          </a:p>
        </p:txBody>
      </p:sp>
    </p:spTree>
    <p:extLst>
      <p:ext uri="{BB962C8B-B14F-4D97-AF65-F5344CB8AC3E}">
        <p14:creationId xmlns:p14="http://schemas.microsoft.com/office/powerpoint/2010/main" val="2321726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2327276"/>
            <a:ext cx="8121650" cy="1116012"/>
          </a:xfrm>
        </p:spPr>
        <p:txBody>
          <a:bodyPr>
            <a:normAutofit fontScale="90000"/>
          </a:bodyPr>
          <a:lstStyle/>
          <a:p>
            <a:pPr algn="ctr"/>
            <a:r>
              <a:rPr lang="en-US" dirty="0">
                <a:latin typeface="Open Sans" charset="0"/>
                <a:ea typeface="Open Sans" charset="0"/>
                <a:cs typeface="Open Sans" charset="0"/>
              </a:rPr>
              <a:t>What types of qualitative studies have you worked on or heard of?</a:t>
            </a:r>
          </a:p>
        </p:txBody>
      </p:sp>
      <p:sp>
        <p:nvSpPr>
          <p:cNvPr id="3" name="Date Placeholder 2">
            <a:extLst>
              <a:ext uri="{FF2B5EF4-FFF2-40B4-BE49-F238E27FC236}">
                <a16:creationId xmlns:a16="http://schemas.microsoft.com/office/drawing/2014/main" id="{82FDD0BF-22C7-4D7C-B364-318305035855}"/>
              </a:ext>
            </a:extLst>
          </p:cNvPr>
          <p:cNvSpPr>
            <a:spLocks noGrp="1"/>
          </p:cNvSpPr>
          <p:nvPr>
            <p:ph type="dt" sz="half" idx="10"/>
          </p:nvPr>
        </p:nvSpPr>
        <p:spPr/>
        <p:txBody>
          <a:bodyPr/>
          <a:lstStyle/>
          <a:p>
            <a:fld id="{D116E80A-F53B-45CD-AB25-C6E4349B92B3}" type="datetime1">
              <a:rPr lang="en-US" smtClean="0"/>
              <a:t>10/22/2021</a:t>
            </a:fld>
            <a:endParaRPr lang="en-US"/>
          </a:p>
        </p:txBody>
      </p:sp>
    </p:spTree>
    <p:extLst>
      <p:ext uri="{BB962C8B-B14F-4D97-AF65-F5344CB8AC3E}">
        <p14:creationId xmlns:p14="http://schemas.microsoft.com/office/powerpoint/2010/main" val="30126083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4436</Words>
  <Application>Microsoft Office PowerPoint</Application>
  <PresentationFormat>On-screen Show (4:3)</PresentationFormat>
  <Paragraphs>652</Paragraphs>
  <Slides>77</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77</vt:i4>
      </vt:variant>
    </vt:vector>
  </HeadingPairs>
  <TitlesOfParts>
    <vt:vector size="82" baseType="lpstr">
      <vt:lpstr>Arial</vt:lpstr>
      <vt:lpstr>Calibri</vt:lpstr>
      <vt:lpstr>Open Sans</vt:lpstr>
      <vt:lpstr>Wingdings</vt:lpstr>
      <vt:lpstr>Office Theme</vt:lpstr>
      <vt:lpstr>Introduction to Qualitative Research  Taiwo Gboluwaga Amole Department of Community Medicine, AKTH/BUK.</vt:lpstr>
      <vt:lpstr>Why Qualitative?</vt:lpstr>
      <vt:lpstr>What are some differences between qualitative and quantitative research?</vt:lpstr>
      <vt:lpstr>Qualitative vs. Quantitative</vt:lpstr>
      <vt:lpstr>Would you conduct a qualitative or quantitative study?  </vt:lpstr>
      <vt:lpstr>Would you conduct a qualitative or quantitative study?  </vt:lpstr>
      <vt:lpstr>Would you conduct a qualitative or quantitative study?</vt:lpstr>
      <vt:lpstr>Would you conduct a qualitative or quantitative study?</vt:lpstr>
      <vt:lpstr>What types of qualitative studies have you worked on or heard of?</vt:lpstr>
      <vt:lpstr>Common Qualitative Methods</vt:lpstr>
      <vt:lpstr>Data Collection Materials</vt:lpstr>
      <vt:lpstr>Considerations in Planning Qualitative Research</vt:lpstr>
      <vt:lpstr>Qualitative Research Questions</vt:lpstr>
      <vt:lpstr>Practice</vt:lpstr>
      <vt:lpstr>Focus Group Discussions (FGDs)</vt:lpstr>
      <vt:lpstr>Definition: a research technique that collects data through group interaction on a topic determined by the researcher</vt:lpstr>
      <vt:lpstr>When focus groups are used?</vt:lpstr>
      <vt:lpstr>Strengths of focus groups</vt:lpstr>
      <vt:lpstr>Advantages/disadvantages of focus groups</vt:lpstr>
      <vt:lpstr>Purpose of FGD guide</vt:lpstr>
      <vt:lpstr>Planning &amp; organization</vt:lpstr>
      <vt:lpstr>Roles of the FGD team</vt:lpstr>
      <vt:lpstr>Moderator</vt:lpstr>
      <vt:lpstr>Notetaker/ Logistics Coordinator</vt:lpstr>
      <vt:lpstr>Positive dynamics to encourage</vt:lpstr>
      <vt:lpstr>Difficult dynamics to manage</vt:lpstr>
      <vt:lpstr>What are some ground rules that you could set to help manage these difficult situations?</vt:lpstr>
      <vt:lpstr>Final tips</vt:lpstr>
      <vt:lpstr>Overview of  In-depth Interviews (IDIs)</vt:lpstr>
      <vt:lpstr>Why conduct interviews?</vt:lpstr>
      <vt:lpstr>Types of Interviews</vt:lpstr>
      <vt:lpstr>Structured vs. Unstructured:  Interviewer Perspective</vt:lpstr>
      <vt:lpstr>Structured vs. Unstructured:  Data Collection Perspective</vt:lpstr>
      <vt:lpstr>Before the Interview: Considerations</vt:lpstr>
      <vt:lpstr>Consent</vt:lpstr>
      <vt:lpstr>Building Rapport</vt:lpstr>
      <vt:lpstr>Apprehension</vt:lpstr>
      <vt:lpstr>Exploration</vt:lpstr>
      <vt:lpstr>Cooperation</vt:lpstr>
      <vt:lpstr>Participation</vt:lpstr>
      <vt:lpstr>Conversation vs. Qualitative Interview</vt:lpstr>
      <vt:lpstr>Introduction</vt:lpstr>
      <vt:lpstr>Questions</vt:lpstr>
      <vt:lpstr>Probes</vt:lpstr>
      <vt:lpstr>Types of Probes</vt:lpstr>
      <vt:lpstr>Clarification</vt:lpstr>
      <vt:lpstr>Balancing Listening, Talking, &amp; Silence</vt:lpstr>
      <vt:lpstr>Closing</vt:lpstr>
      <vt:lpstr>Qualitative Research Ethics</vt:lpstr>
      <vt:lpstr>Top priority in research</vt:lpstr>
      <vt:lpstr>Principles for research to protect human subjects</vt:lpstr>
      <vt:lpstr>Institutional Review Board (IRB)</vt:lpstr>
      <vt:lpstr>Ethics in Qualitative Research</vt:lpstr>
      <vt:lpstr>Five Ethical Considerations for Qualitative Research</vt:lpstr>
      <vt:lpstr>Vulnerable populations</vt:lpstr>
      <vt:lpstr>Adverse events</vt:lpstr>
      <vt:lpstr>Informed consent</vt:lpstr>
      <vt:lpstr>Protecting confidentiality &amp; privacy</vt:lpstr>
      <vt:lpstr>Transcription and Audio Files</vt:lpstr>
      <vt:lpstr>Your friend sends you an SMS/ text message. This is what it says:</vt:lpstr>
      <vt:lpstr>Your friend talks to your mom, and your mom leaves you a note:</vt:lpstr>
      <vt:lpstr>Objectives of transcription</vt:lpstr>
      <vt:lpstr>Contents of transcript</vt:lpstr>
      <vt:lpstr>1. Background information</vt:lpstr>
      <vt:lpstr>2. Legend</vt:lpstr>
      <vt:lpstr>3. Interviewer notes/ reflections</vt:lpstr>
      <vt:lpstr>Example</vt:lpstr>
      <vt:lpstr>4. Main text body</vt:lpstr>
      <vt:lpstr>Example</vt:lpstr>
      <vt:lpstr>5. Non-verbal information</vt:lpstr>
      <vt:lpstr>Example: Doctor &amp; Patient (1a)</vt:lpstr>
      <vt:lpstr>Example: Doctor &amp; Patient (1b)</vt:lpstr>
      <vt:lpstr>6. Transcriber notes/ reflections </vt:lpstr>
      <vt:lpstr>Example</vt:lpstr>
      <vt:lpstr>Transcription is an INTERPRETIVE process</vt:lpstr>
      <vt:lpstr>Frequently Asked Questions</vt:lpstr>
      <vt:lpstr>Translation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Faisal</dc:creator>
  <cp:lastModifiedBy>Taiwo Amole</cp:lastModifiedBy>
  <cp:revision>9</cp:revision>
  <dcterms:created xsi:type="dcterms:W3CDTF">2006-08-16T00:00:00Z</dcterms:created>
  <dcterms:modified xsi:type="dcterms:W3CDTF">2021-10-22T07:36:45Z</dcterms:modified>
</cp:coreProperties>
</file>